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7" r:id="rId3"/>
    <p:sldId id="260" r:id="rId4"/>
    <p:sldId id="319" r:id="rId5"/>
    <p:sldId id="320" r:id="rId6"/>
    <p:sldId id="387" r:id="rId7"/>
    <p:sldId id="392" r:id="rId8"/>
    <p:sldId id="345" r:id="rId9"/>
    <p:sldId id="348" r:id="rId10"/>
    <p:sldId id="390" r:id="rId11"/>
    <p:sldId id="349" r:id="rId12"/>
    <p:sldId id="350" r:id="rId13"/>
    <p:sldId id="351" r:id="rId14"/>
    <p:sldId id="352" r:id="rId15"/>
    <p:sldId id="353" r:id="rId16"/>
    <p:sldId id="388" r:id="rId17"/>
    <p:sldId id="359" r:id="rId18"/>
    <p:sldId id="355" r:id="rId19"/>
    <p:sldId id="358" r:id="rId20"/>
    <p:sldId id="374" r:id="rId21"/>
    <p:sldId id="375" r:id="rId22"/>
    <p:sldId id="376" r:id="rId23"/>
    <p:sldId id="377" r:id="rId24"/>
    <p:sldId id="378" r:id="rId25"/>
    <p:sldId id="379" r:id="rId26"/>
    <p:sldId id="382" r:id="rId27"/>
    <p:sldId id="373" r:id="rId28"/>
    <p:sldId id="357" r:id="rId29"/>
    <p:sldId id="384" r:id="rId30"/>
    <p:sldId id="383" r:id="rId31"/>
    <p:sldId id="385" r:id="rId32"/>
    <p:sldId id="386" r:id="rId33"/>
    <p:sldId id="38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tty den Boogert" initials="KdB" lastIdx="12" clrIdx="0">
    <p:extLst>
      <p:ext uri="{19B8F6BF-5375-455C-9EA6-DF929625EA0E}">
        <p15:presenceInfo xmlns:p15="http://schemas.microsoft.com/office/powerpoint/2012/main" userId="c80cf8fe89b52679" providerId="Windows Live"/>
      </p:ext>
    </p:extLst>
  </p:cmAuthor>
  <p:cmAuthor id="2" name="Wil Bom" initials="WB" lastIdx="4" clrIdx="1">
    <p:extLst>
      <p:ext uri="{19B8F6BF-5375-455C-9EA6-DF929625EA0E}">
        <p15:presenceInfo xmlns:p15="http://schemas.microsoft.com/office/powerpoint/2012/main" userId="59b87781e300d0d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8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78429" autoAdjust="0"/>
  </p:normalViewPr>
  <p:slideViewPr>
    <p:cSldViewPr snapToGrid="0" snapToObjects="1" showGuides="1">
      <p:cViewPr varScale="1">
        <p:scale>
          <a:sx n="67" d="100"/>
          <a:sy n="67" d="100"/>
        </p:scale>
        <p:origin x="193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383AE-61E6-42C4-A7C0-B27FAAE4CD32}" type="datetimeFigureOut">
              <a:rPr lang="nl-NL" smtClean="0"/>
              <a:t>3-11-2021</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2D1BB-D149-4B45-BD84-10A57BD275A3}" type="slidenum">
              <a:rPr lang="nl-NL" smtClean="0"/>
              <a:t>‹nr.›</a:t>
            </a:fld>
            <a:endParaRPr lang="nl-NL"/>
          </a:p>
        </p:txBody>
      </p:sp>
    </p:spTree>
    <p:extLst>
      <p:ext uri="{BB962C8B-B14F-4D97-AF65-F5344CB8AC3E}">
        <p14:creationId xmlns:p14="http://schemas.microsoft.com/office/powerpoint/2010/main" val="390751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This</a:t>
            </a:r>
            <a:r>
              <a:rPr lang="nl-NL" dirty="0"/>
              <a:t> is </a:t>
            </a:r>
            <a:r>
              <a:rPr lang="nl-NL" dirty="0" err="1"/>
              <a:t>an</a:t>
            </a:r>
            <a:r>
              <a:rPr lang="nl-NL" dirty="0"/>
              <a:t> </a:t>
            </a:r>
            <a:r>
              <a:rPr lang="nl-NL" dirty="0" err="1"/>
              <a:t>exercise</a:t>
            </a:r>
            <a:r>
              <a:rPr lang="nl-NL" dirty="0"/>
              <a:t> (1.3.) of </a:t>
            </a:r>
            <a:r>
              <a:rPr lang="nl-NL" dirty="0" err="1"/>
              <a:t>the</a:t>
            </a:r>
            <a:r>
              <a:rPr lang="nl-NL" dirty="0"/>
              <a:t> </a:t>
            </a:r>
            <a:r>
              <a:rPr lang="nl-NL" dirty="0" err="1"/>
              <a:t>toolkit</a:t>
            </a:r>
            <a:r>
              <a:rPr lang="nl-NL" dirty="0"/>
              <a:t>: </a:t>
            </a:r>
            <a:r>
              <a:rPr lang="nl-NL" dirty="0" err="1"/>
              <a:t>just</a:t>
            </a:r>
            <a:r>
              <a:rPr lang="nl-NL" dirty="0"/>
              <a:t> </a:t>
            </a:r>
            <a:r>
              <a:rPr lang="nl-NL" dirty="0" err="1"/>
              <a:t>tailor-made</a:t>
            </a:r>
            <a:r>
              <a:rPr lang="nl-NL" dirty="0"/>
              <a:t> </a:t>
            </a:r>
            <a:r>
              <a:rPr lang="nl-NL" dirty="0" err="1"/>
              <a:t>to</a:t>
            </a:r>
            <a:r>
              <a:rPr lang="nl-NL" dirty="0"/>
              <a:t> </a:t>
            </a:r>
            <a:r>
              <a:rPr lang="nl-NL" dirty="0" err="1"/>
              <a:t>this</a:t>
            </a:r>
            <a:r>
              <a:rPr lang="nl-NL" dirty="0"/>
              <a:t> training.  </a:t>
            </a:r>
            <a:r>
              <a:rPr lang="nl-NL" dirty="0" err="1"/>
              <a:t>When</a:t>
            </a:r>
            <a:r>
              <a:rPr lang="nl-NL" dirty="0"/>
              <a:t> </a:t>
            </a:r>
            <a:r>
              <a:rPr lang="nl-NL" dirty="0" err="1"/>
              <a:t>it</a:t>
            </a:r>
            <a:r>
              <a:rPr lang="nl-NL" dirty="0"/>
              <a:t> is </a:t>
            </a:r>
            <a:r>
              <a:rPr lang="nl-NL" dirty="0" err="1"/>
              <a:t>not</a:t>
            </a:r>
            <a:r>
              <a:rPr lang="nl-NL" dirty="0"/>
              <a:t> </a:t>
            </a:r>
            <a:r>
              <a:rPr lang="nl-NL" dirty="0" err="1"/>
              <a:t>taking</a:t>
            </a:r>
            <a:r>
              <a:rPr lang="nl-NL" dirty="0"/>
              <a:t> a lot of time, </a:t>
            </a:r>
            <a:r>
              <a:rPr lang="nl-NL" dirty="0" err="1"/>
              <a:t>you</a:t>
            </a:r>
            <a:r>
              <a:rPr lang="nl-NL" dirty="0"/>
              <a:t> </a:t>
            </a:r>
            <a:r>
              <a:rPr lang="nl-NL" dirty="0" err="1"/>
              <a:t>can</a:t>
            </a:r>
            <a:r>
              <a:rPr lang="nl-NL" dirty="0"/>
              <a:t> </a:t>
            </a:r>
            <a:r>
              <a:rPr lang="nl-NL" dirty="0" err="1"/>
              <a:t>write</a:t>
            </a:r>
            <a:r>
              <a:rPr lang="nl-NL" dirty="0"/>
              <a:t> down </a:t>
            </a:r>
            <a:r>
              <a:rPr lang="nl-NL" dirty="0" err="1"/>
              <a:t>the</a:t>
            </a:r>
            <a:r>
              <a:rPr lang="nl-NL" dirty="0"/>
              <a:t> </a:t>
            </a:r>
            <a:r>
              <a:rPr lang="nl-NL" dirty="0" err="1"/>
              <a:t>expectations</a:t>
            </a:r>
            <a:r>
              <a:rPr lang="nl-NL" dirty="0"/>
              <a:t> of </a:t>
            </a:r>
            <a:r>
              <a:rPr lang="nl-NL" dirty="0" err="1"/>
              <a:t>all</a:t>
            </a:r>
            <a:r>
              <a:rPr lang="nl-NL" dirty="0"/>
              <a:t> </a:t>
            </a:r>
            <a:r>
              <a:rPr lang="nl-NL" dirty="0" err="1"/>
              <a:t>the</a:t>
            </a:r>
            <a:r>
              <a:rPr lang="nl-NL" dirty="0"/>
              <a:t> </a:t>
            </a:r>
            <a:r>
              <a:rPr lang="nl-NL" dirty="0" err="1"/>
              <a:t>participants</a:t>
            </a:r>
            <a:r>
              <a:rPr lang="nl-NL" dirty="0"/>
              <a:t>, </a:t>
            </a:r>
            <a:r>
              <a:rPr lang="nl-NL" dirty="0" err="1"/>
              <a:t>just</a:t>
            </a:r>
            <a:r>
              <a:rPr lang="nl-NL" dirty="0"/>
              <a:t> in few </a:t>
            </a:r>
            <a:r>
              <a:rPr lang="nl-NL" dirty="0" err="1"/>
              <a:t>words</a:t>
            </a:r>
            <a:r>
              <a:rPr lang="nl-NL" dirty="0"/>
              <a:t>. </a:t>
            </a:r>
            <a:r>
              <a:rPr lang="nl-NL" dirty="0" err="1"/>
              <a:t>When</a:t>
            </a:r>
            <a:r>
              <a:rPr lang="nl-NL" dirty="0"/>
              <a:t> </a:t>
            </a:r>
            <a:r>
              <a:rPr lang="nl-NL" dirty="0" err="1"/>
              <a:t>there</a:t>
            </a:r>
            <a:r>
              <a:rPr lang="nl-NL" dirty="0"/>
              <a:t> are </a:t>
            </a:r>
            <a:r>
              <a:rPr lang="nl-NL" dirty="0" err="1"/>
              <a:t>the</a:t>
            </a:r>
            <a:r>
              <a:rPr lang="nl-NL" dirty="0"/>
              <a:t> </a:t>
            </a:r>
            <a:r>
              <a:rPr lang="nl-NL" dirty="0" err="1"/>
              <a:t>same</a:t>
            </a:r>
            <a:r>
              <a:rPr lang="nl-NL" dirty="0"/>
              <a:t> </a:t>
            </a:r>
            <a:r>
              <a:rPr lang="nl-NL" dirty="0" err="1"/>
              <a:t>expectations</a:t>
            </a:r>
            <a:r>
              <a:rPr lang="nl-NL" dirty="0"/>
              <a:t>, </a:t>
            </a:r>
            <a:r>
              <a:rPr lang="nl-NL" dirty="0" err="1"/>
              <a:t>just</a:t>
            </a:r>
            <a:r>
              <a:rPr lang="nl-NL" dirty="0"/>
              <a:t> </a:t>
            </a:r>
            <a:r>
              <a:rPr lang="nl-NL" dirty="0" err="1"/>
              <a:t>give</a:t>
            </a:r>
            <a:r>
              <a:rPr lang="nl-NL" dirty="0"/>
              <a:t> a </a:t>
            </a:r>
            <a:r>
              <a:rPr lang="nl-NL" dirty="0" err="1"/>
              <a:t>stripe</a:t>
            </a:r>
            <a:r>
              <a:rPr lang="nl-NL" dirty="0"/>
              <a:t> </a:t>
            </a:r>
            <a:r>
              <a:rPr lang="nl-NL" dirty="0" err="1"/>
              <a:t>behind</a:t>
            </a:r>
            <a:r>
              <a:rPr lang="nl-NL" dirty="0"/>
              <a:t> </a:t>
            </a:r>
            <a:r>
              <a:rPr lang="nl-NL" dirty="0" err="1"/>
              <a:t>that</a:t>
            </a:r>
            <a:r>
              <a:rPr lang="nl-NL" dirty="0"/>
              <a:t> </a:t>
            </a:r>
            <a:r>
              <a:rPr lang="nl-NL" dirty="0" err="1"/>
              <a:t>expectation</a:t>
            </a:r>
            <a:r>
              <a:rPr lang="nl-NL" dirty="0"/>
              <a:t>. Keep up </a:t>
            </a:r>
            <a:r>
              <a:rPr lang="nl-NL" dirty="0" err="1"/>
              <a:t>the</a:t>
            </a:r>
            <a:r>
              <a:rPr lang="nl-NL" dirty="0"/>
              <a:t> speed in </a:t>
            </a:r>
            <a:r>
              <a:rPr lang="nl-NL" dirty="0" err="1"/>
              <a:t>the</a:t>
            </a:r>
            <a:r>
              <a:rPr lang="nl-NL" dirty="0"/>
              <a:t> </a:t>
            </a:r>
            <a:r>
              <a:rPr lang="nl-NL" dirty="0" err="1"/>
              <a:t>exercise</a:t>
            </a:r>
            <a:r>
              <a:rPr lang="nl-NL" dirty="0"/>
              <a:t>.</a:t>
            </a:r>
          </a:p>
          <a:p>
            <a:r>
              <a:rPr lang="nl-NL" dirty="0"/>
              <a:t>At </a:t>
            </a:r>
            <a:r>
              <a:rPr lang="nl-NL" dirty="0" err="1"/>
              <a:t>the</a:t>
            </a:r>
            <a:r>
              <a:rPr lang="nl-NL" dirty="0"/>
              <a:t> end of </a:t>
            </a:r>
            <a:r>
              <a:rPr lang="nl-NL" dirty="0" err="1"/>
              <a:t>all</a:t>
            </a:r>
            <a:r>
              <a:rPr lang="nl-NL" dirty="0"/>
              <a:t> </a:t>
            </a:r>
            <a:r>
              <a:rPr lang="nl-NL" dirty="0" err="1"/>
              <a:t>presentations</a:t>
            </a:r>
            <a:r>
              <a:rPr lang="nl-NL" dirty="0"/>
              <a:t> </a:t>
            </a:r>
            <a:r>
              <a:rPr lang="nl-NL" dirty="0" err="1"/>
              <a:t>you</a:t>
            </a:r>
            <a:r>
              <a:rPr lang="nl-NL" dirty="0"/>
              <a:t> </a:t>
            </a:r>
            <a:r>
              <a:rPr lang="nl-NL" dirty="0" err="1"/>
              <a:t>can</a:t>
            </a:r>
            <a:r>
              <a:rPr lang="nl-NL" dirty="0"/>
              <a:t> </a:t>
            </a:r>
            <a:r>
              <a:rPr lang="nl-NL" dirty="0" err="1"/>
              <a:t>ask</a:t>
            </a:r>
            <a:r>
              <a:rPr lang="nl-NL" dirty="0"/>
              <a:t> </a:t>
            </a:r>
            <a:r>
              <a:rPr lang="nl-NL" dirty="0" err="1"/>
              <a:t>for</a:t>
            </a:r>
            <a:r>
              <a:rPr lang="nl-NL" dirty="0"/>
              <a:t> </a:t>
            </a:r>
            <a:r>
              <a:rPr lang="nl-NL" dirty="0" err="1"/>
              <a:t>some</a:t>
            </a:r>
            <a:r>
              <a:rPr lang="nl-NL" dirty="0"/>
              <a:t> feedback: </a:t>
            </a:r>
            <a:r>
              <a:rPr lang="nl-NL" dirty="0" err="1"/>
              <a:t>what</a:t>
            </a:r>
            <a:r>
              <a:rPr lang="nl-NL" dirty="0"/>
              <a:t> do </a:t>
            </a:r>
            <a:r>
              <a:rPr lang="nl-NL" dirty="0" err="1"/>
              <a:t>you</a:t>
            </a:r>
            <a:r>
              <a:rPr lang="nl-NL" dirty="0"/>
              <a:t> </a:t>
            </a:r>
            <a:r>
              <a:rPr lang="nl-NL" dirty="0" err="1"/>
              <a:t>think</a:t>
            </a:r>
            <a:r>
              <a:rPr lang="nl-NL" dirty="0"/>
              <a:t> </a:t>
            </a:r>
            <a:r>
              <a:rPr lang="nl-NL" dirty="0" err="1"/>
              <a:t>about</a:t>
            </a:r>
            <a:r>
              <a:rPr lang="nl-NL" dirty="0"/>
              <a:t> </a:t>
            </a:r>
            <a:r>
              <a:rPr lang="nl-NL" dirty="0" err="1"/>
              <a:t>the</a:t>
            </a:r>
            <a:r>
              <a:rPr lang="nl-NL" dirty="0"/>
              <a:t> </a:t>
            </a:r>
            <a:r>
              <a:rPr lang="nl-NL" dirty="0" err="1"/>
              <a:t>exercise</a:t>
            </a:r>
            <a:r>
              <a:rPr lang="nl-NL" dirty="0"/>
              <a:t>? Is </a:t>
            </a:r>
            <a:r>
              <a:rPr lang="nl-NL" dirty="0" err="1"/>
              <a:t>this</a:t>
            </a:r>
            <a:r>
              <a:rPr lang="nl-NL" dirty="0"/>
              <a:t> a </a:t>
            </a:r>
            <a:r>
              <a:rPr lang="nl-NL" dirty="0" err="1"/>
              <a:t>good</a:t>
            </a:r>
            <a:r>
              <a:rPr lang="nl-NL" dirty="0"/>
              <a:t> </a:t>
            </a:r>
            <a:r>
              <a:rPr lang="nl-NL" dirty="0" err="1"/>
              <a:t>exercise</a:t>
            </a:r>
            <a:r>
              <a:rPr lang="nl-NL" dirty="0"/>
              <a:t> </a:t>
            </a:r>
            <a:r>
              <a:rPr lang="nl-NL" dirty="0" err="1"/>
              <a:t>to</a:t>
            </a:r>
            <a:r>
              <a:rPr lang="nl-NL" dirty="0"/>
              <a:t> start </a:t>
            </a:r>
            <a:r>
              <a:rPr lang="nl-NL" dirty="0" err="1"/>
              <a:t>with</a:t>
            </a:r>
            <a:r>
              <a:rPr lang="nl-NL" dirty="0"/>
              <a:t> a new </a:t>
            </a:r>
            <a:r>
              <a:rPr lang="nl-NL" dirty="0" err="1"/>
              <a:t>group</a:t>
            </a:r>
            <a:r>
              <a:rPr lang="nl-NL" dirty="0"/>
              <a:t>? </a:t>
            </a:r>
            <a:r>
              <a:rPr lang="nl-NL" dirty="0" err="1"/>
              <a:t>Why</a:t>
            </a:r>
            <a:r>
              <a:rPr lang="nl-NL" dirty="0"/>
              <a:t> (</a:t>
            </a:r>
            <a:r>
              <a:rPr lang="nl-NL" dirty="0" err="1"/>
              <a:t>not</a:t>
            </a:r>
            <a:r>
              <a:rPr lang="nl-NL" dirty="0"/>
              <a:t>)? </a:t>
            </a:r>
            <a:r>
              <a:rPr lang="nl-NL" dirty="0" err="1"/>
              <a:t>Suitable</a:t>
            </a:r>
            <a:r>
              <a:rPr lang="nl-NL" dirty="0"/>
              <a:t> </a:t>
            </a:r>
            <a:r>
              <a:rPr lang="nl-NL" dirty="0" err="1"/>
              <a:t>to</a:t>
            </a:r>
            <a:r>
              <a:rPr lang="nl-NL" dirty="0"/>
              <a:t> </a:t>
            </a:r>
            <a:r>
              <a:rPr lang="nl-NL" dirty="0" err="1"/>
              <a:t>your</a:t>
            </a:r>
            <a:r>
              <a:rPr lang="nl-NL" dirty="0"/>
              <a:t> </a:t>
            </a:r>
            <a:r>
              <a:rPr lang="nl-NL" dirty="0" err="1"/>
              <a:t>own</a:t>
            </a:r>
            <a:r>
              <a:rPr lang="nl-NL" dirty="0"/>
              <a:t> </a:t>
            </a:r>
            <a:r>
              <a:rPr lang="nl-NL" dirty="0" err="1"/>
              <a:t>youth</a:t>
            </a:r>
            <a:r>
              <a:rPr lang="nl-NL" dirty="0"/>
              <a:t>?</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3</a:t>
            </a:fld>
            <a:endParaRPr lang="nl-NL"/>
          </a:p>
        </p:txBody>
      </p:sp>
    </p:spTree>
    <p:extLst>
      <p:ext uri="{BB962C8B-B14F-4D97-AF65-F5344CB8AC3E}">
        <p14:creationId xmlns:p14="http://schemas.microsoft.com/office/powerpoint/2010/main" val="3622009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means: exploring current and future requirements and values in the profession you aspire. Students/jobseekers and job creators develop the skill to find work/a job that corresponds to their personal values. They learn how to find a balance between the prevailing standards/values of the work place and their talents/personal values. Employment exploration is about getting a taste of the reality of the world of work. </a:t>
            </a: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12</a:t>
            </a:fld>
            <a:endParaRPr lang="nl-NL"/>
          </a:p>
        </p:txBody>
      </p:sp>
    </p:spTree>
    <p:extLst>
      <p:ext uri="{BB962C8B-B14F-4D97-AF65-F5344CB8AC3E}">
        <p14:creationId xmlns:p14="http://schemas.microsoft.com/office/powerpoint/2010/main" val="1275265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means: identifying your network, building and maintaining it, so that you can develop your career in the best way possible. Students/jobseekers and job creators develop the skill to use their network in such a way that they first can obtain a place in the job market and later on can maintain or change it. They learn how to communicate about what they want and need for their career.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13</a:t>
            </a:fld>
            <a:endParaRPr lang="nl-NL"/>
          </a:p>
        </p:txBody>
      </p:sp>
    </p:spTree>
    <p:extLst>
      <p:ext uri="{BB962C8B-B14F-4D97-AF65-F5344CB8AC3E}">
        <p14:creationId xmlns:p14="http://schemas.microsoft.com/office/powerpoint/2010/main" val="2410353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means: exploring whether you would like to start your own business and develop your career as an entrepreneur/business(wo)man. Students/jobseekers and job creators learn the meaning of how to behave in an entrepreneurial way, how to develop a clear vision about the enterprise they want to start and how to build up skills to make that vision concrete. They learn to set entrepreneurship in motion.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14</a:t>
            </a:fld>
            <a:endParaRPr lang="nl-NL"/>
          </a:p>
        </p:txBody>
      </p:sp>
    </p:spTree>
    <p:extLst>
      <p:ext uri="{BB962C8B-B14F-4D97-AF65-F5344CB8AC3E}">
        <p14:creationId xmlns:p14="http://schemas.microsoft.com/office/powerpoint/2010/main" val="2003241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means: planning, controlling and adapting your way of learning and working, with the intention to streamline your career development. Students/jobseekers and job creators develop the skill to take initiative and responsibility. They acquire the skill to obtain, keep or change their position in the job market. They learn how to </a:t>
            </a:r>
            <a:r>
              <a:rPr lang="en-GB" sz="1200" kern="1200" dirty="0">
                <a:solidFill>
                  <a:schemeClr val="tx1"/>
                </a:solidFill>
                <a:effectLst/>
                <a:latin typeface="+mn-lt"/>
                <a:ea typeface="+mn-ea"/>
                <a:cs typeface="+mn-cs"/>
              </a:rPr>
              <a:t>find </a:t>
            </a:r>
            <a:r>
              <a:rPr lang="en-US" sz="1200" kern="1200" dirty="0">
                <a:solidFill>
                  <a:schemeClr val="tx1"/>
                </a:solidFill>
                <a:effectLst/>
                <a:latin typeface="+mn-lt"/>
                <a:ea typeface="+mn-ea"/>
                <a:cs typeface="+mn-cs"/>
              </a:rPr>
              <a:t>a job, how to create a CV, and how to conduct an interview.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15</a:t>
            </a:fld>
            <a:endParaRPr lang="nl-NL"/>
          </a:p>
        </p:txBody>
      </p:sp>
    </p:spTree>
    <p:extLst>
      <p:ext uri="{BB962C8B-B14F-4D97-AF65-F5344CB8AC3E}">
        <p14:creationId xmlns:p14="http://schemas.microsoft.com/office/powerpoint/2010/main" val="3054004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Before</a:t>
            </a:r>
            <a:r>
              <a:rPr lang="nl-NL" dirty="0"/>
              <a:t> </a:t>
            </a:r>
            <a:r>
              <a:rPr lang="nl-NL" dirty="0" err="1"/>
              <a:t>you</a:t>
            </a:r>
            <a:r>
              <a:rPr lang="nl-NL" dirty="0"/>
              <a:t> </a:t>
            </a:r>
            <a:r>
              <a:rPr lang="nl-NL" dirty="0" err="1"/>
              <a:t>explain</a:t>
            </a:r>
            <a:r>
              <a:rPr lang="nl-NL" dirty="0"/>
              <a:t> </a:t>
            </a:r>
            <a:r>
              <a:rPr lang="nl-NL" dirty="0" err="1"/>
              <a:t>the</a:t>
            </a:r>
            <a:r>
              <a:rPr lang="nl-NL" dirty="0"/>
              <a:t> next </a:t>
            </a:r>
            <a:r>
              <a:rPr lang="nl-NL" dirty="0" err="1"/>
              <a:t>exercise</a:t>
            </a:r>
            <a:r>
              <a:rPr lang="nl-NL" dirty="0"/>
              <a:t> </a:t>
            </a:r>
            <a:r>
              <a:rPr lang="nl-NL" dirty="0" err="1"/>
              <a:t>about</a:t>
            </a:r>
            <a:r>
              <a:rPr lang="nl-NL" dirty="0"/>
              <a:t> </a:t>
            </a:r>
            <a:r>
              <a:rPr lang="nl-NL" dirty="0" err="1"/>
              <a:t>the</a:t>
            </a:r>
            <a:r>
              <a:rPr lang="nl-NL" dirty="0"/>
              <a:t> interview </a:t>
            </a:r>
            <a:r>
              <a:rPr lang="nl-NL" dirty="0" err="1"/>
              <a:t>you</a:t>
            </a:r>
            <a:r>
              <a:rPr lang="nl-NL" dirty="0"/>
              <a:t> </a:t>
            </a:r>
            <a:r>
              <a:rPr lang="nl-NL" dirty="0" err="1"/>
              <a:t>just</a:t>
            </a:r>
            <a:r>
              <a:rPr lang="nl-NL" dirty="0"/>
              <a:t> take </a:t>
            </a:r>
            <a:r>
              <a:rPr lang="nl-NL" dirty="0" err="1"/>
              <a:t>some</a:t>
            </a:r>
            <a:r>
              <a:rPr lang="nl-NL" dirty="0"/>
              <a:t> time </a:t>
            </a:r>
            <a:r>
              <a:rPr lang="nl-NL" dirty="0" err="1"/>
              <a:t>to</a:t>
            </a:r>
            <a:r>
              <a:rPr lang="nl-NL" dirty="0"/>
              <a:t> </a:t>
            </a:r>
            <a:r>
              <a:rPr lang="nl-NL" dirty="0" err="1"/>
              <a:t>think</a:t>
            </a:r>
            <a:r>
              <a:rPr lang="nl-NL" dirty="0"/>
              <a:t> </a:t>
            </a:r>
            <a:r>
              <a:rPr lang="nl-NL" dirty="0" err="1"/>
              <a:t>about</a:t>
            </a:r>
            <a:r>
              <a:rPr lang="nl-NL" dirty="0"/>
              <a:t> these skills </a:t>
            </a:r>
            <a:r>
              <a:rPr lang="nl-NL" dirty="0" err="1"/>
              <a:t>needed</a:t>
            </a:r>
            <a:r>
              <a:rPr lang="nl-NL" dirty="0"/>
              <a:t> </a:t>
            </a:r>
            <a:r>
              <a:rPr lang="nl-NL" dirty="0" err="1"/>
              <a:t>to</a:t>
            </a:r>
            <a:r>
              <a:rPr lang="nl-NL" dirty="0"/>
              <a:t> do a proper interview, </a:t>
            </a:r>
            <a:r>
              <a:rPr lang="nl-NL" dirty="0" err="1"/>
              <a:t>ask</a:t>
            </a:r>
            <a:r>
              <a:rPr lang="nl-NL" dirty="0"/>
              <a:t> </a:t>
            </a:r>
            <a:r>
              <a:rPr lang="nl-NL" dirty="0" err="1"/>
              <a:t>them</a:t>
            </a:r>
            <a:r>
              <a:rPr lang="nl-NL" dirty="0"/>
              <a:t> </a:t>
            </a:r>
            <a:r>
              <a:rPr lang="nl-NL" dirty="0" err="1"/>
              <a:t>why</a:t>
            </a:r>
            <a:r>
              <a:rPr lang="nl-NL" dirty="0"/>
              <a:t> these skills are </a:t>
            </a:r>
            <a:r>
              <a:rPr lang="nl-NL" dirty="0" err="1"/>
              <a:t>so</a:t>
            </a:r>
            <a:r>
              <a:rPr lang="nl-NL" dirty="0"/>
              <a:t> important.</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17</a:t>
            </a:fld>
            <a:endParaRPr lang="nl-NL"/>
          </a:p>
        </p:txBody>
      </p:sp>
    </p:spTree>
    <p:extLst>
      <p:ext uri="{BB962C8B-B14F-4D97-AF65-F5344CB8AC3E}">
        <p14:creationId xmlns:p14="http://schemas.microsoft.com/office/powerpoint/2010/main" val="4171850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Manage </a:t>
            </a:r>
            <a:r>
              <a:rPr lang="nl-NL" dirty="0" err="1"/>
              <a:t>your</a:t>
            </a:r>
            <a:r>
              <a:rPr lang="nl-NL" dirty="0"/>
              <a:t> time in a </a:t>
            </a:r>
            <a:r>
              <a:rPr lang="nl-NL" dirty="0" err="1"/>
              <a:t>good</a:t>
            </a:r>
            <a:r>
              <a:rPr lang="nl-NL" dirty="0"/>
              <a:t> way, follow </a:t>
            </a:r>
            <a:r>
              <a:rPr lang="nl-NL" dirty="0" err="1"/>
              <a:t>the</a:t>
            </a:r>
            <a:r>
              <a:rPr lang="nl-NL" dirty="0"/>
              <a:t> energy in </a:t>
            </a:r>
            <a:r>
              <a:rPr lang="nl-NL" dirty="0" err="1"/>
              <a:t>the</a:t>
            </a:r>
            <a:r>
              <a:rPr lang="nl-NL" dirty="0"/>
              <a:t> </a:t>
            </a:r>
            <a:r>
              <a:rPr lang="nl-NL" dirty="0" err="1"/>
              <a:t>group</a:t>
            </a:r>
            <a:r>
              <a:rPr lang="nl-NL" dirty="0"/>
              <a:t>, </a:t>
            </a:r>
            <a:r>
              <a:rPr lang="nl-NL" dirty="0" err="1"/>
              <a:t>don’t</a:t>
            </a:r>
            <a:r>
              <a:rPr lang="nl-NL" dirty="0"/>
              <a:t> </a:t>
            </a:r>
            <a:r>
              <a:rPr lang="nl-NL" dirty="0" err="1"/>
              <a:t>be</a:t>
            </a:r>
            <a:r>
              <a:rPr lang="nl-NL" dirty="0"/>
              <a:t> </a:t>
            </a:r>
            <a:r>
              <a:rPr lang="nl-NL" dirty="0" err="1"/>
              <a:t>rigid</a:t>
            </a:r>
            <a:r>
              <a:rPr lang="nl-NL" dirty="0"/>
              <a:t>, but keep a </a:t>
            </a:r>
            <a:r>
              <a:rPr lang="nl-NL" dirty="0" err="1"/>
              <a:t>good</a:t>
            </a:r>
            <a:r>
              <a:rPr lang="nl-NL" dirty="0"/>
              <a:t> </a:t>
            </a:r>
            <a:r>
              <a:rPr lang="nl-NL" dirty="0" err="1"/>
              <a:t>idea</a:t>
            </a:r>
            <a:r>
              <a:rPr lang="nl-NL" dirty="0"/>
              <a:t> of </a:t>
            </a:r>
            <a:r>
              <a:rPr lang="nl-NL" dirty="0" err="1"/>
              <a:t>what</a:t>
            </a:r>
            <a:r>
              <a:rPr lang="nl-NL" dirty="0"/>
              <a:t> </a:t>
            </a:r>
            <a:r>
              <a:rPr lang="nl-NL" dirty="0" err="1"/>
              <a:t>and</a:t>
            </a:r>
            <a:r>
              <a:rPr lang="nl-NL" dirty="0"/>
              <a:t> </a:t>
            </a:r>
            <a:r>
              <a:rPr lang="nl-NL" dirty="0" err="1"/>
              <a:t>how</a:t>
            </a:r>
            <a:r>
              <a:rPr lang="nl-NL" dirty="0"/>
              <a:t> </a:t>
            </a:r>
            <a:r>
              <a:rPr lang="nl-NL" dirty="0" err="1"/>
              <a:t>they</a:t>
            </a:r>
            <a:r>
              <a:rPr lang="nl-NL" dirty="0"/>
              <a:t> are </a:t>
            </a:r>
            <a:r>
              <a:rPr lang="nl-NL" dirty="0" err="1"/>
              <a:t>doing</a:t>
            </a:r>
            <a:r>
              <a:rPr lang="nl-NL" dirty="0"/>
              <a:t> </a:t>
            </a:r>
            <a:r>
              <a:rPr lang="nl-NL" dirty="0" err="1"/>
              <a:t>this</a:t>
            </a:r>
            <a:r>
              <a:rPr lang="nl-NL" dirty="0"/>
              <a:t> interview. </a:t>
            </a:r>
            <a:r>
              <a:rPr lang="nl-NL" dirty="0" err="1"/>
              <a:t>When</a:t>
            </a:r>
            <a:r>
              <a:rPr lang="nl-NL" dirty="0"/>
              <a:t> </a:t>
            </a:r>
            <a:r>
              <a:rPr lang="nl-NL" dirty="0" err="1"/>
              <a:t>they</a:t>
            </a:r>
            <a:r>
              <a:rPr lang="nl-NL" dirty="0"/>
              <a:t> </a:t>
            </a:r>
            <a:r>
              <a:rPr lang="nl-NL" dirty="0" err="1"/>
              <a:t>summarise</a:t>
            </a:r>
            <a:r>
              <a:rPr lang="nl-NL" dirty="0"/>
              <a:t> in </a:t>
            </a:r>
            <a:r>
              <a:rPr lang="nl-NL" dirty="0" err="1"/>
              <a:t>the</a:t>
            </a:r>
            <a:r>
              <a:rPr lang="nl-NL" dirty="0"/>
              <a:t> </a:t>
            </a:r>
            <a:r>
              <a:rPr lang="nl-NL" dirty="0" err="1"/>
              <a:t>whole</a:t>
            </a:r>
            <a:r>
              <a:rPr lang="nl-NL" dirty="0"/>
              <a:t> </a:t>
            </a:r>
            <a:r>
              <a:rPr lang="nl-NL" dirty="0" err="1"/>
              <a:t>group</a:t>
            </a:r>
            <a:r>
              <a:rPr lang="nl-NL" dirty="0"/>
              <a:t>, </a:t>
            </a:r>
            <a:r>
              <a:rPr lang="nl-NL" dirty="0" err="1"/>
              <a:t>sometimes</a:t>
            </a:r>
            <a:r>
              <a:rPr lang="nl-NL" dirty="0"/>
              <a:t> </a:t>
            </a:r>
            <a:r>
              <a:rPr lang="nl-NL" dirty="0" err="1"/>
              <a:t>you</a:t>
            </a:r>
            <a:r>
              <a:rPr lang="nl-NL" dirty="0"/>
              <a:t> </a:t>
            </a:r>
            <a:r>
              <a:rPr lang="nl-NL" dirty="0" err="1"/>
              <a:t>can</a:t>
            </a:r>
            <a:r>
              <a:rPr lang="nl-NL" dirty="0"/>
              <a:t> </a:t>
            </a:r>
            <a:r>
              <a:rPr lang="nl-NL" dirty="0" err="1"/>
              <a:t>connect</a:t>
            </a:r>
            <a:r>
              <a:rPr lang="nl-NL" dirty="0"/>
              <a:t> </a:t>
            </a:r>
            <a:r>
              <a:rPr lang="nl-NL" dirty="0" err="1"/>
              <a:t>their</a:t>
            </a:r>
            <a:r>
              <a:rPr lang="nl-NL" dirty="0"/>
              <a:t> </a:t>
            </a:r>
            <a:r>
              <a:rPr lang="nl-NL" dirty="0" err="1"/>
              <a:t>stories</a:t>
            </a:r>
            <a:r>
              <a:rPr lang="nl-NL" dirty="0"/>
              <a:t> </a:t>
            </a:r>
            <a:r>
              <a:rPr lang="nl-NL" dirty="0" err="1"/>
              <a:t>with</a:t>
            </a:r>
            <a:r>
              <a:rPr lang="nl-NL" dirty="0"/>
              <a:t> </a:t>
            </a:r>
            <a:r>
              <a:rPr lang="nl-NL" dirty="0" err="1"/>
              <a:t>the</a:t>
            </a:r>
            <a:r>
              <a:rPr lang="nl-NL" dirty="0"/>
              <a:t> different </a:t>
            </a:r>
            <a:r>
              <a:rPr lang="nl-NL" dirty="0" err="1"/>
              <a:t>career</a:t>
            </a:r>
            <a:r>
              <a:rPr lang="nl-NL" dirty="0"/>
              <a:t> </a:t>
            </a:r>
            <a:r>
              <a:rPr lang="nl-NL" dirty="0" err="1"/>
              <a:t>competences</a:t>
            </a:r>
            <a:r>
              <a:rPr lang="nl-NL" dirty="0"/>
              <a:t> </a:t>
            </a:r>
            <a:r>
              <a:rPr lang="nl-NL" dirty="0" err="1"/>
              <a:t>you</a:t>
            </a:r>
            <a:r>
              <a:rPr lang="nl-NL" dirty="0"/>
              <a:t> have </a:t>
            </a:r>
            <a:r>
              <a:rPr lang="nl-NL" dirty="0" err="1"/>
              <a:t>elaborated</a:t>
            </a:r>
            <a:r>
              <a:rPr lang="nl-NL" dirty="0"/>
              <a:t> </a:t>
            </a:r>
            <a:r>
              <a:rPr lang="nl-NL" dirty="0" err="1"/>
              <a:t>with</a:t>
            </a:r>
            <a:r>
              <a:rPr lang="nl-NL" dirty="0"/>
              <a:t> </a:t>
            </a:r>
            <a:r>
              <a:rPr lang="nl-NL" dirty="0" err="1"/>
              <a:t>them</a:t>
            </a:r>
            <a:r>
              <a:rPr lang="nl-NL" dirty="0"/>
              <a:t> </a:t>
            </a:r>
            <a:r>
              <a:rPr lang="nl-NL" dirty="0" err="1"/>
              <a:t>during</a:t>
            </a:r>
            <a:r>
              <a:rPr lang="nl-NL" dirty="0"/>
              <a:t> </a:t>
            </a:r>
            <a:r>
              <a:rPr lang="nl-NL" dirty="0" err="1"/>
              <a:t>the</a:t>
            </a:r>
            <a:r>
              <a:rPr lang="nl-NL" dirty="0"/>
              <a:t> slides in </a:t>
            </a:r>
            <a:r>
              <a:rPr lang="nl-NL" dirty="0" err="1"/>
              <a:t>the</a:t>
            </a:r>
            <a:r>
              <a:rPr lang="nl-NL" dirty="0"/>
              <a:t> </a:t>
            </a:r>
            <a:r>
              <a:rPr lang="nl-NL" dirty="0" err="1"/>
              <a:t>morning</a:t>
            </a:r>
            <a:r>
              <a:rPr lang="nl-NL" dirty="0"/>
              <a:t>. Keep up </a:t>
            </a:r>
            <a:r>
              <a:rPr lang="nl-NL" dirty="0" err="1"/>
              <a:t>moving</a:t>
            </a:r>
            <a:r>
              <a:rPr lang="nl-NL" dirty="0"/>
              <a:t>, </a:t>
            </a:r>
            <a:r>
              <a:rPr lang="nl-NL" dirty="0" err="1"/>
              <a:t>otherwise</a:t>
            </a:r>
            <a:r>
              <a:rPr lang="nl-NL" dirty="0"/>
              <a:t> </a:t>
            </a:r>
            <a:r>
              <a:rPr lang="nl-NL" dirty="0" err="1"/>
              <a:t>the</a:t>
            </a:r>
            <a:r>
              <a:rPr lang="nl-NL" dirty="0"/>
              <a:t> </a:t>
            </a:r>
            <a:r>
              <a:rPr lang="nl-NL" dirty="0" err="1"/>
              <a:t>summaries</a:t>
            </a:r>
            <a:r>
              <a:rPr lang="nl-NL" dirty="0"/>
              <a:t> </a:t>
            </a:r>
            <a:r>
              <a:rPr lang="nl-NL" dirty="0" err="1"/>
              <a:t>will</a:t>
            </a:r>
            <a:r>
              <a:rPr lang="nl-NL" dirty="0"/>
              <a:t> take </a:t>
            </a:r>
            <a:r>
              <a:rPr lang="nl-NL" dirty="0" err="1"/>
              <a:t>too</a:t>
            </a:r>
            <a:r>
              <a:rPr lang="nl-NL" dirty="0"/>
              <a:t> </a:t>
            </a:r>
            <a:r>
              <a:rPr lang="nl-NL" dirty="0" err="1"/>
              <a:t>much</a:t>
            </a:r>
            <a:r>
              <a:rPr lang="nl-NL" dirty="0"/>
              <a:t> time. </a:t>
            </a:r>
          </a:p>
          <a:p>
            <a:r>
              <a:rPr lang="nl-NL" dirty="0" err="1"/>
              <a:t>Reflect</a:t>
            </a:r>
            <a:r>
              <a:rPr lang="nl-NL" dirty="0"/>
              <a:t> </a:t>
            </a:r>
            <a:r>
              <a:rPr lang="nl-NL" dirty="0" err="1"/>
              <a:t>with</a:t>
            </a:r>
            <a:r>
              <a:rPr lang="nl-NL" dirty="0"/>
              <a:t> </a:t>
            </a:r>
            <a:r>
              <a:rPr lang="nl-NL" dirty="0" err="1"/>
              <a:t>the</a:t>
            </a:r>
            <a:r>
              <a:rPr lang="nl-NL" dirty="0"/>
              <a:t> </a:t>
            </a:r>
            <a:r>
              <a:rPr lang="nl-NL" dirty="0" err="1"/>
              <a:t>group</a:t>
            </a:r>
            <a:r>
              <a:rPr lang="nl-NL" dirty="0"/>
              <a:t> </a:t>
            </a:r>
            <a:r>
              <a:rPr lang="nl-NL" dirty="0" err="1"/>
              <a:t>what</a:t>
            </a:r>
            <a:r>
              <a:rPr lang="nl-NL" dirty="0"/>
              <a:t> </a:t>
            </a:r>
            <a:r>
              <a:rPr lang="nl-NL" dirty="0" err="1"/>
              <a:t>they</a:t>
            </a:r>
            <a:r>
              <a:rPr lang="nl-NL" dirty="0"/>
              <a:t> </a:t>
            </a:r>
            <a:r>
              <a:rPr lang="nl-NL" dirty="0" err="1"/>
              <a:t>learned</a:t>
            </a:r>
            <a:r>
              <a:rPr lang="nl-NL" dirty="0"/>
              <a:t> </a:t>
            </a:r>
            <a:r>
              <a:rPr lang="nl-NL" dirty="0" err="1"/>
              <a:t>from</a:t>
            </a:r>
            <a:r>
              <a:rPr lang="nl-NL" dirty="0"/>
              <a:t> </a:t>
            </a:r>
            <a:r>
              <a:rPr lang="nl-NL" dirty="0" err="1"/>
              <a:t>this</a:t>
            </a:r>
            <a:r>
              <a:rPr lang="nl-NL" dirty="0"/>
              <a:t> </a:t>
            </a:r>
            <a:r>
              <a:rPr lang="nl-NL" dirty="0" err="1"/>
              <a:t>exercise</a:t>
            </a:r>
            <a:r>
              <a:rPr lang="nl-NL" dirty="0"/>
              <a:t>.</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18</a:t>
            </a:fld>
            <a:endParaRPr lang="nl-NL"/>
          </a:p>
        </p:txBody>
      </p:sp>
    </p:spTree>
    <p:extLst>
      <p:ext uri="{BB962C8B-B14F-4D97-AF65-F5344CB8AC3E}">
        <p14:creationId xmlns:p14="http://schemas.microsoft.com/office/powerpoint/2010/main" val="843729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Now</a:t>
            </a:r>
            <a:r>
              <a:rPr lang="nl-NL" dirty="0"/>
              <a:t> </a:t>
            </a:r>
            <a:r>
              <a:rPr lang="nl-NL" dirty="0" err="1"/>
              <a:t>another</a:t>
            </a:r>
            <a:r>
              <a:rPr lang="nl-NL" dirty="0"/>
              <a:t> way of </a:t>
            </a:r>
            <a:r>
              <a:rPr lang="nl-NL" dirty="0" err="1"/>
              <a:t>interviewing</a:t>
            </a:r>
            <a:r>
              <a:rPr lang="nl-NL" dirty="0"/>
              <a:t> </a:t>
            </a:r>
            <a:r>
              <a:rPr lang="nl-NL" dirty="0" err="1"/>
              <a:t>somebody</a:t>
            </a:r>
            <a:r>
              <a:rPr lang="nl-NL" dirty="0"/>
              <a:t> </a:t>
            </a:r>
            <a:r>
              <a:rPr lang="nl-NL" dirty="0" err="1"/>
              <a:t>with</a:t>
            </a:r>
            <a:r>
              <a:rPr lang="nl-NL" dirty="0"/>
              <a:t> </a:t>
            </a:r>
            <a:r>
              <a:rPr lang="nl-NL" dirty="0" err="1"/>
              <a:t>clear</a:t>
            </a:r>
            <a:r>
              <a:rPr lang="nl-NL" dirty="0"/>
              <a:t> steps, </a:t>
            </a:r>
            <a:r>
              <a:rPr lang="nl-NL" dirty="0" err="1"/>
              <a:t>not</a:t>
            </a:r>
            <a:r>
              <a:rPr lang="nl-NL" dirty="0"/>
              <a:t> </a:t>
            </a:r>
            <a:r>
              <a:rPr lang="nl-NL" dirty="0" err="1"/>
              <a:t>that</a:t>
            </a:r>
            <a:r>
              <a:rPr lang="nl-NL" dirty="0"/>
              <a:t> open as </a:t>
            </a:r>
            <a:r>
              <a:rPr lang="nl-NL" dirty="0" err="1"/>
              <a:t>the</a:t>
            </a:r>
            <a:r>
              <a:rPr lang="nl-NL" dirty="0"/>
              <a:t> </a:t>
            </a:r>
            <a:r>
              <a:rPr lang="nl-NL" dirty="0" err="1"/>
              <a:t>former</a:t>
            </a:r>
            <a:r>
              <a:rPr lang="nl-NL" dirty="0"/>
              <a:t> interview.</a:t>
            </a:r>
          </a:p>
          <a:p>
            <a:r>
              <a:rPr lang="nl-NL" dirty="0"/>
              <a:t>In </a:t>
            </a:r>
            <a:r>
              <a:rPr lang="nl-NL" dirty="0" err="1"/>
              <a:t>recruiting</a:t>
            </a:r>
            <a:r>
              <a:rPr lang="nl-NL" dirty="0"/>
              <a:t> </a:t>
            </a:r>
            <a:r>
              <a:rPr lang="nl-NL" dirty="0" err="1"/>
              <a:t>people</a:t>
            </a:r>
            <a:r>
              <a:rPr lang="nl-NL" dirty="0"/>
              <a:t> </a:t>
            </a:r>
            <a:r>
              <a:rPr lang="nl-NL" dirty="0" err="1"/>
              <a:t>this</a:t>
            </a:r>
            <a:r>
              <a:rPr lang="nl-NL" dirty="0"/>
              <a:t> way of </a:t>
            </a:r>
            <a:r>
              <a:rPr lang="nl-NL" dirty="0" err="1"/>
              <a:t>interviewing</a:t>
            </a:r>
            <a:r>
              <a:rPr lang="nl-NL" dirty="0"/>
              <a:t> is </a:t>
            </a:r>
            <a:r>
              <a:rPr lang="nl-NL" dirty="0" err="1"/>
              <a:t>used</a:t>
            </a:r>
            <a:r>
              <a:rPr lang="nl-NL" dirty="0"/>
              <a:t> </a:t>
            </a:r>
            <a:r>
              <a:rPr lang="nl-NL" dirty="0" err="1"/>
              <a:t>often</a:t>
            </a:r>
            <a:r>
              <a:rPr lang="nl-NL" dirty="0"/>
              <a:t> as </a:t>
            </a:r>
            <a:r>
              <a:rPr lang="nl-NL" dirty="0" err="1"/>
              <a:t>it</a:t>
            </a:r>
            <a:r>
              <a:rPr lang="nl-NL" dirty="0"/>
              <a:t> </a:t>
            </a:r>
            <a:r>
              <a:rPr lang="nl-NL" dirty="0" err="1"/>
              <a:t>gives</a:t>
            </a:r>
            <a:r>
              <a:rPr lang="nl-NL" dirty="0"/>
              <a:t> a </a:t>
            </a:r>
            <a:r>
              <a:rPr lang="nl-NL" dirty="0" err="1"/>
              <a:t>good</a:t>
            </a:r>
            <a:r>
              <a:rPr lang="nl-NL" dirty="0"/>
              <a:t> </a:t>
            </a:r>
            <a:r>
              <a:rPr lang="nl-NL" dirty="0" err="1"/>
              <a:t>idea</a:t>
            </a:r>
            <a:r>
              <a:rPr lang="nl-NL" dirty="0"/>
              <a:t> of </a:t>
            </a:r>
            <a:r>
              <a:rPr lang="nl-NL" dirty="0" err="1"/>
              <a:t>somebodies</a:t>
            </a:r>
            <a:r>
              <a:rPr lang="nl-NL" dirty="0"/>
              <a:t> </a:t>
            </a:r>
            <a:r>
              <a:rPr lang="nl-NL" dirty="0" err="1"/>
              <a:t>competences</a:t>
            </a:r>
            <a:r>
              <a:rPr lang="nl-NL" dirty="0"/>
              <a:t>.</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19</a:t>
            </a:fld>
            <a:endParaRPr lang="nl-NL"/>
          </a:p>
        </p:txBody>
      </p:sp>
    </p:spTree>
    <p:extLst>
      <p:ext uri="{BB962C8B-B14F-4D97-AF65-F5344CB8AC3E}">
        <p14:creationId xmlns:p14="http://schemas.microsoft.com/office/powerpoint/2010/main" val="457224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To</a:t>
            </a:r>
            <a:r>
              <a:rPr lang="nl-NL" dirty="0"/>
              <a:t> </a:t>
            </a:r>
            <a:r>
              <a:rPr lang="nl-NL" dirty="0" err="1"/>
              <a:t>each</a:t>
            </a:r>
            <a:r>
              <a:rPr lang="nl-NL" dirty="0"/>
              <a:t> topic in </a:t>
            </a:r>
            <a:r>
              <a:rPr lang="nl-NL" dirty="0" err="1"/>
              <a:t>this</a:t>
            </a:r>
            <a:r>
              <a:rPr lang="nl-NL" dirty="0"/>
              <a:t> interview </a:t>
            </a:r>
            <a:r>
              <a:rPr lang="nl-NL" dirty="0" err="1"/>
              <a:t>you</a:t>
            </a:r>
            <a:r>
              <a:rPr lang="nl-NL" dirty="0"/>
              <a:t> </a:t>
            </a:r>
            <a:r>
              <a:rPr lang="nl-NL" dirty="0" err="1"/>
              <a:t>can</a:t>
            </a:r>
            <a:r>
              <a:rPr lang="nl-NL" dirty="0"/>
              <a:t> </a:t>
            </a:r>
            <a:r>
              <a:rPr lang="nl-NL" dirty="0" err="1"/>
              <a:t>ask</a:t>
            </a:r>
            <a:r>
              <a:rPr lang="nl-NL" dirty="0"/>
              <a:t> </a:t>
            </a:r>
            <a:r>
              <a:rPr lang="nl-NL" dirty="0" err="1"/>
              <a:t>again</a:t>
            </a:r>
            <a:r>
              <a:rPr lang="nl-NL" dirty="0"/>
              <a:t> open ‘</a:t>
            </a:r>
            <a:r>
              <a:rPr lang="nl-NL" dirty="0" err="1"/>
              <a:t>what</a:t>
            </a:r>
            <a:r>
              <a:rPr lang="nl-NL" dirty="0"/>
              <a:t> </a:t>
            </a:r>
            <a:r>
              <a:rPr lang="nl-NL" dirty="0" err="1"/>
              <a:t>and</a:t>
            </a:r>
            <a:r>
              <a:rPr lang="nl-NL" dirty="0"/>
              <a:t> </a:t>
            </a:r>
            <a:r>
              <a:rPr lang="nl-NL" dirty="0" err="1"/>
              <a:t>how</a:t>
            </a:r>
            <a:r>
              <a:rPr lang="nl-NL" dirty="0"/>
              <a:t>’ </a:t>
            </a:r>
            <a:r>
              <a:rPr lang="nl-NL" dirty="0" err="1"/>
              <a:t>questions</a:t>
            </a:r>
            <a:r>
              <a:rPr lang="nl-NL" dirty="0"/>
              <a:t>. See </a:t>
            </a:r>
            <a:r>
              <a:rPr lang="nl-NL" dirty="0" err="1"/>
              <a:t>to</a:t>
            </a:r>
            <a:r>
              <a:rPr lang="nl-NL" dirty="0"/>
              <a:t> </a:t>
            </a:r>
            <a:r>
              <a:rPr lang="nl-NL" dirty="0" err="1"/>
              <a:t>the</a:t>
            </a:r>
            <a:r>
              <a:rPr lang="nl-NL" dirty="0"/>
              <a:t> </a:t>
            </a:r>
            <a:r>
              <a:rPr lang="nl-NL" dirty="0" err="1"/>
              <a:t>questions</a:t>
            </a:r>
            <a:r>
              <a:rPr lang="nl-NL" dirty="0"/>
              <a:t> below </a:t>
            </a:r>
            <a:r>
              <a:rPr lang="nl-NL" dirty="0" err="1"/>
              <a:t>and</a:t>
            </a:r>
            <a:r>
              <a:rPr lang="nl-NL" dirty="0"/>
              <a:t> in </a:t>
            </a:r>
            <a:r>
              <a:rPr lang="nl-NL" dirty="0" err="1"/>
              <a:t>the</a:t>
            </a:r>
            <a:r>
              <a:rPr lang="nl-NL" dirty="0"/>
              <a:t> </a:t>
            </a:r>
            <a:r>
              <a:rPr lang="nl-NL" dirty="0" err="1"/>
              <a:t>worksheet</a:t>
            </a:r>
            <a:r>
              <a:rPr lang="nl-NL" dirty="0"/>
              <a:t> 1.3.</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20</a:t>
            </a:fld>
            <a:endParaRPr lang="nl-NL"/>
          </a:p>
        </p:txBody>
      </p:sp>
    </p:spTree>
    <p:extLst>
      <p:ext uri="{BB962C8B-B14F-4D97-AF65-F5344CB8AC3E}">
        <p14:creationId xmlns:p14="http://schemas.microsoft.com/office/powerpoint/2010/main" val="4194801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a:t>
            </a:r>
            <a:r>
              <a:rPr lang="nl-NL" dirty="0" err="1"/>
              <a:t>our</a:t>
            </a:r>
            <a:r>
              <a:rPr lang="nl-NL" dirty="0"/>
              <a:t> training we had </a:t>
            </a:r>
            <a:r>
              <a:rPr lang="nl-NL" dirty="0" err="1"/>
              <a:t>less</a:t>
            </a:r>
            <a:r>
              <a:rPr lang="nl-NL" dirty="0"/>
              <a:t> time, </a:t>
            </a:r>
            <a:r>
              <a:rPr lang="nl-NL" dirty="0" err="1"/>
              <a:t>because</a:t>
            </a:r>
            <a:r>
              <a:rPr lang="nl-NL" dirty="0"/>
              <a:t> we </a:t>
            </a:r>
            <a:r>
              <a:rPr lang="nl-NL" dirty="0" err="1"/>
              <a:t>started</a:t>
            </a:r>
            <a:r>
              <a:rPr lang="nl-NL" dirty="0"/>
              <a:t> </a:t>
            </a:r>
            <a:r>
              <a:rPr lang="nl-NL" dirty="0" err="1"/>
              <a:t>so</a:t>
            </a:r>
            <a:r>
              <a:rPr lang="nl-NL" dirty="0"/>
              <a:t> late. </a:t>
            </a:r>
            <a:r>
              <a:rPr lang="nl-NL" dirty="0" err="1"/>
              <a:t>That</a:t>
            </a:r>
            <a:r>
              <a:rPr lang="nl-NL" dirty="0"/>
              <a:t> is </a:t>
            </a:r>
            <a:r>
              <a:rPr lang="nl-NL" dirty="0" err="1"/>
              <a:t>why</a:t>
            </a:r>
            <a:r>
              <a:rPr lang="nl-NL" dirty="0"/>
              <a:t> we </a:t>
            </a:r>
            <a:r>
              <a:rPr lang="nl-NL" dirty="0" err="1"/>
              <a:t>got</a:t>
            </a:r>
            <a:r>
              <a:rPr lang="nl-NL" dirty="0"/>
              <a:t> </a:t>
            </a:r>
            <a:r>
              <a:rPr lang="nl-NL" dirty="0" err="1"/>
              <a:t>the</a:t>
            </a:r>
            <a:r>
              <a:rPr lang="nl-NL" dirty="0"/>
              <a:t> </a:t>
            </a:r>
            <a:r>
              <a:rPr lang="nl-NL" dirty="0" err="1"/>
              <a:t>idea</a:t>
            </a:r>
            <a:r>
              <a:rPr lang="nl-NL" dirty="0"/>
              <a:t> </a:t>
            </a:r>
            <a:r>
              <a:rPr lang="nl-NL" dirty="0" err="1"/>
              <a:t>to</a:t>
            </a:r>
            <a:r>
              <a:rPr lang="nl-NL" dirty="0"/>
              <a:t> present a STARR interview </a:t>
            </a:r>
            <a:r>
              <a:rPr lang="nl-NL" dirty="0" err="1"/>
              <a:t>by</a:t>
            </a:r>
            <a:r>
              <a:rPr lang="nl-NL" dirty="0"/>
              <a:t> </a:t>
            </a:r>
            <a:r>
              <a:rPr lang="nl-NL" dirty="0" err="1"/>
              <a:t>ourself</a:t>
            </a:r>
            <a:r>
              <a:rPr lang="nl-NL" dirty="0"/>
              <a:t>. Sophie </a:t>
            </a:r>
            <a:r>
              <a:rPr lang="nl-NL" dirty="0" err="1"/>
              <a:t>interviewed</a:t>
            </a:r>
            <a:r>
              <a:rPr lang="nl-NL" dirty="0"/>
              <a:t> me </a:t>
            </a:r>
            <a:r>
              <a:rPr lang="nl-NL" dirty="0" err="1"/>
              <a:t>about</a:t>
            </a:r>
            <a:r>
              <a:rPr lang="nl-NL" dirty="0"/>
              <a:t> </a:t>
            </a:r>
            <a:r>
              <a:rPr lang="nl-NL" dirty="0" err="1"/>
              <a:t>my</a:t>
            </a:r>
            <a:r>
              <a:rPr lang="nl-NL" dirty="0"/>
              <a:t> </a:t>
            </a:r>
            <a:r>
              <a:rPr lang="nl-NL" dirty="0" err="1"/>
              <a:t>qualities</a:t>
            </a:r>
            <a:r>
              <a:rPr lang="nl-NL" dirty="0"/>
              <a:t> in </a:t>
            </a:r>
            <a:r>
              <a:rPr lang="nl-NL" dirty="0" err="1"/>
              <a:t>Career</a:t>
            </a:r>
            <a:r>
              <a:rPr lang="nl-NL" dirty="0"/>
              <a:t> Development. It gave a </a:t>
            </a:r>
            <a:r>
              <a:rPr lang="nl-NL" dirty="0" err="1"/>
              <a:t>good</a:t>
            </a:r>
            <a:r>
              <a:rPr lang="nl-NL" dirty="0"/>
              <a:t> </a:t>
            </a:r>
            <a:r>
              <a:rPr lang="nl-NL" dirty="0" err="1"/>
              <a:t>idea</a:t>
            </a:r>
            <a:r>
              <a:rPr lang="nl-NL" dirty="0"/>
              <a:t> </a:t>
            </a:r>
            <a:r>
              <a:rPr lang="nl-NL" dirty="0" err="1"/>
              <a:t>how</a:t>
            </a:r>
            <a:r>
              <a:rPr lang="nl-NL" dirty="0"/>
              <a:t> </a:t>
            </a:r>
            <a:r>
              <a:rPr lang="nl-NL" dirty="0" err="1"/>
              <a:t>it</a:t>
            </a:r>
            <a:r>
              <a:rPr lang="nl-NL" dirty="0"/>
              <a:t> </a:t>
            </a:r>
            <a:r>
              <a:rPr lang="nl-NL" dirty="0" err="1"/>
              <a:t>works</a:t>
            </a:r>
            <a:r>
              <a:rPr lang="nl-NL" dirty="0"/>
              <a:t> </a:t>
            </a:r>
            <a:r>
              <a:rPr lang="nl-NL" dirty="0" err="1"/>
              <a:t>and</a:t>
            </a:r>
            <a:r>
              <a:rPr lang="nl-NL" dirty="0"/>
              <a:t> </a:t>
            </a:r>
            <a:r>
              <a:rPr lang="nl-NL" dirty="0" err="1"/>
              <a:t>it</a:t>
            </a:r>
            <a:r>
              <a:rPr lang="nl-NL" dirty="0"/>
              <a:t> </a:t>
            </a:r>
            <a:r>
              <a:rPr lang="nl-NL" dirty="0" err="1"/>
              <a:t>helped</a:t>
            </a:r>
            <a:r>
              <a:rPr lang="nl-NL" dirty="0"/>
              <a:t> </a:t>
            </a:r>
            <a:r>
              <a:rPr lang="nl-NL" dirty="0" err="1"/>
              <a:t>them</a:t>
            </a:r>
            <a:r>
              <a:rPr lang="nl-NL" dirty="0"/>
              <a:t> in preparing </a:t>
            </a:r>
            <a:r>
              <a:rPr lang="nl-NL" dirty="0" err="1"/>
              <a:t>their</a:t>
            </a:r>
            <a:r>
              <a:rPr lang="nl-NL" dirty="0"/>
              <a:t> </a:t>
            </a:r>
            <a:r>
              <a:rPr lang="nl-NL" dirty="0" err="1"/>
              <a:t>own</a:t>
            </a:r>
            <a:r>
              <a:rPr lang="nl-NL" dirty="0"/>
              <a:t> </a:t>
            </a:r>
            <a:r>
              <a:rPr lang="nl-NL" dirty="0" err="1"/>
              <a:t>exercises</a:t>
            </a:r>
            <a:r>
              <a:rPr lang="nl-NL" dirty="0"/>
              <a:t> </a:t>
            </a:r>
            <a:r>
              <a:rPr lang="nl-NL" dirty="0" err="1"/>
              <a:t>and</a:t>
            </a:r>
            <a:r>
              <a:rPr lang="nl-NL" dirty="0"/>
              <a:t> </a:t>
            </a:r>
            <a:r>
              <a:rPr lang="nl-NL" dirty="0" err="1"/>
              <a:t>then</a:t>
            </a:r>
            <a:r>
              <a:rPr lang="nl-NL" dirty="0"/>
              <a:t> </a:t>
            </a:r>
            <a:r>
              <a:rPr lang="nl-NL" dirty="0" err="1"/>
              <a:t>it</a:t>
            </a:r>
            <a:r>
              <a:rPr lang="nl-NL" dirty="0"/>
              <a:t> </a:t>
            </a:r>
            <a:r>
              <a:rPr lang="nl-NL" dirty="0" err="1"/>
              <a:t>took</a:t>
            </a:r>
            <a:r>
              <a:rPr lang="nl-NL" dirty="0"/>
              <a:t> </a:t>
            </a:r>
            <a:r>
              <a:rPr lang="nl-NL" dirty="0" err="1"/>
              <a:t>less</a:t>
            </a:r>
            <a:r>
              <a:rPr lang="nl-NL" dirty="0"/>
              <a:t> time. </a:t>
            </a:r>
            <a:r>
              <a:rPr lang="nl-NL" dirty="0" err="1"/>
              <a:t>You</a:t>
            </a:r>
            <a:r>
              <a:rPr lang="nl-NL" dirty="0"/>
              <a:t>, as a trainer </a:t>
            </a:r>
            <a:r>
              <a:rPr lang="nl-NL" dirty="0" err="1"/>
              <a:t>can</a:t>
            </a:r>
            <a:r>
              <a:rPr lang="nl-NL" dirty="0"/>
              <a:t> do </a:t>
            </a:r>
            <a:r>
              <a:rPr lang="nl-NL" dirty="0" err="1"/>
              <a:t>this</a:t>
            </a:r>
            <a:r>
              <a:rPr lang="nl-NL" dirty="0"/>
              <a:t> STARR interview </a:t>
            </a:r>
            <a:r>
              <a:rPr lang="nl-NL" dirty="0" err="1"/>
              <a:t>with</a:t>
            </a:r>
            <a:r>
              <a:rPr lang="nl-NL" dirty="0"/>
              <a:t> </a:t>
            </a:r>
            <a:r>
              <a:rPr lang="nl-NL" dirty="0" err="1"/>
              <a:t>one</a:t>
            </a:r>
            <a:r>
              <a:rPr lang="nl-NL" dirty="0"/>
              <a:t> of </a:t>
            </a:r>
            <a:r>
              <a:rPr lang="nl-NL" dirty="0" err="1"/>
              <a:t>your</a:t>
            </a:r>
            <a:r>
              <a:rPr lang="nl-NL" dirty="0"/>
              <a:t> </a:t>
            </a:r>
            <a:r>
              <a:rPr lang="nl-NL" dirty="0" err="1"/>
              <a:t>participants</a:t>
            </a:r>
            <a:r>
              <a:rPr lang="nl-NL" dirty="0"/>
              <a:t> or </a:t>
            </a:r>
            <a:r>
              <a:rPr lang="nl-NL" dirty="0" err="1"/>
              <a:t>if</a:t>
            </a:r>
            <a:r>
              <a:rPr lang="nl-NL" dirty="0"/>
              <a:t> </a:t>
            </a:r>
            <a:r>
              <a:rPr lang="nl-NL" dirty="0" err="1"/>
              <a:t>you</a:t>
            </a:r>
            <a:r>
              <a:rPr lang="nl-NL" dirty="0"/>
              <a:t> have a co-facilitator, do </a:t>
            </a:r>
            <a:r>
              <a:rPr lang="nl-NL" dirty="0" err="1"/>
              <a:t>this</a:t>
            </a:r>
            <a:r>
              <a:rPr lang="nl-NL" dirty="0"/>
              <a:t> STARR interview </a:t>
            </a:r>
            <a:r>
              <a:rPr lang="nl-NL" dirty="0" err="1"/>
              <a:t>with</a:t>
            </a:r>
            <a:r>
              <a:rPr lang="nl-NL" dirty="0"/>
              <a:t> </a:t>
            </a:r>
            <a:r>
              <a:rPr lang="nl-NL" dirty="0" err="1"/>
              <a:t>your</a:t>
            </a:r>
            <a:r>
              <a:rPr lang="nl-NL" dirty="0"/>
              <a:t> co-facilitator.</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26</a:t>
            </a:fld>
            <a:endParaRPr lang="nl-NL"/>
          </a:p>
        </p:txBody>
      </p:sp>
    </p:spTree>
    <p:extLst>
      <p:ext uri="{BB962C8B-B14F-4D97-AF65-F5344CB8AC3E}">
        <p14:creationId xmlns:p14="http://schemas.microsoft.com/office/powerpoint/2010/main" val="1039207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Handed</a:t>
            </a:r>
            <a:r>
              <a:rPr lang="nl-NL" dirty="0"/>
              <a:t> over </a:t>
            </a:r>
            <a:r>
              <a:rPr lang="nl-NL" dirty="0" err="1"/>
              <a:t>the</a:t>
            </a:r>
            <a:r>
              <a:rPr lang="nl-NL" dirty="0"/>
              <a:t> </a:t>
            </a:r>
            <a:r>
              <a:rPr lang="nl-NL" dirty="0" err="1"/>
              <a:t>worksheet</a:t>
            </a:r>
            <a:r>
              <a:rPr lang="nl-NL" dirty="0"/>
              <a:t>, (1.3.)  </a:t>
            </a:r>
            <a:r>
              <a:rPr lang="nl-NL" dirty="0" err="1"/>
              <a:t>that</a:t>
            </a:r>
            <a:r>
              <a:rPr lang="nl-NL" dirty="0"/>
              <a:t> </a:t>
            </a:r>
            <a:r>
              <a:rPr lang="nl-NL" dirty="0" err="1"/>
              <a:t>can</a:t>
            </a:r>
            <a:r>
              <a:rPr lang="nl-NL" dirty="0"/>
              <a:t> </a:t>
            </a:r>
            <a:r>
              <a:rPr lang="nl-NL" dirty="0" err="1"/>
              <a:t>be</a:t>
            </a:r>
            <a:r>
              <a:rPr lang="nl-NL" dirty="0"/>
              <a:t> </a:t>
            </a:r>
            <a:r>
              <a:rPr lang="nl-NL" dirty="0" err="1"/>
              <a:t>used</a:t>
            </a:r>
            <a:r>
              <a:rPr lang="nl-NL" dirty="0"/>
              <a:t> </a:t>
            </a:r>
            <a:r>
              <a:rPr lang="nl-NL" dirty="0" err="1"/>
              <a:t>to</a:t>
            </a:r>
            <a:r>
              <a:rPr lang="nl-NL" dirty="0"/>
              <a:t> </a:t>
            </a:r>
            <a:r>
              <a:rPr lang="nl-NL" dirty="0" err="1"/>
              <a:t>the</a:t>
            </a:r>
            <a:r>
              <a:rPr lang="nl-NL" dirty="0"/>
              <a:t> counselor </a:t>
            </a:r>
            <a:r>
              <a:rPr lang="nl-NL" dirty="0" err="1"/>
              <a:t>to</a:t>
            </a:r>
            <a:r>
              <a:rPr lang="nl-NL" dirty="0"/>
              <a:t> get more </a:t>
            </a:r>
            <a:r>
              <a:rPr lang="nl-NL" dirty="0" err="1"/>
              <a:t>ideas</a:t>
            </a:r>
            <a:r>
              <a:rPr lang="nl-NL" dirty="0"/>
              <a:t> of </a:t>
            </a:r>
            <a:r>
              <a:rPr lang="nl-NL" dirty="0" err="1"/>
              <a:t>the</a:t>
            </a:r>
            <a:r>
              <a:rPr lang="nl-NL" dirty="0"/>
              <a:t> </a:t>
            </a:r>
            <a:r>
              <a:rPr lang="nl-NL" dirty="0" err="1"/>
              <a:t>questions</a:t>
            </a:r>
            <a:r>
              <a:rPr lang="nl-NL" dirty="0"/>
              <a:t> he/</a:t>
            </a:r>
            <a:r>
              <a:rPr lang="nl-NL" dirty="0" err="1"/>
              <a:t>she</a:t>
            </a:r>
            <a:r>
              <a:rPr lang="nl-NL" dirty="0"/>
              <a:t> </a:t>
            </a:r>
            <a:r>
              <a:rPr lang="nl-NL" dirty="0" err="1"/>
              <a:t>can</a:t>
            </a:r>
            <a:r>
              <a:rPr lang="nl-NL" dirty="0"/>
              <a:t> </a:t>
            </a:r>
            <a:r>
              <a:rPr lang="nl-NL" dirty="0" err="1"/>
              <a:t>posed</a:t>
            </a:r>
            <a:r>
              <a:rPr lang="nl-NL" dirty="0"/>
              <a:t> </a:t>
            </a:r>
            <a:r>
              <a:rPr lang="nl-NL" dirty="0" err="1"/>
              <a:t>and</a:t>
            </a:r>
            <a:r>
              <a:rPr lang="nl-NL" dirty="0"/>
              <a:t> </a:t>
            </a:r>
            <a:r>
              <a:rPr lang="nl-NL" dirty="0" err="1"/>
              <a:t>to</a:t>
            </a:r>
            <a:r>
              <a:rPr lang="nl-NL" dirty="0"/>
              <a:t> </a:t>
            </a:r>
            <a:r>
              <a:rPr lang="nl-NL" dirty="0" err="1"/>
              <a:t>write</a:t>
            </a:r>
            <a:r>
              <a:rPr lang="nl-NL" dirty="0"/>
              <a:t> down </a:t>
            </a:r>
            <a:r>
              <a:rPr lang="nl-NL" dirty="0" err="1"/>
              <a:t>the</a:t>
            </a:r>
            <a:r>
              <a:rPr lang="nl-NL" dirty="0"/>
              <a:t> </a:t>
            </a:r>
            <a:r>
              <a:rPr lang="nl-NL" dirty="0" err="1"/>
              <a:t>answers</a:t>
            </a:r>
            <a:r>
              <a:rPr lang="nl-NL" dirty="0"/>
              <a:t> of </a:t>
            </a:r>
            <a:r>
              <a:rPr lang="nl-NL" dirty="0" err="1"/>
              <a:t>the</a:t>
            </a:r>
            <a:r>
              <a:rPr lang="nl-NL" dirty="0"/>
              <a:t> </a:t>
            </a:r>
            <a:r>
              <a:rPr lang="nl-NL" dirty="0" err="1"/>
              <a:t>interviewee</a:t>
            </a:r>
            <a:r>
              <a:rPr lang="nl-NL" dirty="0"/>
              <a:t>. Make </a:t>
            </a:r>
            <a:r>
              <a:rPr lang="nl-NL" dirty="0" err="1"/>
              <a:t>sure</a:t>
            </a:r>
            <a:r>
              <a:rPr lang="nl-NL" dirty="0"/>
              <a:t> </a:t>
            </a:r>
            <a:r>
              <a:rPr lang="nl-NL" dirty="0" err="1"/>
              <a:t>that</a:t>
            </a:r>
            <a:r>
              <a:rPr lang="nl-NL" dirty="0"/>
              <a:t> </a:t>
            </a:r>
            <a:r>
              <a:rPr lang="nl-NL" dirty="0" err="1"/>
              <a:t>they</a:t>
            </a:r>
            <a:r>
              <a:rPr lang="nl-NL" dirty="0"/>
              <a:t> do follow </a:t>
            </a:r>
            <a:r>
              <a:rPr lang="nl-NL" dirty="0" err="1"/>
              <a:t>the</a:t>
            </a:r>
            <a:r>
              <a:rPr lang="nl-NL" dirty="0"/>
              <a:t> steps, but </a:t>
            </a:r>
            <a:r>
              <a:rPr lang="nl-NL" dirty="0" err="1"/>
              <a:t>not</a:t>
            </a:r>
            <a:r>
              <a:rPr lang="nl-NL" dirty="0"/>
              <a:t> </a:t>
            </a:r>
            <a:r>
              <a:rPr lang="nl-NL" dirty="0" err="1"/>
              <a:t>rigid</a:t>
            </a:r>
            <a:r>
              <a:rPr lang="nl-NL" dirty="0"/>
              <a:t> </a:t>
            </a:r>
            <a:r>
              <a:rPr lang="nl-NL" dirty="0" err="1"/>
              <a:t>to</a:t>
            </a:r>
            <a:r>
              <a:rPr lang="nl-NL" dirty="0"/>
              <a:t> </a:t>
            </a:r>
            <a:r>
              <a:rPr lang="nl-NL" dirty="0" err="1"/>
              <a:t>all</a:t>
            </a:r>
            <a:r>
              <a:rPr lang="nl-NL" dirty="0"/>
              <a:t> </a:t>
            </a:r>
            <a:r>
              <a:rPr lang="nl-NL" dirty="0" err="1"/>
              <a:t>the</a:t>
            </a:r>
            <a:r>
              <a:rPr lang="nl-NL" dirty="0"/>
              <a:t> </a:t>
            </a:r>
            <a:r>
              <a:rPr lang="nl-NL" dirty="0" err="1"/>
              <a:t>questions</a:t>
            </a:r>
            <a:r>
              <a:rPr lang="nl-NL" dirty="0"/>
              <a:t> on </a:t>
            </a:r>
            <a:r>
              <a:rPr lang="nl-NL" dirty="0" err="1"/>
              <a:t>the</a:t>
            </a:r>
            <a:r>
              <a:rPr lang="nl-NL" dirty="0"/>
              <a:t> sheet, </a:t>
            </a:r>
            <a:r>
              <a:rPr lang="nl-NL" dirty="0" err="1"/>
              <a:t>the</a:t>
            </a:r>
            <a:r>
              <a:rPr lang="nl-NL" dirty="0"/>
              <a:t> </a:t>
            </a:r>
            <a:r>
              <a:rPr lang="nl-NL" dirty="0" err="1"/>
              <a:t>questions</a:t>
            </a:r>
            <a:r>
              <a:rPr lang="nl-NL" dirty="0"/>
              <a:t> are </a:t>
            </a:r>
            <a:r>
              <a:rPr lang="nl-NL" dirty="0" err="1"/>
              <a:t>depending</a:t>
            </a:r>
            <a:r>
              <a:rPr lang="nl-NL" dirty="0"/>
              <a:t> on </a:t>
            </a:r>
            <a:r>
              <a:rPr lang="nl-NL" dirty="0" err="1"/>
              <a:t>the</a:t>
            </a:r>
            <a:r>
              <a:rPr lang="nl-NL" dirty="0"/>
              <a:t> </a:t>
            </a:r>
            <a:r>
              <a:rPr lang="nl-NL" dirty="0" err="1"/>
              <a:t>answers</a:t>
            </a:r>
            <a:r>
              <a:rPr lang="nl-NL" dirty="0"/>
              <a:t> of </a:t>
            </a:r>
            <a:r>
              <a:rPr lang="nl-NL" dirty="0" err="1"/>
              <a:t>the</a:t>
            </a:r>
            <a:r>
              <a:rPr lang="nl-NL" dirty="0"/>
              <a:t> </a:t>
            </a:r>
            <a:r>
              <a:rPr lang="nl-NL" dirty="0" err="1"/>
              <a:t>interviewee</a:t>
            </a:r>
            <a:r>
              <a:rPr lang="nl-NL" dirty="0"/>
              <a:t> </a:t>
            </a:r>
            <a:r>
              <a:rPr lang="nl-NL" dirty="0" err="1"/>
              <a:t>and</a:t>
            </a:r>
            <a:r>
              <a:rPr lang="nl-NL" dirty="0"/>
              <a:t> </a:t>
            </a:r>
            <a:r>
              <a:rPr lang="nl-NL" dirty="0" err="1"/>
              <a:t>whether</a:t>
            </a:r>
            <a:r>
              <a:rPr lang="nl-NL" dirty="0"/>
              <a:t> </a:t>
            </a:r>
            <a:r>
              <a:rPr lang="nl-NL" dirty="0" err="1"/>
              <a:t>it</a:t>
            </a:r>
            <a:r>
              <a:rPr lang="nl-NL" dirty="0"/>
              <a:t> is </a:t>
            </a:r>
            <a:r>
              <a:rPr lang="nl-NL" dirty="0" err="1"/>
              <a:t>clear</a:t>
            </a:r>
            <a:r>
              <a:rPr lang="nl-NL" dirty="0"/>
              <a:t> </a:t>
            </a:r>
            <a:r>
              <a:rPr lang="nl-NL" dirty="0" err="1"/>
              <a:t>what</a:t>
            </a:r>
            <a:r>
              <a:rPr lang="nl-NL" dirty="0"/>
              <a:t> he/</a:t>
            </a:r>
            <a:r>
              <a:rPr lang="nl-NL" dirty="0" err="1"/>
              <a:t>she</a:t>
            </a:r>
            <a:r>
              <a:rPr lang="nl-NL" dirty="0"/>
              <a:t> </a:t>
            </a:r>
            <a:r>
              <a:rPr lang="nl-NL" dirty="0" err="1"/>
              <a:t>tells</a:t>
            </a:r>
            <a:r>
              <a:rPr lang="nl-NL" dirty="0"/>
              <a:t>. </a:t>
            </a:r>
          </a:p>
          <a:p>
            <a:r>
              <a:rPr lang="nl-NL" dirty="0"/>
              <a:t>The </a:t>
            </a:r>
            <a:r>
              <a:rPr lang="nl-NL" dirty="0" err="1"/>
              <a:t>worksheet</a:t>
            </a:r>
            <a:r>
              <a:rPr lang="nl-NL" dirty="0"/>
              <a:t> (1.4.) </a:t>
            </a:r>
            <a:r>
              <a:rPr lang="nl-NL" dirty="0" err="1"/>
              <a:t>will</a:t>
            </a:r>
            <a:r>
              <a:rPr lang="nl-NL" dirty="0"/>
              <a:t> </a:t>
            </a:r>
            <a:r>
              <a:rPr lang="nl-NL" dirty="0" err="1"/>
              <a:t>be</a:t>
            </a:r>
            <a:r>
              <a:rPr lang="nl-NL" dirty="0"/>
              <a:t> </a:t>
            </a:r>
            <a:r>
              <a:rPr lang="nl-NL" dirty="0" err="1"/>
              <a:t>used</a:t>
            </a:r>
            <a:r>
              <a:rPr lang="nl-NL" dirty="0"/>
              <a:t> </a:t>
            </a:r>
            <a:r>
              <a:rPr lang="nl-NL" dirty="0" err="1"/>
              <a:t>by</a:t>
            </a:r>
            <a:r>
              <a:rPr lang="nl-NL" dirty="0"/>
              <a:t> </a:t>
            </a:r>
            <a:r>
              <a:rPr lang="nl-NL" dirty="0" err="1"/>
              <a:t>observer</a:t>
            </a:r>
            <a:r>
              <a:rPr lang="nl-NL" dirty="0"/>
              <a:t> </a:t>
            </a:r>
            <a:r>
              <a:rPr lang="nl-NL" dirty="0" err="1"/>
              <a:t>to</a:t>
            </a:r>
            <a:r>
              <a:rPr lang="nl-NL" dirty="0"/>
              <a:t> </a:t>
            </a:r>
            <a:r>
              <a:rPr lang="nl-NL" dirty="0" err="1"/>
              <a:t>write</a:t>
            </a:r>
            <a:r>
              <a:rPr lang="nl-NL" dirty="0"/>
              <a:t> down his/her </a:t>
            </a:r>
            <a:r>
              <a:rPr lang="nl-NL" dirty="0" err="1"/>
              <a:t>observations</a:t>
            </a:r>
            <a:r>
              <a:rPr lang="nl-NL" dirty="0"/>
              <a:t>. </a:t>
            </a:r>
          </a:p>
          <a:p>
            <a:r>
              <a:rPr lang="nl-NL" dirty="0"/>
              <a:t>For </a:t>
            </a:r>
            <a:r>
              <a:rPr lang="nl-NL" dirty="0" err="1"/>
              <a:t>the</a:t>
            </a:r>
            <a:r>
              <a:rPr lang="nl-NL" dirty="0"/>
              <a:t> feedback step: first </a:t>
            </a:r>
            <a:r>
              <a:rPr lang="nl-NL" dirty="0" err="1"/>
              <a:t>the</a:t>
            </a:r>
            <a:r>
              <a:rPr lang="nl-NL" dirty="0"/>
              <a:t> interviewer </a:t>
            </a:r>
            <a:r>
              <a:rPr lang="nl-NL" dirty="0" err="1"/>
              <a:t>tells</a:t>
            </a:r>
            <a:r>
              <a:rPr lang="nl-NL" dirty="0"/>
              <a:t> </a:t>
            </a:r>
            <a:r>
              <a:rPr lang="nl-NL" dirty="0" err="1"/>
              <a:t>what</a:t>
            </a:r>
            <a:r>
              <a:rPr lang="nl-NL" dirty="0"/>
              <a:t> he/</a:t>
            </a:r>
            <a:r>
              <a:rPr lang="nl-NL" dirty="0" err="1"/>
              <a:t>she</a:t>
            </a:r>
            <a:r>
              <a:rPr lang="nl-NL" dirty="0"/>
              <a:t> </a:t>
            </a:r>
            <a:r>
              <a:rPr lang="nl-NL" dirty="0" err="1"/>
              <a:t>experienced</a:t>
            </a:r>
            <a:r>
              <a:rPr lang="nl-NL" dirty="0"/>
              <a:t>, </a:t>
            </a:r>
            <a:r>
              <a:rPr lang="nl-NL" dirty="0" err="1"/>
              <a:t>then</a:t>
            </a:r>
            <a:r>
              <a:rPr lang="nl-NL" dirty="0"/>
              <a:t> </a:t>
            </a:r>
            <a:r>
              <a:rPr lang="nl-NL" dirty="0" err="1"/>
              <a:t>the</a:t>
            </a:r>
            <a:r>
              <a:rPr lang="nl-NL" dirty="0"/>
              <a:t> </a:t>
            </a:r>
            <a:r>
              <a:rPr lang="nl-NL" dirty="0" err="1"/>
              <a:t>interviewee</a:t>
            </a:r>
            <a:r>
              <a:rPr lang="nl-NL" dirty="0"/>
              <a:t> </a:t>
            </a:r>
            <a:r>
              <a:rPr lang="nl-NL" dirty="0" err="1"/>
              <a:t>tells</a:t>
            </a:r>
            <a:r>
              <a:rPr lang="nl-NL" dirty="0"/>
              <a:t> </a:t>
            </a:r>
            <a:r>
              <a:rPr lang="nl-NL" dirty="0" err="1"/>
              <a:t>what</a:t>
            </a:r>
            <a:r>
              <a:rPr lang="nl-NL" dirty="0"/>
              <a:t> he </a:t>
            </a:r>
            <a:r>
              <a:rPr lang="nl-NL" dirty="0" err="1"/>
              <a:t>likes</a:t>
            </a:r>
            <a:r>
              <a:rPr lang="nl-NL" dirty="0"/>
              <a:t> </a:t>
            </a:r>
            <a:r>
              <a:rPr lang="nl-NL" dirty="0" err="1"/>
              <a:t>from</a:t>
            </a:r>
            <a:r>
              <a:rPr lang="nl-NL" dirty="0"/>
              <a:t> </a:t>
            </a:r>
            <a:r>
              <a:rPr lang="nl-NL" dirty="0" err="1"/>
              <a:t>the</a:t>
            </a:r>
            <a:r>
              <a:rPr lang="nl-NL" dirty="0"/>
              <a:t> interview </a:t>
            </a:r>
            <a:r>
              <a:rPr lang="nl-NL" dirty="0" err="1"/>
              <a:t>and</a:t>
            </a:r>
            <a:r>
              <a:rPr lang="nl-NL" dirty="0"/>
              <a:t> </a:t>
            </a:r>
            <a:r>
              <a:rPr lang="nl-NL" dirty="0" err="1"/>
              <a:t>what</a:t>
            </a:r>
            <a:r>
              <a:rPr lang="nl-NL" dirty="0"/>
              <a:t> he </a:t>
            </a:r>
            <a:r>
              <a:rPr lang="nl-NL" dirty="0" err="1"/>
              <a:t>learned</a:t>
            </a:r>
            <a:r>
              <a:rPr lang="nl-NL" dirty="0"/>
              <a:t> </a:t>
            </a:r>
            <a:r>
              <a:rPr lang="nl-NL" dirty="0" err="1"/>
              <a:t>from</a:t>
            </a:r>
            <a:r>
              <a:rPr lang="nl-NL" dirty="0"/>
              <a:t> it. </a:t>
            </a:r>
            <a:r>
              <a:rPr lang="nl-NL" dirty="0" err="1"/>
              <a:t>Then</a:t>
            </a:r>
            <a:r>
              <a:rPr lang="nl-NL" dirty="0"/>
              <a:t> at </a:t>
            </a:r>
            <a:r>
              <a:rPr lang="nl-NL" dirty="0" err="1"/>
              <a:t>the</a:t>
            </a:r>
            <a:r>
              <a:rPr lang="nl-NL" dirty="0"/>
              <a:t> end </a:t>
            </a:r>
            <a:r>
              <a:rPr lang="nl-NL" dirty="0" err="1"/>
              <a:t>the</a:t>
            </a:r>
            <a:r>
              <a:rPr lang="nl-NL" dirty="0"/>
              <a:t> </a:t>
            </a:r>
            <a:r>
              <a:rPr lang="nl-NL" dirty="0" err="1"/>
              <a:t>observer</a:t>
            </a:r>
            <a:r>
              <a:rPr lang="nl-NL" dirty="0"/>
              <a:t> </a:t>
            </a:r>
            <a:r>
              <a:rPr lang="nl-NL" dirty="0" err="1"/>
              <a:t>gives</a:t>
            </a:r>
            <a:r>
              <a:rPr lang="nl-NL" dirty="0"/>
              <a:t> his/her </a:t>
            </a:r>
            <a:r>
              <a:rPr lang="nl-NL" dirty="0" err="1"/>
              <a:t>observation</a:t>
            </a:r>
            <a:r>
              <a:rPr lang="nl-NL" dirty="0"/>
              <a:t> </a:t>
            </a:r>
            <a:r>
              <a:rPr lang="nl-NL" dirty="0" err="1"/>
              <a:t>about</a:t>
            </a:r>
            <a:r>
              <a:rPr lang="nl-NL" dirty="0"/>
              <a:t> </a:t>
            </a:r>
            <a:r>
              <a:rPr lang="nl-NL" dirty="0" err="1"/>
              <a:t>the</a:t>
            </a:r>
            <a:r>
              <a:rPr lang="nl-NL" dirty="0"/>
              <a:t> way </a:t>
            </a:r>
            <a:r>
              <a:rPr lang="nl-NL" dirty="0" err="1"/>
              <a:t>the</a:t>
            </a:r>
            <a:r>
              <a:rPr lang="nl-NL" dirty="0"/>
              <a:t> counselor has </a:t>
            </a:r>
            <a:r>
              <a:rPr lang="nl-NL" dirty="0" err="1"/>
              <a:t>done</a:t>
            </a:r>
            <a:r>
              <a:rPr lang="nl-NL" dirty="0"/>
              <a:t> it.  </a:t>
            </a:r>
            <a:r>
              <a:rPr lang="nl-NL" dirty="0" err="1"/>
              <a:t>Did</a:t>
            </a:r>
            <a:r>
              <a:rPr lang="nl-NL" dirty="0"/>
              <a:t> </a:t>
            </a:r>
            <a:r>
              <a:rPr lang="nl-NL" dirty="0" err="1"/>
              <a:t>the</a:t>
            </a:r>
            <a:r>
              <a:rPr lang="nl-NL" dirty="0"/>
              <a:t> interviewer </a:t>
            </a:r>
            <a:r>
              <a:rPr lang="nl-NL" dirty="0" err="1"/>
              <a:t>took</a:t>
            </a:r>
            <a:r>
              <a:rPr lang="nl-NL" dirty="0"/>
              <a:t> </a:t>
            </a:r>
            <a:r>
              <a:rPr lang="nl-NL" dirty="0" err="1"/>
              <a:t>the</a:t>
            </a:r>
            <a:r>
              <a:rPr lang="nl-NL" dirty="0"/>
              <a:t> right steps in a </a:t>
            </a:r>
            <a:r>
              <a:rPr lang="nl-NL" dirty="0" err="1"/>
              <a:t>good</a:t>
            </a:r>
            <a:r>
              <a:rPr lang="nl-NL" dirty="0"/>
              <a:t> </a:t>
            </a:r>
            <a:r>
              <a:rPr lang="nl-NL" dirty="0" err="1"/>
              <a:t>sequence</a:t>
            </a:r>
            <a:r>
              <a:rPr lang="nl-NL" dirty="0"/>
              <a:t>?  Was </a:t>
            </a:r>
            <a:r>
              <a:rPr lang="nl-NL" dirty="0" err="1"/>
              <a:t>the</a:t>
            </a:r>
            <a:r>
              <a:rPr lang="nl-NL" dirty="0"/>
              <a:t> step </a:t>
            </a:r>
            <a:r>
              <a:rPr lang="nl-NL" dirty="0" err="1"/>
              <a:t>clear</a:t>
            </a:r>
            <a:r>
              <a:rPr lang="nl-NL" dirty="0"/>
              <a:t>? </a:t>
            </a:r>
            <a:r>
              <a:rPr lang="nl-NL" dirty="0" err="1"/>
              <a:t>Did</a:t>
            </a:r>
            <a:r>
              <a:rPr lang="nl-NL" dirty="0"/>
              <a:t> he/</a:t>
            </a:r>
            <a:r>
              <a:rPr lang="nl-NL" dirty="0" err="1"/>
              <a:t>she</a:t>
            </a:r>
            <a:r>
              <a:rPr lang="nl-NL" dirty="0"/>
              <a:t> </a:t>
            </a:r>
            <a:r>
              <a:rPr lang="nl-NL" dirty="0" err="1"/>
              <a:t>posed</a:t>
            </a:r>
            <a:r>
              <a:rPr lang="nl-NL" dirty="0"/>
              <a:t> open </a:t>
            </a:r>
            <a:r>
              <a:rPr lang="nl-NL" dirty="0" err="1"/>
              <a:t>questions</a:t>
            </a:r>
            <a:r>
              <a:rPr lang="nl-NL" dirty="0"/>
              <a:t>? How </a:t>
            </a:r>
            <a:r>
              <a:rPr lang="nl-NL" dirty="0" err="1"/>
              <a:t>were</a:t>
            </a:r>
            <a:r>
              <a:rPr lang="nl-NL" dirty="0"/>
              <a:t> </a:t>
            </a:r>
            <a:r>
              <a:rPr lang="nl-NL" dirty="0" err="1"/>
              <a:t>the</a:t>
            </a:r>
            <a:r>
              <a:rPr lang="nl-NL" dirty="0"/>
              <a:t> </a:t>
            </a:r>
            <a:r>
              <a:rPr lang="nl-NL" dirty="0" err="1"/>
              <a:t>summaries</a:t>
            </a:r>
            <a:r>
              <a:rPr lang="nl-NL" dirty="0"/>
              <a:t>? </a:t>
            </a:r>
            <a:r>
              <a:rPr lang="nl-NL" dirty="0" err="1"/>
              <a:t>What</a:t>
            </a:r>
            <a:r>
              <a:rPr lang="nl-NL" dirty="0"/>
              <a:t> was </a:t>
            </a:r>
            <a:r>
              <a:rPr lang="nl-NL" dirty="0" err="1"/>
              <a:t>good</a:t>
            </a:r>
            <a:r>
              <a:rPr lang="nl-NL" dirty="0"/>
              <a:t>, </a:t>
            </a:r>
            <a:r>
              <a:rPr lang="nl-NL" dirty="0" err="1"/>
              <a:t>what</a:t>
            </a:r>
            <a:r>
              <a:rPr lang="nl-NL" dirty="0"/>
              <a:t> </a:t>
            </a:r>
            <a:r>
              <a:rPr lang="nl-NL" dirty="0" err="1"/>
              <a:t>to</a:t>
            </a:r>
            <a:r>
              <a:rPr lang="nl-NL" dirty="0"/>
              <a:t> </a:t>
            </a:r>
            <a:r>
              <a:rPr lang="nl-NL" dirty="0" err="1"/>
              <a:t>improve</a:t>
            </a:r>
            <a:r>
              <a:rPr lang="nl-NL" dirty="0"/>
              <a:t>? </a:t>
            </a:r>
            <a:r>
              <a:rPr lang="nl-NL" dirty="0" err="1"/>
              <a:t>By</a:t>
            </a:r>
            <a:r>
              <a:rPr lang="nl-NL" dirty="0"/>
              <a:t> </a:t>
            </a:r>
            <a:r>
              <a:rPr lang="nl-NL" dirty="0" err="1"/>
              <a:t>doing</a:t>
            </a:r>
            <a:r>
              <a:rPr lang="nl-NL" dirty="0"/>
              <a:t> </a:t>
            </a:r>
            <a:r>
              <a:rPr lang="nl-NL" dirty="0" err="1"/>
              <a:t>this</a:t>
            </a:r>
            <a:r>
              <a:rPr lang="nl-NL" dirty="0"/>
              <a:t> feedback </a:t>
            </a:r>
            <a:r>
              <a:rPr lang="nl-NL" dirty="0" err="1"/>
              <a:t>round</a:t>
            </a:r>
            <a:r>
              <a:rPr lang="nl-NL" dirty="0"/>
              <a:t> </a:t>
            </a:r>
            <a:r>
              <a:rPr lang="nl-NL" dirty="0" err="1"/>
              <a:t>three</a:t>
            </a:r>
            <a:r>
              <a:rPr lang="nl-NL" dirty="0"/>
              <a:t> </a:t>
            </a:r>
            <a:r>
              <a:rPr lang="nl-NL" dirty="0" err="1"/>
              <a:t>times</a:t>
            </a:r>
            <a:r>
              <a:rPr lang="nl-NL" dirty="0"/>
              <a:t>, </a:t>
            </a:r>
            <a:r>
              <a:rPr lang="nl-NL" dirty="0" err="1"/>
              <a:t>participants</a:t>
            </a:r>
            <a:r>
              <a:rPr lang="nl-NL" dirty="0"/>
              <a:t> </a:t>
            </a:r>
            <a:r>
              <a:rPr lang="nl-NL" dirty="0" err="1"/>
              <a:t>will</a:t>
            </a:r>
            <a:r>
              <a:rPr lang="nl-NL" dirty="0"/>
              <a:t> </a:t>
            </a:r>
            <a:r>
              <a:rPr lang="nl-NL" dirty="0" err="1"/>
              <a:t>learn</a:t>
            </a:r>
            <a:r>
              <a:rPr lang="nl-NL" dirty="0"/>
              <a:t> more </a:t>
            </a:r>
            <a:r>
              <a:rPr lang="nl-NL" dirty="0" err="1"/>
              <a:t>about</a:t>
            </a:r>
            <a:r>
              <a:rPr lang="nl-NL" dirty="0"/>
              <a:t> </a:t>
            </a:r>
            <a:r>
              <a:rPr lang="nl-NL" dirty="0" err="1"/>
              <a:t>this</a:t>
            </a:r>
            <a:r>
              <a:rPr lang="nl-NL" dirty="0"/>
              <a:t> STARR </a:t>
            </a:r>
            <a:r>
              <a:rPr lang="nl-NL" dirty="0" err="1"/>
              <a:t>technique</a:t>
            </a:r>
            <a:r>
              <a:rPr lang="nl-NL" dirty="0"/>
              <a:t>. </a:t>
            </a:r>
            <a:r>
              <a:rPr lang="nl-NL" dirty="0" err="1"/>
              <a:t>This</a:t>
            </a:r>
            <a:r>
              <a:rPr lang="nl-NL" dirty="0"/>
              <a:t> </a:t>
            </a:r>
            <a:r>
              <a:rPr lang="nl-NL" dirty="0" err="1"/>
              <a:t>technique</a:t>
            </a:r>
            <a:r>
              <a:rPr lang="nl-NL" dirty="0"/>
              <a:t> in a </a:t>
            </a:r>
            <a:r>
              <a:rPr lang="nl-NL" dirty="0" err="1"/>
              <a:t>slight</a:t>
            </a:r>
            <a:r>
              <a:rPr lang="nl-NL" dirty="0"/>
              <a:t> different way,  is </a:t>
            </a:r>
            <a:r>
              <a:rPr lang="nl-NL" dirty="0" err="1"/>
              <a:t>also</a:t>
            </a:r>
            <a:r>
              <a:rPr lang="nl-NL" dirty="0"/>
              <a:t> </a:t>
            </a:r>
            <a:r>
              <a:rPr lang="nl-NL" dirty="0" err="1"/>
              <a:t>used</a:t>
            </a:r>
            <a:r>
              <a:rPr lang="nl-NL" dirty="0"/>
              <a:t> in </a:t>
            </a:r>
            <a:r>
              <a:rPr lang="nl-NL" dirty="0" err="1"/>
              <a:t>the</a:t>
            </a:r>
            <a:r>
              <a:rPr lang="nl-NL" dirty="0"/>
              <a:t> </a:t>
            </a:r>
            <a:r>
              <a:rPr lang="nl-NL" dirty="0" err="1"/>
              <a:t>toolkit</a:t>
            </a:r>
            <a:r>
              <a:rPr lang="nl-NL" dirty="0"/>
              <a:t> </a:t>
            </a:r>
            <a:r>
              <a:rPr lang="nl-NL" dirty="0" err="1"/>
              <a:t>Career</a:t>
            </a:r>
            <a:r>
              <a:rPr lang="nl-NL" dirty="0"/>
              <a:t> development in topic 3, </a:t>
            </a:r>
            <a:r>
              <a:rPr lang="nl-NL" dirty="0" err="1"/>
              <a:t>exercise</a:t>
            </a:r>
            <a:r>
              <a:rPr lang="nl-NL" dirty="0"/>
              <a:t> 24</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27</a:t>
            </a:fld>
            <a:endParaRPr lang="nl-NL"/>
          </a:p>
        </p:txBody>
      </p:sp>
    </p:spTree>
    <p:extLst>
      <p:ext uri="{BB962C8B-B14F-4D97-AF65-F5344CB8AC3E}">
        <p14:creationId xmlns:p14="http://schemas.microsoft.com/office/powerpoint/2010/main" val="2468398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4</a:t>
            </a:fld>
            <a:endParaRPr lang="nl-NL"/>
          </a:p>
        </p:txBody>
      </p:sp>
    </p:spTree>
    <p:extLst>
      <p:ext uri="{BB962C8B-B14F-4D97-AF65-F5344CB8AC3E}">
        <p14:creationId xmlns:p14="http://schemas.microsoft.com/office/powerpoint/2010/main" val="996081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Get </a:t>
            </a:r>
            <a:r>
              <a:rPr lang="nl-NL" dirty="0" err="1"/>
              <a:t>used</a:t>
            </a:r>
            <a:r>
              <a:rPr lang="nl-NL" dirty="0"/>
              <a:t> </a:t>
            </a:r>
            <a:r>
              <a:rPr lang="nl-NL" dirty="0" err="1"/>
              <a:t>to</a:t>
            </a:r>
            <a:r>
              <a:rPr lang="nl-NL" dirty="0"/>
              <a:t> let </a:t>
            </a:r>
            <a:r>
              <a:rPr lang="nl-NL" dirty="0" err="1"/>
              <a:t>participants</a:t>
            </a:r>
            <a:r>
              <a:rPr lang="nl-NL" dirty="0"/>
              <a:t> </a:t>
            </a:r>
            <a:r>
              <a:rPr lang="nl-NL" dirty="0" err="1"/>
              <a:t>reflect</a:t>
            </a:r>
            <a:r>
              <a:rPr lang="nl-NL" dirty="0"/>
              <a:t> in </a:t>
            </a:r>
            <a:r>
              <a:rPr lang="nl-NL" dirty="0" err="1"/>
              <a:t>their</a:t>
            </a:r>
            <a:r>
              <a:rPr lang="nl-NL" dirty="0"/>
              <a:t> </a:t>
            </a:r>
            <a:r>
              <a:rPr lang="nl-NL" dirty="0" err="1"/>
              <a:t>logbook</a:t>
            </a:r>
            <a:r>
              <a:rPr lang="nl-NL" dirty="0"/>
              <a:t>. Take </a:t>
            </a:r>
            <a:r>
              <a:rPr lang="nl-NL" dirty="0" err="1"/>
              <a:t>your</a:t>
            </a:r>
            <a:r>
              <a:rPr lang="nl-NL" dirty="0"/>
              <a:t> time </a:t>
            </a:r>
            <a:r>
              <a:rPr lang="nl-NL" dirty="0" err="1"/>
              <a:t>for</a:t>
            </a:r>
            <a:r>
              <a:rPr lang="nl-NL" dirty="0"/>
              <a:t> it. Too </a:t>
            </a:r>
            <a:r>
              <a:rPr lang="nl-NL" dirty="0" err="1"/>
              <a:t>often</a:t>
            </a:r>
            <a:r>
              <a:rPr lang="nl-NL" dirty="0"/>
              <a:t> I </a:t>
            </a:r>
            <a:r>
              <a:rPr lang="nl-NL" dirty="0" err="1"/>
              <a:t>took</a:t>
            </a:r>
            <a:r>
              <a:rPr lang="nl-NL" dirty="0"/>
              <a:t> </a:t>
            </a:r>
            <a:r>
              <a:rPr lang="nl-NL" dirty="0" err="1"/>
              <a:t>less</a:t>
            </a:r>
            <a:r>
              <a:rPr lang="nl-NL" dirty="0"/>
              <a:t> time </a:t>
            </a:r>
            <a:r>
              <a:rPr lang="nl-NL" dirty="0" err="1"/>
              <a:t>for</a:t>
            </a:r>
            <a:r>
              <a:rPr lang="nl-NL" dirty="0"/>
              <a:t> </a:t>
            </a:r>
            <a:r>
              <a:rPr lang="nl-NL" dirty="0" err="1"/>
              <a:t>it</a:t>
            </a:r>
            <a:r>
              <a:rPr lang="nl-NL" dirty="0"/>
              <a:t> </a:t>
            </a:r>
            <a:r>
              <a:rPr lang="nl-NL" dirty="0" err="1"/>
              <a:t>and</a:t>
            </a:r>
            <a:r>
              <a:rPr lang="nl-NL" dirty="0"/>
              <a:t> </a:t>
            </a:r>
            <a:r>
              <a:rPr lang="nl-NL" dirty="0" err="1"/>
              <a:t>asked</a:t>
            </a:r>
            <a:r>
              <a:rPr lang="nl-NL" dirty="0"/>
              <a:t> </a:t>
            </a:r>
            <a:r>
              <a:rPr lang="nl-NL" dirty="0" err="1"/>
              <a:t>them</a:t>
            </a:r>
            <a:r>
              <a:rPr lang="nl-NL" dirty="0"/>
              <a:t> </a:t>
            </a:r>
            <a:r>
              <a:rPr lang="nl-NL" dirty="0" err="1"/>
              <a:t>to</a:t>
            </a:r>
            <a:r>
              <a:rPr lang="nl-NL" dirty="0"/>
              <a:t> do </a:t>
            </a:r>
            <a:r>
              <a:rPr lang="nl-NL" dirty="0" err="1"/>
              <a:t>it</a:t>
            </a:r>
            <a:r>
              <a:rPr lang="nl-NL" dirty="0"/>
              <a:t> as </a:t>
            </a:r>
            <a:r>
              <a:rPr lang="nl-NL" dirty="0" err="1"/>
              <a:t>homework</a:t>
            </a:r>
            <a:r>
              <a:rPr lang="nl-NL" dirty="0"/>
              <a:t>. </a:t>
            </a:r>
            <a:r>
              <a:rPr lang="nl-NL" dirty="0" err="1"/>
              <a:t>And</a:t>
            </a:r>
            <a:r>
              <a:rPr lang="nl-NL" dirty="0"/>
              <a:t> </a:t>
            </a:r>
            <a:r>
              <a:rPr lang="nl-NL" dirty="0" err="1"/>
              <a:t>then</a:t>
            </a:r>
            <a:r>
              <a:rPr lang="nl-NL" dirty="0"/>
              <a:t> </a:t>
            </a:r>
            <a:r>
              <a:rPr lang="nl-NL" dirty="0" err="1"/>
              <a:t>they</a:t>
            </a:r>
            <a:r>
              <a:rPr lang="nl-NL" dirty="0"/>
              <a:t> </a:t>
            </a:r>
            <a:r>
              <a:rPr lang="nl-NL" dirty="0" err="1"/>
              <a:t>didnot</a:t>
            </a:r>
            <a:r>
              <a:rPr lang="nl-NL" dirty="0"/>
              <a:t> do </a:t>
            </a:r>
            <a:r>
              <a:rPr lang="nl-NL" dirty="0" err="1"/>
              <a:t>it</a:t>
            </a:r>
            <a:r>
              <a:rPr lang="nl-NL" dirty="0"/>
              <a:t> (</a:t>
            </a:r>
            <a:r>
              <a:rPr lang="nl-NL" dirty="0" err="1"/>
              <a:t>you</a:t>
            </a:r>
            <a:r>
              <a:rPr lang="nl-NL" dirty="0"/>
              <a:t> </a:t>
            </a:r>
            <a:r>
              <a:rPr lang="nl-NL" dirty="0" err="1"/>
              <a:t>can</a:t>
            </a:r>
            <a:r>
              <a:rPr lang="nl-NL" dirty="0"/>
              <a:t> </a:t>
            </a:r>
            <a:r>
              <a:rPr lang="nl-NL" dirty="0" err="1"/>
              <a:t>imagine</a:t>
            </a:r>
            <a:r>
              <a:rPr lang="nl-NL" dirty="0"/>
              <a:t> </a:t>
            </a:r>
            <a:r>
              <a:rPr lang="nl-NL" dirty="0" err="1"/>
              <a:t>it</a:t>
            </a:r>
            <a:r>
              <a:rPr lang="nl-NL" dirty="0"/>
              <a:t> </a:t>
            </a:r>
            <a:r>
              <a:rPr lang="nl-NL" dirty="0" err="1"/>
              <a:t>yourself</a:t>
            </a:r>
            <a:r>
              <a:rPr lang="nl-NL" dirty="0"/>
              <a:t>). But </a:t>
            </a:r>
            <a:r>
              <a:rPr lang="nl-NL" dirty="0" err="1"/>
              <a:t>when</a:t>
            </a:r>
            <a:r>
              <a:rPr lang="nl-NL" dirty="0"/>
              <a:t> I </a:t>
            </a:r>
            <a:r>
              <a:rPr lang="nl-NL" dirty="0" err="1"/>
              <a:t>did</a:t>
            </a:r>
            <a:r>
              <a:rPr lang="nl-NL" dirty="0"/>
              <a:t> </a:t>
            </a:r>
            <a:r>
              <a:rPr lang="nl-NL" dirty="0" err="1"/>
              <a:t>it</a:t>
            </a:r>
            <a:r>
              <a:rPr lang="nl-NL" dirty="0"/>
              <a:t> in a proper way </a:t>
            </a:r>
            <a:r>
              <a:rPr lang="nl-NL" dirty="0" err="1"/>
              <a:t>and</a:t>
            </a:r>
            <a:r>
              <a:rPr lang="nl-NL" dirty="0"/>
              <a:t> </a:t>
            </a:r>
            <a:r>
              <a:rPr lang="nl-NL" dirty="0" err="1"/>
              <a:t>asked</a:t>
            </a:r>
            <a:r>
              <a:rPr lang="nl-NL" dirty="0"/>
              <a:t> </a:t>
            </a:r>
            <a:r>
              <a:rPr lang="nl-NL" dirty="0" err="1"/>
              <a:t>them</a:t>
            </a:r>
            <a:r>
              <a:rPr lang="nl-NL" dirty="0"/>
              <a:t> </a:t>
            </a:r>
            <a:r>
              <a:rPr lang="nl-NL" dirty="0" err="1"/>
              <a:t>for</a:t>
            </a:r>
            <a:r>
              <a:rPr lang="nl-NL" dirty="0"/>
              <a:t> </a:t>
            </a:r>
            <a:r>
              <a:rPr lang="nl-NL" dirty="0" err="1"/>
              <a:t>silence</a:t>
            </a:r>
            <a:r>
              <a:rPr lang="nl-NL" dirty="0"/>
              <a:t> </a:t>
            </a:r>
            <a:r>
              <a:rPr lang="nl-NL" dirty="0" err="1"/>
              <a:t>to</a:t>
            </a:r>
            <a:r>
              <a:rPr lang="nl-NL" dirty="0"/>
              <a:t> do </a:t>
            </a:r>
            <a:r>
              <a:rPr lang="nl-NL" dirty="0" err="1"/>
              <a:t>it</a:t>
            </a:r>
            <a:r>
              <a:rPr lang="nl-NL" dirty="0"/>
              <a:t>, </a:t>
            </a:r>
            <a:r>
              <a:rPr lang="nl-NL" dirty="0" err="1"/>
              <a:t>participants</a:t>
            </a:r>
            <a:r>
              <a:rPr lang="nl-NL" dirty="0"/>
              <a:t> </a:t>
            </a:r>
            <a:r>
              <a:rPr lang="nl-NL" dirty="0" err="1"/>
              <a:t>always</a:t>
            </a:r>
            <a:r>
              <a:rPr lang="nl-NL" dirty="0"/>
              <a:t> </a:t>
            </a:r>
            <a:r>
              <a:rPr lang="nl-NL" dirty="0" err="1"/>
              <a:t>were</a:t>
            </a:r>
            <a:r>
              <a:rPr lang="nl-NL" dirty="0"/>
              <a:t> </a:t>
            </a:r>
            <a:r>
              <a:rPr lang="nl-NL" dirty="0" err="1"/>
              <a:t>very</a:t>
            </a:r>
            <a:r>
              <a:rPr lang="nl-NL" dirty="0"/>
              <a:t> secure, </a:t>
            </a:r>
            <a:r>
              <a:rPr lang="nl-NL" dirty="0" err="1"/>
              <a:t>thoughtful</a:t>
            </a:r>
            <a:r>
              <a:rPr lang="nl-NL" dirty="0"/>
              <a:t> </a:t>
            </a:r>
            <a:r>
              <a:rPr lang="nl-NL" dirty="0" err="1"/>
              <a:t>and</a:t>
            </a:r>
            <a:r>
              <a:rPr lang="nl-NL" dirty="0"/>
              <a:t> </a:t>
            </a:r>
            <a:r>
              <a:rPr lang="nl-NL" dirty="0" err="1"/>
              <a:t>learning</a:t>
            </a:r>
            <a:r>
              <a:rPr lang="nl-NL" dirty="0"/>
              <a:t> </a:t>
            </a:r>
            <a:r>
              <a:rPr lang="nl-NL" dirty="0" err="1"/>
              <a:t>to</a:t>
            </a:r>
            <a:r>
              <a:rPr lang="nl-NL" dirty="0"/>
              <a:t> </a:t>
            </a:r>
            <a:r>
              <a:rPr lang="nl-NL" dirty="0" err="1"/>
              <a:t>reflect</a:t>
            </a:r>
            <a:r>
              <a:rPr lang="nl-NL" dirty="0"/>
              <a:t> in </a:t>
            </a:r>
            <a:r>
              <a:rPr lang="nl-NL" dirty="0" err="1"/>
              <a:t>positive</a:t>
            </a:r>
            <a:r>
              <a:rPr lang="nl-NL" dirty="0"/>
              <a:t> </a:t>
            </a:r>
            <a:r>
              <a:rPr lang="nl-NL" dirty="0" err="1"/>
              <a:t>critical</a:t>
            </a:r>
            <a:r>
              <a:rPr lang="nl-NL" dirty="0"/>
              <a:t> way </a:t>
            </a:r>
            <a:r>
              <a:rPr lang="nl-NL" dirty="0" err="1"/>
              <a:t>to</a:t>
            </a:r>
            <a:r>
              <a:rPr lang="nl-NL" dirty="0"/>
              <a:t> </a:t>
            </a:r>
            <a:r>
              <a:rPr lang="nl-NL" dirty="0" err="1"/>
              <a:t>themselves</a:t>
            </a:r>
            <a:r>
              <a:rPr lang="nl-NL" dirty="0"/>
              <a:t>. </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28</a:t>
            </a:fld>
            <a:endParaRPr lang="nl-NL"/>
          </a:p>
        </p:txBody>
      </p:sp>
    </p:spTree>
    <p:extLst>
      <p:ext uri="{BB962C8B-B14F-4D97-AF65-F5344CB8AC3E}">
        <p14:creationId xmlns:p14="http://schemas.microsoft.com/office/powerpoint/2010/main" val="1851756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It take </a:t>
            </a:r>
            <a:r>
              <a:rPr lang="nl-NL" dirty="0" err="1"/>
              <a:t>much</a:t>
            </a:r>
            <a:r>
              <a:rPr lang="nl-NL" dirty="0"/>
              <a:t> time </a:t>
            </a:r>
            <a:r>
              <a:rPr lang="nl-NL" dirty="0" err="1"/>
              <a:t>to</a:t>
            </a:r>
            <a:r>
              <a:rPr lang="nl-NL" dirty="0"/>
              <a:t> </a:t>
            </a:r>
            <a:r>
              <a:rPr lang="nl-NL" dirty="0" err="1"/>
              <a:t>read</a:t>
            </a:r>
            <a:r>
              <a:rPr lang="nl-NL" dirty="0"/>
              <a:t> </a:t>
            </a:r>
            <a:r>
              <a:rPr lang="nl-NL" dirty="0" err="1"/>
              <a:t>the</a:t>
            </a:r>
            <a:r>
              <a:rPr lang="nl-NL" dirty="0"/>
              <a:t> practical </a:t>
            </a:r>
            <a:r>
              <a:rPr lang="nl-NL" dirty="0" err="1"/>
              <a:t>assignment</a:t>
            </a:r>
            <a:r>
              <a:rPr lang="nl-NL" dirty="0"/>
              <a:t>. Most </a:t>
            </a:r>
            <a:r>
              <a:rPr lang="nl-NL" dirty="0" err="1"/>
              <a:t>participants</a:t>
            </a:r>
            <a:r>
              <a:rPr lang="nl-NL" dirty="0"/>
              <a:t> are </a:t>
            </a:r>
            <a:r>
              <a:rPr lang="nl-NL" dirty="0" err="1"/>
              <a:t>not</a:t>
            </a:r>
            <a:r>
              <a:rPr lang="nl-NL" dirty="0"/>
              <a:t> </a:t>
            </a:r>
            <a:r>
              <a:rPr lang="nl-NL" dirty="0" err="1"/>
              <a:t>used</a:t>
            </a:r>
            <a:r>
              <a:rPr lang="nl-NL" dirty="0"/>
              <a:t> </a:t>
            </a:r>
            <a:r>
              <a:rPr lang="nl-NL" dirty="0" err="1"/>
              <a:t>to</a:t>
            </a:r>
            <a:r>
              <a:rPr lang="nl-NL" dirty="0"/>
              <a:t> </a:t>
            </a:r>
            <a:r>
              <a:rPr lang="nl-NL" dirty="0" err="1"/>
              <a:t>such</a:t>
            </a:r>
            <a:r>
              <a:rPr lang="nl-NL" dirty="0"/>
              <a:t> </a:t>
            </a:r>
            <a:r>
              <a:rPr lang="nl-NL" dirty="0" err="1"/>
              <a:t>assignments</a:t>
            </a:r>
            <a:r>
              <a:rPr lang="nl-NL" dirty="0"/>
              <a:t> </a:t>
            </a:r>
            <a:r>
              <a:rPr lang="nl-NL" dirty="0" err="1"/>
              <a:t>and</a:t>
            </a:r>
            <a:r>
              <a:rPr lang="nl-NL" dirty="0"/>
              <a:t> </a:t>
            </a:r>
            <a:r>
              <a:rPr lang="nl-NL" dirty="0" err="1"/>
              <a:t>especially</a:t>
            </a:r>
            <a:r>
              <a:rPr lang="nl-NL" dirty="0"/>
              <a:t> </a:t>
            </a:r>
            <a:r>
              <a:rPr lang="nl-NL" dirty="0" err="1"/>
              <a:t>when</a:t>
            </a:r>
            <a:r>
              <a:rPr lang="nl-NL" dirty="0"/>
              <a:t> English is </a:t>
            </a:r>
            <a:r>
              <a:rPr lang="nl-NL" dirty="0" err="1"/>
              <a:t>not</a:t>
            </a:r>
            <a:r>
              <a:rPr lang="nl-NL" dirty="0"/>
              <a:t> </a:t>
            </a:r>
            <a:r>
              <a:rPr lang="nl-NL" dirty="0" err="1"/>
              <a:t>very</a:t>
            </a:r>
            <a:r>
              <a:rPr lang="nl-NL" dirty="0"/>
              <a:t> </a:t>
            </a:r>
            <a:r>
              <a:rPr lang="nl-NL" dirty="0" err="1"/>
              <a:t>good</a:t>
            </a:r>
            <a:r>
              <a:rPr lang="nl-NL" dirty="0"/>
              <a:t>, </a:t>
            </a:r>
            <a:r>
              <a:rPr lang="nl-NL" dirty="0" err="1"/>
              <a:t>it</a:t>
            </a:r>
            <a:r>
              <a:rPr lang="nl-NL" dirty="0"/>
              <a:t> takes more time. </a:t>
            </a:r>
            <a:r>
              <a:rPr lang="nl-NL" dirty="0" err="1"/>
              <a:t>So</a:t>
            </a:r>
            <a:r>
              <a:rPr lang="nl-NL" dirty="0"/>
              <a:t> </a:t>
            </a:r>
            <a:r>
              <a:rPr lang="nl-NL" dirty="0" err="1"/>
              <a:t>now</a:t>
            </a:r>
            <a:r>
              <a:rPr lang="nl-NL" dirty="0"/>
              <a:t> </a:t>
            </a:r>
            <a:r>
              <a:rPr lang="nl-NL" dirty="0" err="1"/>
              <a:t>it</a:t>
            </a:r>
            <a:r>
              <a:rPr lang="nl-NL" dirty="0"/>
              <a:t> is </a:t>
            </a:r>
            <a:r>
              <a:rPr lang="nl-NL" dirty="0" err="1"/>
              <a:t>very</a:t>
            </a:r>
            <a:r>
              <a:rPr lang="nl-NL" dirty="0"/>
              <a:t> </a:t>
            </a:r>
            <a:r>
              <a:rPr lang="nl-NL" dirty="0" err="1"/>
              <a:t>nice</a:t>
            </a:r>
            <a:r>
              <a:rPr lang="nl-NL" dirty="0"/>
              <a:t> </a:t>
            </a:r>
            <a:r>
              <a:rPr lang="nl-NL" dirty="0" err="1"/>
              <a:t>that</a:t>
            </a:r>
            <a:r>
              <a:rPr lang="nl-NL" dirty="0"/>
              <a:t> </a:t>
            </a:r>
            <a:r>
              <a:rPr lang="nl-NL" dirty="0" err="1"/>
              <a:t>everything</a:t>
            </a:r>
            <a:r>
              <a:rPr lang="nl-NL" dirty="0"/>
              <a:t> has been </a:t>
            </a:r>
            <a:r>
              <a:rPr lang="nl-NL" dirty="0" err="1"/>
              <a:t>translated</a:t>
            </a:r>
            <a:r>
              <a:rPr lang="nl-NL" dirty="0"/>
              <a:t> in </a:t>
            </a:r>
            <a:r>
              <a:rPr lang="nl-NL" dirty="0" err="1"/>
              <a:t>Kiswahili</a:t>
            </a:r>
            <a:r>
              <a:rPr lang="nl-NL" dirty="0"/>
              <a:t>.  </a:t>
            </a:r>
            <a:r>
              <a:rPr lang="nl-NL" dirty="0" err="1"/>
              <a:t>Also</a:t>
            </a:r>
            <a:r>
              <a:rPr lang="nl-NL" dirty="0"/>
              <a:t> </a:t>
            </a:r>
            <a:r>
              <a:rPr lang="nl-NL" dirty="0" err="1"/>
              <a:t>it</a:t>
            </a:r>
            <a:r>
              <a:rPr lang="nl-NL" dirty="0"/>
              <a:t> </a:t>
            </a:r>
            <a:r>
              <a:rPr lang="nl-NL" dirty="0" err="1"/>
              <a:t>will</a:t>
            </a:r>
            <a:r>
              <a:rPr lang="nl-NL" dirty="0"/>
              <a:t> take time </a:t>
            </a:r>
            <a:r>
              <a:rPr lang="nl-NL" dirty="0" err="1"/>
              <a:t>to</a:t>
            </a:r>
            <a:r>
              <a:rPr lang="nl-NL" dirty="0"/>
              <a:t> </a:t>
            </a:r>
            <a:r>
              <a:rPr lang="nl-NL" dirty="0" err="1"/>
              <a:t>understand</a:t>
            </a:r>
            <a:r>
              <a:rPr lang="nl-NL" dirty="0"/>
              <a:t> </a:t>
            </a:r>
            <a:r>
              <a:rPr lang="nl-NL" dirty="0" err="1"/>
              <a:t>the</a:t>
            </a:r>
            <a:r>
              <a:rPr lang="nl-NL" dirty="0"/>
              <a:t> practical </a:t>
            </a:r>
            <a:r>
              <a:rPr lang="nl-NL" dirty="0" err="1"/>
              <a:t>assignment</a:t>
            </a:r>
            <a:r>
              <a:rPr lang="nl-NL" dirty="0"/>
              <a:t>, </a:t>
            </a:r>
            <a:r>
              <a:rPr lang="nl-NL" dirty="0" err="1"/>
              <a:t>encourage</a:t>
            </a:r>
            <a:r>
              <a:rPr lang="nl-NL" dirty="0"/>
              <a:t> </a:t>
            </a:r>
            <a:r>
              <a:rPr lang="nl-NL" dirty="0" err="1"/>
              <a:t>them</a:t>
            </a:r>
            <a:r>
              <a:rPr lang="nl-NL" dirty="0"/>
              <a:t> </a:t>
            </a:r>
            <a:r>
              <a:rPr lang="nl-NL" dirty="0" err="1"/>
              <a:t>to</a:t>
            </a:r>
            <a:r>
              <a:rPr lang="nl-NL" dirty="0"/>
              <a:t> </a:t>
            </a:r>
            <a:r>
              <a:rPr lang="nl-NL" dirty="0" err="1"/>
              <a:t>cooperate</a:t>
            </a:r>
            <a:r>
              <a:rPr lang="nl-NL" dirty="0"/>
              <a:t>. </a:t>
            </a:r>
            <a:r>
              <a:rPr lang="nl-NL" dirty="0" err="1"/>
              <a:t>When</a:t>
            </a:r>
            <a:r>
              <a:rPr lang="nl-NL" dirty="0"/>
              <a:t> </a:t>
            </a:r>
            <a:r>
              <a:rPr lang="nl-NL" dirty="0" err="1"/>
              <a:t>there</a:t>
            </a:r>
            <a:r>
              <a:rPr lang="nl-NL" dirty="0"/>
              <a:t> are </a:t>
            </a:r>
            <a:r>
              <a:rPr lang="nl-NL" dirty="0" err="1"/>
              <a:t>two</a:t>
            </a:r>
            <a:r>
              <a:rPr lang="nl-NL" dirty="0"/>
              <a:t> </a:t>
            </a:r>
            <a:r>
              <a:rPr lang="nl-NL" dirty="0" err="1"/>
              <a:t>colleagues</a:t>
            </a:r>
            <a:r>
              <a:rPr lang="nl-NL" dirty="0"/>
              <a:t> of </a:t>
            </a:r>
            <a:r>
              <a:rPr lang="nl-NL" dirty="0" err="1"/>
              <a:t>the</a:t>
            </a:r>
            <a:r>
              <a:rPr lang="nl-NL" dirty="0"/>
              <a:t> </a:t>
            </a:r>
            <a:r>
              <a:rPr lang="nl-NL" dirty="0" err="1"/>
              <a:t>same</a:t>
            </a:r>
            <a:r>
              <a:rPr lang="nl-NL" dirty="0"/>
              <a:t> </a:t>
            </a:r>
            <a:r>
              <a:rPr lang="nl-NL" dirty="0" err="1"/>
              <a:t>organisation</a:t>
            </a:r>
            <a:r>
              <a:rPr lang="nl-NL" dirty="0"/>
              <a:t>, </a:t>
            </a:r>
            <a:r>
              <a:rPr lang="nl-NL" dirty="0" err="1"/>
              <a:t>they</a:t>
            </a:r>
            <a:r>
              <a:rPr lang="nl-NL" dirty="0"/>
              <a:t> </a:t>
            </a:r>
            <a:r>
              <a:rPr lang="nl-NL" dirty="0" err="1"/>
              <a:t>can</a:t>
            </a:r>
            <a:r>
              <a:rPr lang="nl-NL" dirty="0"/>
              <a:t> form a pair, a </a:t>
            </a:r>
            <a:r>
              <a:rPr lang="nl-NL" dirty="0" err="1"/>
              <a:t>couple</a:t>
            </a:r>
            <a:r>
              <a:rPr lang="nl-NL" dirty="0"/>
              <a:t> </a:t>
            </a:r>
            <a:r>
              <a:rPr lang="nl-NL" dirty="0" err="1"/>
              <a:t>that</a:t>
            </a:r>
            <a:r>
              <a:rPr lang="nl-NL" dirty="0"/>
              <a:t> </a:t>
            </a:r>
            <a:r>
              <a:rPr lang="nl-NL" dirty="0" err="1"/>
              <a:t>makes</a:t>
            </a:r>
            <a:r>
              <a:rPr lang="nl-NL" dirty="0"/>
              <a:t> </a:t>
            </a:r>
            <a:r>
              <a:rPr lang="nl-NL" dirty="0" err="1"/>
              <a:t>one</a:t>
            </a:r>
            <a:r>
              <a:rPr lang="nl-NL" dirty="0"/>
              <a:t> </a:t>
            </a:r>
            <a:r>
              <a:rPr lang="nl-NL" dirty="0" err="1"/>
              <a:t>tailor-made</a:t>
            </a:r>
            <a:r>
              <a:rPr lang="nl-NL" dirty="0"/>
              <a:t> </a:t>
            </a:r>
            <a:r>
              <a:rPr lang="nl-NL" dirty="0" err="1"/>
              <a:t>programme</a:t>
            </a:r>
            <a:r>
              <a:rPr lang="nl-NL" dirty="0"/>
              <a:t> </a:t>
            </a:r>
            <a:r>
              <a:rPr lang="nl-NL" dirty="0" err="1"/>
              <a:t>for</a:t>
            </a:r>
            <a:r>
              <a:rPr lang="nl-NL" dirty="0"/>
              <a:t> </a:t>
            </a:r>
            <a:r>
              <a:rPr lang="nl-NL" dirty="0" err="1"/>
              <a:t>their</a:t>
            </a:r>
            <a:r>
              <a:rPr lang="nl-NL" dirty="0"/>
              <a:t> </a:t>
            </a:r>
            <a:r>
              <a:rPr lang="nl-NL" dirty="0" err="1"/>
              <a:t>youth</a:t>
            </a:r>
            <a:r>
              <a:rPr lang="nl-NL" dirty="0"/>
              <a:t>. </a:t>
            </a:r>
            <a:r>
              <a:rPr lang="nl-NL" dirty="0" err="1"/>
              <a:t>Sometimes</a:t>
            </a:r>
            <a:r>
              <a:rPr lang="nl-NL" dirty="0"/>
              <a:t> </a:t>
            </a:r>
            <a:r>
              <a:rPr lang="nl-NL" dirty="0" err="1"/>
              <a:t>there</a:t>
            </a:r>
            <a:r>
              <a:rPr lang="nl-NL" dirty="0"/>
              <a:t> are </a:t>
            </a:r>
            <a:r>
              <a:rPr lang="nl-NL" dirty="0" err="1"/>
              <a:t>also</a:t>
            </a:r>
            <a:r>
              <a:rPr lang="nl-NL" dirty="0"/>
              <a:t> </a:t>
            </a:r>
            <a:r>
              <a:rPr lang="nl-NL" dirty="0" err="1"/>
              <a:t>individuals</a:t>
            </a:r>
            <a:r>
              <a:rPr lang="nl-NL" dirty="0"/>
              <a:t> </a:t>
            </a:r>
            <a:r>
              <a:rPr lang="nl-NL" dirty="0" err="1"/>
              <a:t>with</a:t>
            </a:r>
            <a:r>
              <a:rPr lang="nl-NL" dirty="0"/>
              <a:t> a different target </a:t>
            </a:r>
            <a:r>
              <a:rPr lang="nl-NL" dirty="0" err="1"/>
              <a:t>group</a:t>
            </a:r>
            <a:r>
              <a:rPr lang="nl-NL" dirty="0"/>
              <a:t>. </a:t>
            </a:r>
            <a:r>
              <a:rPr lang="nl-NL" dirty="0" err="1"/>
              <a:t>Those</a:t>
            </a:r>
            <a:r>
              <a:rPr lang="nl-NL" dirty="0"/>
              <a:t> </a:t>
            </a:r>
            <a:r>
              <a:rPr lang="nl-NL" dirty="0" err="1"/>
              <a:t>individuals</a:t>
            </a:r>
            <a:r>
              <a:rPr lang="nl-NL" dirty="0"/>
              <a:t> </a:t>
            </a:r>
            <a:r>
              <a:rPr lang="nl-NL" dirty="0" err="1"/>
              <a:t>will</a:t>
            </a:r>
            <a:r>
              <a:rPr lang="nl-NL" dirty="0"/>
              <a:t> make </a:t>
            </a:r>
            <a:r>
              <a:rPr lang="nl-NL" dirty="0" err="1"/>
              <a:t>their</a:t>
            </a:r>
            <a:r>
              <a:rPr lang="nl-NL" dirty="0"/>
              <a:t> </a:t>
            </a:r>
            <a:r>
              <a:rPr lang="nl-NL" dirty="0" err="1"/>
              <a:t>own</a:t>
            </a:r>
            <a:r>
              <a:rPr lang="nl-NL" dirty="0"/>
              <a:t> </a:t>
            </a:r>
            <a:r>
              <a:rPr lang="nl-NL" dirty="0" err="1"/>
              <a:t>tailor-made</a:t>
            </a:r>
            <a:r>
              <a:rPr lang="nl-NL" dirty="0"/>
              <a:t> </a:t>
            </a:r>
            <a:r>
              <a:rPr lang="nl-NL" dirty="0" err="1"/>
              <a:t>programme</a:t>
            </a:r>
            <a:r>
              <a:rPr lang="nl-NL" dirty="0"/>
              <a:t>, but </a:t>
            </a:r>
            <a:r>
              <a:rPr lang="nl-NL" dirty="0" err="1"/>
              <a:t>still</a:t>
            </a:r>
            <a:r>
              <a:rPr lang="nl-NL" dirty="0"/>
              <a:t> </a:t>
            </a:r>
            <a:r>
              <a:rPr lang="nl-NL" dirty="0" err="1"/>
              <a:t>the</a:t>
            </a:r>
            <a:r>
              <a:rPr lang="nl-NL" dirty="0"/>
              <a:t> </a:t>
            </a:r>
            <a:r>
              <a:rPr lang="nl-NL" dirty="0" err="1"/>
              <a:t>individuals</a:t>
            </a:r>
            <a:r>
              <a:rPr lang="nl-NL" dirty="0"/>
              <a:t> </a:t>
            </a:r>
            <a:r>
              <a:rPr lang="nl-NL" dirty="0" err="1"/>
              <a:t>can</a:t>
            </a:r>
            <a:r>
              <a:rPr lang="nl-NL" dirty="0"/>
              <a:t> </a:t>
            </a:r>
            <a:r>
              <a:rPr lang="nl-NL" dirty="0" err="1"/>
              <a:t>work</a:t>
            </a:r>
            <a:r>
              <a:rPr lang="nl-NL" dirty="0"/>
              <a:t> </a:t>
            </a:r>
            <a:r>
              <a:rPr lang="nl-NL" dirty="0" err="1"/>
              <a:t>together</a:t>
            </a:r>
            <a:r>
              <a:rPr lang="nl-NL" dirty="0"/>
              <a:t> </a:t>
            </a:r>
            <a:r>
              <a:rPr lang="nl-NL" dirty="0" err="1"/>
              <a:t>for</a:t>
            </a:r>
            <a:r>
              <a:rPr lang="nl-NL" dirty="0"/>
              <a:t> sparring, </a:t>
            </a:r>
            <a:r>
              <a:rPr lang="nl-NL" dirty="0" err="1"/>
              <a:t>sharing</a:t>
            </a:r>
            <a:r>
              <a:rPr lang="nl-NL" dirty="0"/>
              <a:t> </a:t>
            </a:r>
            <a:r>
              <a:rPr lang="nl-NL" dirty="0" err="1"/>
              <a:t>their</a:t>
            </a:r>
            <a:r>
              <a:rPr lang="nl-NL" dirty="0"/>
              <a:t> </a:t>
            </a:r>
            <a:r>
              <a:rPr lang="nl-NL" dirty="0" err="1"/>
              <a:t>results</a:t>
            </a:r>
            <a:r>
              <a:rPr lang="nl-NL" dirty="0"/>
              <a:t> </a:t>
            </a:r>
            <a:r>
              <a:rPr lang="nl-NL" dirty="0" err="1"/>
              <a:t>and</a:t>
            </a:r>
            <a:r>
              <a:rPr lang="nl-NL" dirty="0"/>
              <a:t> </a:t>
            </a:r>
            <a:r>
              <a:rPr lang="nl-NL" dirty="0" err="1"/>
              <a:t>supporting</a:t>
            </a:r>
            <a:r>
              <a:rPr lang="nl-NL" dirty="0"/>
              <a:t> </a:t>
            </a:r>
            <a:r>
              <a:rPr lang="nl-NL" dirty="0" err="1"/>
              <a:t>each</a:t>
            </a:r>
            <a:r>
              <a:rPr lang="nl-NL" dirty="0"/>
              <a:t> </a:t>
            </a:r>
            <a:r>
              <a:rPr lang="nl-NL" dirty="0" err="1"/>
              <a:t>other</a:t>
            </a:r>
            <a:r>
              <a:rPr lang="nl-NL" dirty="0"/>
              <a:t>.  </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29</a:t>
            </a:fld>
            <a:endParaRPr lang="nl-NL"/>
          </a:p>
        </p:txBody>
      </p:sp>
    </p:spTree>
    <p:extLst>
      <p:ext uri="{BB962C8B-B14F-4D97-AF65-F5344CB8AC3E}">
        <p14:creationId xmlns:p14="http://schemas.microsoft.com/office/powerpoint/2010/main" val="406596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t>
            </a:r>
            <a:r>
              <a:rPr lang="nl-NL" dirty="0" err="1"/>
              <a:t>the</a:t>
            </a:r>
            <a:r>
              <a:rPr lang="nl-NL" dirty="0"/>
              <a:t> end of </a:t>
            </a:r>
            <a:r>
              <a:rPr lang="nl-NL" dirty="0" err="1"/>
              <a:t>this</a:t>
            </a:r>
            <a:r>
              <a:rPr lang="nl-NL" dirty="0"/>
              <a:t> </a:t>
            </a:r>
            <a:r>
              <a:rPr lang="nl-NL" dirty="0" err="1"/>
              <a:t>activity</a:t>
            </a:r>
            <a:r>
              <a:rPr lang="nl-NL" dirty="0"/>
              <a:t> </a:t>
            </a:r>
            <a:r>
              <a:rPr lang="nl-NL" dirty="0" err="1"/>
              <a:t>everone</a:t>
            </a:r>
            <a:r>
              <a:rPr lang="nl-NL" dirty="0"/>
              <a:t>, </a:t>
            </a:r>
            <a:r>
              <a:rPr lang="nl-NL" dirty="0" err="1"/>
              <a:t>every</a:t>
            </a:r>
            <a:r>
              <a:rPr lang="nl-NL" dirty="0"/>
              <a:t> </a:t>
            </a:r>
            <a:r>
              <a:rPr lang="nl-NL" dirty="0" err="1"/>
              <a:t>couple</a:t>
            </a:r>
            <a:r>
              <a:rPr lang="nl-NL" dirty="0"/>
              <a:t> </a:t>
            </a:r>
            <a:r>
              <a:rPr lang="nl-NL" dirty="0" err="1"/>
              <a:t>will</a:t>
            </a:r>
            <a:r>
              <a:rPr lang="nl-NL" dirty="0"/>
              <a:t> </a:t>
            </a:r>
            <a:r>
              <a:rPr lang="nl-NL" dirty="0" err="1"/>
              <a:t>be</a:t>
            </a:r>
            <a:r>
              <a:rPr lang="nl-NL" dirty="0"/>
              <a:t> at a different stage of </a:t>
            </a:r>
            <a:r>
              <a:rPr lang="nl-NL" dirty="0" err="1"/>
              <a:t>their</a:t>
            </a:r>
            <a:r>
              <a:rPr lang="nl-NL" dirty="0"/>
              <a:t> </a:t>
            </a:r>
            <a:r>
              <a:rPr lang="nl-NL" dirty="0" err="1"/>
              <a:t>work</a:t>
            </a:r>
            <a:r>
              <a:rPr lang="nl-NL" dirty="0"/>
              <a:t>. Just finish </a:t>
            </a:r>
            <a:r>
              <a:rPr lang="nl-NL" dirty="0" err="1"/>
              <a:t>this</a:t>
            </a:r>
            <a:r>
              <a:rPr lang="nl-NL" dirty="0"/>
              <a:t> </a:t>
            </a:r>
            <a:r>
              <a:rPr lang="nl-NL" dirty="0" err="1"/>
              <a:t>by</a:t>
            </a:r>
            <a:r>
              <a:rPr lang="nl-NL" dirty="0"/>
              <a:t> </a:t>
            </a:r>
            <a:r>
              <a:rPr lang="nl-NL" dirty="0" err="1"/>
              <a:t>asking</a:t>
            </a:r>
            <a:r>
              <a:rPr lang="nl-NL" dirty="0"/>
              <a:t> </a:t>
            </a:r>
            <a:r>
              <a:rPr lang="nl-NL" dirty="0" err="1"/>
              <a:t>whether</a:t>
            </a:r>
            <a:r>
              <a:rPr lang="nl-NL" dirty="0"/>
              <a:t> </a:t>
            </a:r>
            <a:r>
              <a:rPr lang="nl-NL" dirty="0" err="1"/>
              <a:t>there</a:t>
            </a:r>
            <a:r>
              <a:rPr lang="nl-NL" dirty="0"/>
              <a:t> are </a:t>
            </a:r>
            <a:r>
              <a:rPr lang="nl-NL" dirty="0" err="1"/>
              <a:t>questions</a:t>
            </a:r>
            <a:r>
              <a:rPr lang="nl-NL" dirty="0"/>
              <a:t> or tips?  The practical </a:t>
            </a:r>
            <a:r>
              <a:rPr lang="nl-NL" dirty="0" err="1"/>
              <a:t>assignment</a:t>
            </a:r>
            <a:r>
              <a:rPr lang="nl-NL" dirty="0"/>
              <a:t> </a:t>
            </a:r>
            <a:r>
              <a:rPr lang="nl-NL" dirty="0" err="1"/>
              <a:t>will</a:t>
            </a:r>
            <a:r>
              <a:rPr lang="nl-NL" dirty="0"/>
              <a:t> </a:t>
            </a:r>
            <a:r>
              <a:rPr lang="nl-NL" dirty="0" err="1"/>
              <a:t>come</a:t>
            </a:r>
            <a:r>
              <a:rPr lang="nl-NL" dirty="0"/>
              <a:t> back </a:t>
            </a:r>
            <a:r>
              <a:rPr lang="nl-NL" dirty="0" err="1"/>
              <a:t>each</a:t>
            </a:r>
            <a:r>
              <a:rPr lang="nl-NL" dirty="0"/>
              <a:t> </a:t>
            </a:r>
            <a:r>
              <a:rPr lang="nl-NL" dirty="0" err="1"/>
              <a:t>trainingday</a:t>
            </a:r>
            <a:r>
              <a:rPr lang="nl-NL" dirty="0"/>
              <a:t>!</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30</a:t>
            </a:fld>
            <a:endParaRPr lang="nl-NL"/>
          </a:p>
        </p:txBody>
      </p:sp>
    </p:spTree>
    <p:extLst>
      <p:ext uri="{BB962C8B-B14F-4D97-AF65-F5344CB8AC3E}">
        <p14:creationId xmlns:p14="http://schemas.microsoft.com/office/powerpoint/2010/main" val="133691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Write down </a:t>
            </a:r>
            <a:r>
              <a:rPr lang="nl-NL" dirty="0" err="1"/>
              <a:t>for</a:t>
            </a:r>
            <a:r>
              <a:rPr lang="nl-NL" dirty="0"/>
              <a:t> </a:t>
            </a:r>
            <a:r>
              <a:rPr lang="nl-NL" dirty="0" err="1"/>
              <a:t>yourself</a:t>
            </a:r>
            <a:r>
              <a:rPr lang="nl-NL" dirty="0"/>
              <a:t> </a:t>
            </a:r>
            <a:r>
              <a:rPr lang="nl-NL" dirty="0" err="1"/>
              <a:t>what</a:t>
            </a:r>
            <a:r>
              <a:rPr lang="nl-NL" dirty="0"/>
              <a:t> </a:t>
            </a:r>
            <a:r>
              <a:rPr lang="nl-NL" dirty="0" err="1"/>
              <a:t>they</a:t>
            </a:r>
            <a:r>
              <a:rPr lang="nl-NL" dirty="0"/>
              <a:t> </a:t>
            </a:r>
            <a:r>
              <a:rPr lang="nl-NL" dirty="0" err="1"/>
              <a:t>liked</a:t>
            </a:r>
            <a:r>
              <a:rPr lang="nl-NL" dirty="0"/>
              <a:t> </a:t>
            </a:r>
            <a:r>
              <a:rPr lang="nl-NL" dirty="0" err="1"/>
              <a:t>from</a:t>
            </a:r>
            <a:r>
              <a:rPr lang="nl-NL" dirty="0"/>
              <a:t> </a:t>
            </a:r>
            <a:r>
              <a:rPr lang="nl-NL" dirty="0" err="1"/>
              <a:t>this</a:t>
            </a:r>
            <a:r>
              <a:rPr lang="nl-NL" dirty="0"/>
              <a:t> </a:t>
            </a:r>
            <a:r>
              <a:rPr lang="nl-NL" dirty="0" err="1"/>
              <a:t>day</a:t>
            </a:r>
            <a:r>
              <a:rPr lang="nl-NL" dirty="0"/>
              <a:t>. It </a:t>
            </a:r>
            <a:r>
              <a:rPr lang="nl-NL" dirty="0" err="1"/>
              <a:t>will</a:t>
            </a:r>
            <a:r>
              <a:rPr lang="nl-NL" dirty="0"/>
              <a:t> help </a:t>
            </a:r>
            <a:r>
              <a:rPr lang="nl-NL" dirty="0" err="1"/>
              <a:t>you</a:t>
            </a:r>
            <a:r>
              <a:rPr lang="nl-NL" dirty="0"/>
              <a:t> </a:t>
            </a:r>
            <a:r>
              <a:rPr lang="nl-NL" dirty="0" err="1"/>
              <a:t>to</a:t>
            </a:r>
            <a:r>
              <a:rPr lang="nl-NL" dirty="0"/>
              <a:t> continue </a:t>
            </a:r>
            <a:r>
              <a:rPr lang="nl-NL" dirty="0" err="1"/>
              <a:t>the</a:t>
            </a:r>
            <a:r>
              <a:rPr lang="nl-NL" dirty="0"/>
              <a:t> way </a:t>
            </a:r>
            <a:r>
              <a:rPr lang="nl-NL" dirty="0" err="1"/>
              <a:t>you</a:t>
            </a:r>
            <a:r>
              <a:rPr lang="nl-NL" dirty="0"/>
              <a:t> </a:t>
            </a:r>
            <a:r>
              <a:rPr lang="nl-NL" dirty="0" err="1"/>
              <a:t>deliver</a:t>
            </a:r>
            <a:r>
              <a:rPr lang="nl-NL" dirty="0"/>
              <a:t> </a:t>
            </a:r>
            <a:r>
              <a:rPr lang="nl-NL" dirty="0" err="1"/>
              <a:t>the</a:t>
            </a:r>
            <a:r>
              <a:rPr lang="nl-NL" dirty="0"/>
              <a:t> training. The </a:t>
            </a:r>
            <a:r>
              <a:rPr lang="nl-NL" dirty="0" err="1"/>
              <a:t>same</a:t>
            </a:r>
            <a:r>
              <a:rPr lang="nl-NL" dirty="0"/>
              <a:t> </a:t>
            </a:r>
            <a:r>
              <a:rPr lang="nl-NL" dirty="0" err="1"/>
              <a:t>for</a:t>
            </a:r>
            <a:r>
              <a:rPr lang="nl-NL" dirty="0"/>
              <a:t> </a:t>
            </a:r>
            <a:r>
              <a:rPr lang="nl-NL" dirty="0" err="1"/>
              <a:t>the</a:t>
            </a:r>
            <a:r>
              <a:rPr lang="nl-NL" dirty="0"/>
              <a:t> </a:t>
            </a:r>
            <a:r>
              <a:rPr lang="nl-NL" dirty="0" err="1"/>
              <a:t>wishes</a:t>
            </a:r>
            <a:r>
              <a:rPr lang="nl-NL" dirty="0"/>
              <a:t>, make </a:t>
            </a:r>
            <a:r>
              <a:rPr lang="nl-NL" dirty="0" err="1"/>
              <a:t>sure</a:t>
            </a:r>
            <a:r>
              <a:rPr lang="nl-NL" dirty="0"/>
              <a:t> </a:t>
            </a:r>
            <a:r>
              <a:rPr lang="nl-NL" dirty="0" err="1"/>
              <a:t>whether</a:t>
            </a:r>
            <a:r>
              <a:rPr lang="nl-NL" dirty="0"/>
              <a:t> </a:t>
            </a:r>
            <a:r>
              <a:rPr lang="nl-NL" dirty="0" err="1"/>
              <a:t>you</a:t>
            </a:r>
            <a:r>
              <a:rPr lang="nl-NL" dirty="0"/>
              <a:t> </a:t>
            </a:r>
            <a:r>
              <a:rPr lang="nl-NL" dirty="0" err="1"/>
              <a:t>can</a:t>
            </a:r>
            <a:r>
              <a:rPr lang="nl-NL" dirty="0"/>
              <a:t> </a:t>
            </a:r>
            <a:r>
              <a:rPr lang="nl-NL" dirty="0" err="1"/>
              <a:t>fulfill</a:t>
            </a:r>
            <a:r>
              <a:rPr lang="nl-NL" dirty="0"/>
              <a:t> these </a:t>
            </a:r>
            <a:r>
              <a:rPr lang="nl-NL" dirty="0" err="1"/>
              <a:t>wishes</a:t>
            </a:r>
            <a:r>
              <a:rPr lang="nl-NL" dirty="0"/>
              <a:t> or </a:t>
            </a:r>
            <a:r>
              <a:rPr lang="nl-NL" dirty="0" err="1"/>
              <a:t>not</a:t>
            </a:r>
            <a:r>
              <a:rPr lang="nl-NL" dirty="0"/>
              <a:t>. </a:t>
            </a:r>
            <a:r>
              <a:rPr lang="nl-NL" dirty="0" err="1"/>
              <a:t>If</a:t>
            </a:r>
            <a:r>
              <a:rPr lang="nl-NL" dirty="0"/>
              <a:t> </a:t>
            </a:r>
            <a:r>
              <a:rPr lang="nl-NL" dirty="0" err="1"/>
              <a:t>not</a:t>
            </a:r>
            <a:r>
              <a:rPr lang="nl-NL" dirty="0"/>
              <a:t>, </a:t>
            </a:r>
            <a:r>
              <a:rPr lang="nl-NL" dirty="0" err="1"/>
              <a:t>tell</a:t>
            </a:r>
            <a:r>
              <a:rPr lang="nl-NL" dirty="0"/>
              <a:t> </a:t>
            </a:r>
            <a:r>
              <a:rPr lang="nl-NL" dirty="0" err="1"/>
              <a:t>them</a:t>
            </a:r>
            <a:r>
              <a:rPr lang="nl-NL" dirty="0"/>
              <a:t> </a:t>
            </a:r>
            <a:r>
              <a:rPr lang="nl-NL" dirty="0" err="1"/>
              <a:t>and</a:t>
            </a:r>
            <a:r>
              <a:rPr lang="nl-NL" dirty="0"/>
              <a:t> </a:t>
            </a:r>
            <a:r>
              <a:rPr lang="nl-NL" dirty="0" err="1"/>
              <a:t>give</a:t>
            </a:r>
            <a:r>
              <a:rPr lang="nl-NL" dirty="0"/>
              <a:t> </a:t>
            </a:r>
            <a:r>
              <a:rPr lang="nl-NL" dirty="0" err="1"/>
              <a:t>the</a:t>
            </a:r>
            <a:r>
              <a:rPr lang="nl-NL" dirty="0"/>
              <a:t> </a:t>
            </a:r>
            <a:r>
              <a:rPr lang="nl-NL" dirty="0" err="1"/>
              <a:t>reason</a:t>
            </a:r>
            <a:r>
              <a:rPr lang="nl-NL" dirty="0"/>
              <a:t> </a:t>
            </a:r>
            <a:r>
              <a:rPr lang="nl-NL" dirty="0" err="1"/>
              <a:t>why</a:t>
            </a:r>
            <a:r>
              <a:rPr lang="nl-NL" dirty="0"/>
              <a:t> </a:t>
            </a:r>
            <a:r>
              <a:rPr lang="nl-NL" dirty="0" err="1"/>
              <a:t>not</a:t>
            </a:r>
            <a:r>
              <a:rPr lang="nl-NL" dirty="0"/>
              <a:t>.</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31</a:t>
            </a:fld>
            <a:endParaRPr lang="nl-NL"/>
          </a:p>
        </p:txBody>
      </p:sp>
    </p:spTree>
    <p:extLst>
      <p:ext uri="{BB962C8B-B14F-4D97-AF65-F5344CB8AC3E}">
        <p14:creationId xmlns:p14="http://schemas.microsoft.com/office/powerpoint/2010/main" val="4005981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When</a:t>
            </a:r>
            <a:r>
              <a:rPr lang="nl-NL" dirty="0"/>
              <a:t> </a:t>
            </a:r>
            <a:r>
              <a:rPr lang="nl-NL" dirty="0" err="1"/>
              <a:t>you</a:t>
            </a:r>
            <a:r>
              <a:rPr lang="nl-NL" dirty="0"/>
              <a:t> have a proper list of </a:t>
            </a:r>
            <a:r>
              <a:rPr lang="nl-NL" dirty="0" err="1"/>
              <a:t>participants</a:t>
            </a:r>
            <a:r>
              <a:rPr lang="nl-NL" dirty="0"/>
              <a:t> </a:t>
            </a:r>
            <a:r>
              <a:rPr lang="nl-NL" dirty="0" err="1"/>
              <a:t>with</a:t>
            </a:r>
            <a:r>
              <a:rPr lang="nl-NL" dirty="0"/>
              <a:t> </a:t>
            </a:r>
            <a:r>
              <a:rPr lang="nl-NL" dirty="0" err="1"/>
              <a:t>all</a:t>
            </a:r>
            <a:r>
              <a:rPr lang="nl-NL" dirty="0"/>
              <a:t> </a:t>
            </a:r>
            <a:r>
              <a:rPr lang="nl-NL" dirty="0" err="1"/>
              <a:t>the</a:t>
            </a:r>
            <a:r>
              <a:rPr lang="nl-NL" dirty="0"/>
              <a:t> email-</a:t>
            </a:r>
            <a:r>
              <a:rPr lang="nl-NL" dirty="0" err="1"/>
              <a:t>adresses</a:t>
            </a:r>
            <a:r>
              <a:rPr lang="nl-NL" dirty="0"/>
              <a:t>, </a:t>
            </a:r>
            <a:r>
              <a:rPr lang="nl-NL" dirty="0" err="1"/>
              <a:t>you</a:t>
            </a:r>
            <a:r>
              <a:rPr lang="nl-NL" dirty="0"/>
              <a:t> </a:t>
            </a:r>
            <a:r>
              <a:rPr lang="nl-NL" dirty="0" err="1"/>
              <a:t>can</a:t>
            </a:r>
            <a:r>
              <a:rPr lang="nl-NL" dirty="0"/>
              <a:t> </a:t>
            </a:r>
            <a:r>
              <a:rPr lang="nl-NL" dirty="0" err="1"/>
              <a:t>send</a:t>
            </a:r>
            <a:r>
              <a:rPr lang="nl-NL" dirty="0"/>
              <a:t> </a:t>
            </a:r>
            <a:r>
              <a:rPr lang="nl-NL" dirty="0" err="1"/>
              <a:t>them</a:t>
            </a:r>
            <a:r>
              <a:rPr lang="nl-NL" dirty="0"/>
              <a:t> </a:t>
            </a:r>
            <a:r>
              <a:rPr lang="nl-NL" dirty="0" err="1"/>
              <a:t>an</a:t>
            </a:r>
            <a:r>
              <a:rPr lang="nl-NL" dirty="0"/>
              <a:t> email </a:t>
            </a:r>
            <a:r>
              <a:rPr lang="nl-NL" dirty="0" err="1"/>
              <a:t>between</a:t>
            </a:r>
            <a:r>
              <a:rPr lang="nl-NL" dirty="0"/>
              <a:t> </a:t>
            </a:r>
            <a:r>
              <a:rPr lang="nl-NL" dirty="0" err="1"/>
              <a:t>the</a:t>
            </a:r>
            <a:r>
              <a:rPr lang="nl-NL" dirty="0"/>
              <a:t> first </a:t>
            </a:r>
            <a:r>
              <a:rPr lang="nl-NL" dirty="0" err="1"/>
              <a:t>two</a:t>
            </a:r>
            <a:r>
              <a:rPr lang="nl-NL" dirty="0"/>
              <a:t> training </a:t>
            </a:r>
            <a:r>
              <a:rPr lang="nl-NL" dirty="0" err="1"/>
              <a:t>days</a:t>
            </a:r>
            <a:r>
              <a:rPr lang="nl-NL" dirty="0"/>
              <a:t>. I </a:t>
            </a:r>
            <a:r>
              <a:rPr lang="nl-NL" dirty="0" err="1"/>
              <a:t>always</a:t>
            </a:r>
            <a:r>
              <a:rPr lang="nl-NL" dirty="0"/>
              <a:t> </a:t>
            </a:r>
            <a:r>
              <a:rPr lang="nl-NL" dirty="0" err="1"/>
              <a:t>did</a:t>
            </a:r>
            <a:r>
              <a:rPr lang="nl-NL" dirty="0"/>
              <a:t> </a:t>
            </a:r>
            <a:r>
              <a:rPr lang="nl-NL" dirty="0" err="1"/>
              <a:t>that</a:t>
            </a:r>
            <a:r>
              <a:rPr lang="nl-NL" dirty="0"/>
              <a:t> </a:t>
            </a:r>
            <a:r>
              <a:rPr lang="nl-NL" dirty="0" err="1"/>
              <a:t>to</a:t>
            </a:r>
            <a:r>
              <a:rPr lang="nl-NL" dirty="0"/>
              <a:t> </a:t>
            </a:r>
            <a:r>
              <a:rPr lang="nl-NL" dirty="0" err="1"/>
              <a:t>reflect</a:t>
            </a:r>
            <a:r>
              <a:rPr lang="nl-NL" dirty="0"/>
              <a:t> on </a:t>
            </a:r>
            <a:r>
              <a:rPr lang="nl-NL" dirty="0" err="1"/>
              <a:t>the</a:t>
            </a:r>
            <a:r>
              <a:rPr lang="nl-NL" dirty="0"/>
              <a:t> first </a:t>
            </a:r>
            <a:r>
              <a:rPr lang="nl-NL" dirty="0" err="1"/>
              <a:t>day</a:t>
            </a:r>
            <a:r>
              <a:rPr lang="nl-NL" dirty="0"/>
              <a:t>, </a:t>
            </a:r>
            <a:r>
              <a:rPr lang="nl-NL" dirty="0" err="1"/>
              <a:t>how</a:t>
            </a:r>
            <a:r>
              <a:rPr lang="nl-NL" dirty="0"/>
              <a:t> </a:t>
            </a:r>
            <a:r>
              <a:rPr lang="nl-NL" dirty="0" err="1"/>
              <a:t>nice</a:t>
            </a:r>
            <a:r>
              <a:rPr lang="nl-NL" dirty="0"/>
              <a:t> </a:t>
            </a:r>
            <a:r>
              <a:rPr lang="nl-NL" dirty="0" err="1"/>
              <a:t>it</a:t>
            </a:r>
            <a:r>
              <a:rPr lang="nl-NL" dirty="0"/>
              <a:t> was </a:t>
            </a:r>
            <a:r>
              <a:rPr lang="nl-NL" dirty="0" err="1"/>
              <a:t>and</a:t>
            </a:r>
            <a:r>
              <a:rPr lang="nl-NL" dirty="0"/>
              <a:t> </a:t>
            </a:r>
            <a:r>
              <a:rPr lang="nl-NL" dirty="0" err="1"/>
              <a:t>some</a:t>
            </a:r>
            <a:r>
              <a:rPr lang="nl-NL" dirty="0"/>
              <a:t> of </a:t>
            </a:r>
            <a:r>
              <a:rPr lang="nl-NL" dirty="0" err="1"/>
              <a:t>the</a:t>
            </a:r>
            <a:r>
              <a:rPr lang="nl-NL" dirty="0"/>
              <a:t> big </a:t>
            </a:r>
            <a:r>
              <a:rPr lang="nl-NL" dirty="0" err="1"/>
              <a:t>expectations</a:t>
            </a:r>
            <a:r>
              <a:rPr lang="nl-NL" dirty="0"/>
              <a:t> I had </a:t>
            </a:r>
            <a:r>
              <a:rPr lang="nl-NL" dirty="0" err="1"/>
              <a:t>from</a:t>
            </a:r>
            <a:r>
              <a:rPr lang="nl-NL" dirty="0"/>
              <a:t> </a:t>
            </a:r>
            <a:r>
              <a:rPr lang="nl-NL" dirty="0" err="1"/>
              <a:t>them</a:t>
            </a:r>
            <a:r>
              <a:rPr lang="nl-NL" dirty="0"/>
              <a:t>.</a:t>
            </a:r>
          </a:p>
          <a:p>
            <a:r>
              <a:rPr lang="nl-NL" dirty="0" err="1"/>
              <a:t>Then</a:t>
            </a:r>
            <a:r>
              <a:rPr lang="nl-NL" dirty="0"/>
              <a:t> I </a:t>
            </a:r>
            <a:r>
              <a:rPr lang="nl-NL" dirty="0" err="1"/>
              <a:t>remembered</a:t>
            </a:r>
            <a:r>
              <a:rPr lang="nl-NL" dirty="0"/>
              <a:t> </a:t>
            </a:r>
            <a:r>
              <a:rPr lang="nl-NL" dirty="0" err="1"/>
              <a:t>them</a:t>
            </a:r>
            <a:r>
              <a:rPr lang="nl-NL" dirty="0"/>
              <a:t> </a:t>
            </a:r>
            <a:r>
              <a:rPr lang="nl-NL" dirty="0" err="1"/>
              <a:t>to</a:t>
            </a:r>
            <a:r>
              <a:rPr lang="nl-NL" dirty="0"/>
              <a:t> </a:t>
            </a:r>
            <a:r>
              <a:rPr lang="nl-NL" dirty="0" err="1"/>
              <a:t>the</a:t>
            </a:r>
            <a:r>
              <a:rPr lang="nl-NL" dirty="0"/>
              <a:t> </a:t>
            </a:r>
            <a:r>
              <a:rPr lang="nl-NL" dirty="0" err="1"/>
              <a:t>housework</a:t>
            </a:r>
            <a:r>
              <a:rPr lang="nl-NL" dirty="0"/>
              <a:t> </a:t>
            </a:r>
            <a:r>
              <a:rPr lang="nl-NL" dirty="0" err="1"/>
              <a:t>they</a:t>
            </a:r>
            <a:r>
              <a:rPr lang="nl-NL" dirty="0"/>
              <a:t> </a:t>
            </a:r>
            <a:r>
              <a:rPr lang="nl-NL" dirty="0" err="1"/>
              <a:t>need</a:t>
            </a:r>
            <a:r>
              <a:rPr lang="nl-NL" dirty="0"/>
              <a:t> </a:t>
            </a:r>
            <a:r>
              <a:rPr lang="nl-NL" dirty="0" err="1"/>
              <a:t>to</a:t>
            </a:r>
            <a:r>
              <a:rPr lang="nl-NL" dirty="0"/>
              <a:t> make </a:t>
            </a:r>
            <a:r>
              <a:rPr lang="nl-NL" dirty="0" err="1"/>
              <a:t>and</a:t>
            </a:r>
            <a:r>
              <a:rPr lang="nl-NL" dirty="0"/>
              <a:t> </a:t>
            </a:r>
            <a:r>
              <a:rPr lang="nl-NL" dirty="0" err="1"/>
              <a:t>that</a:t>
            </a:r>
            <a:r>
              <a:rPr lang="nl-NL" dirty="0"/>
              <a:t> we are </a:t>
            </a:r>
            <a:r>
              <a:rPr lang="nl-NL" dirty="0" err="1"/>
              <a:t>going</a:t>
            </a:r>
            <a:r>
              <a:rPr lang="nl-NL" dirty="0"/>
              <a:t> </a:t>
            </a:r>
            <a:r>
              <a:rPr lang="nl-NL" dirty="0" err="1"/>
              <a:t>to</a:t>
            </a:r>
            <a:r>
              <a:rPr lang="nl-NL" dirty="0"/>
              <a:t> </a:t>
            </a:r>
            <a:r>
              <a:rPr lang="nl-NL" dirty="0" err="1"/>
              <a:t>discuss</a:t>
            </a:r>
            <a:r>
              <a:rPr lang="nl-NL" dirty="0"/>
              <a:t> </a:t>
            </a:r>
            <a:r>
              <a:rPr lang="nl-NL" dirty="0" err="1"/>
              <a:t>it</a:t>
            </a:r>
            <a:r>
              <a:rPr lang="nl-NL" dirty="0"/>
              <a:t> next training </a:t>
            </a:r>
            <a:r>
              <a:rPr lang="nl-NL" dirty="0" err="1"/>
              <a:t>day</a:t>
            </a:r>
            <a:r>
              <a:rPr lang="nl-NL" dirty="0"/>
              <a:t>. I </a:t>
            </a:r>
            <a:r>
              <a:rPr lang="nl-NL" dirty="0" err="1"/>
              <a:t>included</a:t>
            </a:r>
            <a:r>
              <a:rPr lang="nl-NL" dirty="0"/>
              <a:t> </a:t>
            </a:r>
            <a:r>
              <a:rPr lang="nl-NL" dirty="0" err="1"/>
              <a:t>also</a:t>
            </a:r>
            <a:r>
              <a:rPr lang="nl-NL" dirty="0"/>
              <a:t> </a:t>
            </a:r>
            <a:r>
              <a:rPr lang="nl-NL" dirty="0" err="1"/>
              <a:t>the</a:t>
            </a:r>
            <a:r>
              <a:rPr lang="nl-NL" dirty="0"/>
              <a:t> </a:t>
            </a:r>
            <a:r>
              <a:rPr lang="nl-NL" dirty="0" err="1"/>
              <a:t>programme</a:t>
            </a:r>
            <a:r>
              <a:rPr lang="nl-NL" dirty="0"/>
              <a:t> of </a:t>
            </a:r>
            <a:r>
              <a:rPr lang="nl-NL" dirty="0" err="1"/>
              <a:t>the</a:t>
            </a:r>
            <a:r>
              <a:rPr lang="nl-NL" dirty="0"/>
              <a:t> next </a:t>
            </a:r>
            <a:r>
              <a:rPr lang="nl-NL" dirty="0" err="1"/>
              <a:t>day</a:t>
            </a:r>
            <a:r>
              <a:rPr lang="nl-NL" dirty="0"/>
              <a:t> </a:t>
            </a:r>
            <a:r>
              <a:rPr lang="nl-NL" dirty="0" err="1"/>
              <a:t>already</a:t>
            </a:r>
            <a:r>
              <a:rPr lang="nl-NL" dirty="0"/>
              <a:t>. </a:t>
            </a:r>
          </a:p>
          <a:p>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32</a:t>
            </a:fld>
            <a:endParaRPr lang="nl-NL"/>
          </a:p>
        </p:txBody>
      </p:sp>
    </p:spTree>
    <p:extLst>
      <p:ext uri="{BB962C8B-B14F-4D97-AF65-F5344CB8AC3E}">
        <p14:creationId xmlns:p14="http://schemas.microsoft.com/office/powerpoint/2010/main" val="1667026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When</a:t>
            </a:r>
            <a:r>
              <a:rPr lang="nl-NL" dirty="0"/>
              <a:t> </a:t>
            </a:r>
            <a:r>
              <a:rPr lang="nl-NL" dirty="0" err="1"/>
              <a:t>your</a:t>
            </a:r>
            <a:r>
              <a:rPr lang="nl-NL" dirty="0"/>
              <a:t> first training </a:t>
            </a:r>
            <a:r>
              <a:rPr lang="nl-NL" dirty="0" err="1"/>
              <a:t>day</a:t>
            </a:r>
            <a:r>
              <a:rPr lang="nl-NL" dirty="0"/>
              <a:t> starts </a:t>
            </a:r>
            <a:r>
              <a:rPr lang="nl-NL" dirty="0" err="1"/>
              <a:t>too</a:t>
            </a:r>
            <a:r>
              <a:rPr lang="nl-NL" dirty="0"/>
              <a:t> late (on </a:t>
            </a:r>
            <a:r>
              <a:rPr lang="nl-NL" dirty="0" err="1"/>
              <a:t>our</a:t>
            </a:r>
            <a:r>
              <a:rPr lang="nl-NL" dirty="0"/>
              <a:t> first </a:t>
            </a:r>
            <a:r>
              <a:rPr lang="nl-NL" dirty="0" err="1"/>
              <a:t>day</a:t>
            </a:r>
            <a:r>
              <a:rPr lang="nl-NL" dirty="0"/>
              <a:t> we </a:t>
            </a:r>
            <a:r>
              <a:rPr lang="nl-NL" dirty="0" err="1"/>
              <a:t>started</a:t>
            </a:r>
            <a:r>
              <a:rPr lang="nl-NL" dirty="0"/>
              <a:t> five </a:t>
            </a:r>
            <a:r>
              <a:rPr lang="nl-NL" dirty="0" err="1"/>
              <a:t>to</a:t>
            </a:r>
            <a:r>
              <a:rPr lang="nl-NL" dirty="0"/>
              <a:t> </a:t>
            </a:r>
            <a:r>
              <a:rPr lang="nl-NL" dirty="0" err="1"/>
              <a:t>six</a:t>
            </a:r>
            <a:r>
              <a:rPr lang="nl-NL" dirty="0"/>
              <a:t> </a:t>
            </a:r>
            <a:r>
              <a:rPr lang="nl-NL" dirty="0" err="1"/>
              <a:t>quarters</a:t>
            </a:r>
            <a:r>
              <a:rPr lang="nl-NL" dirty="0"/>
              <a:t> (!) </a:t>
            </a:r>
            <a:r>
              <a:rPr lang="nl-NL" dirty="0" err="1"/>
              <a:t>too</a:t>
            </a:r>
            <a:r>
              <a:rPr lang="nl-NL" dirty="0"/>
              <a:t> late, </a:t>
            </a:r>
            <a:r>
              <a:rPr lang="nl-NL" dirty="0" err="1"/>
              <a:t>because</a:t>
            </a:r>
            <a:r>
              <a:rPr lang="nl-NL" dirty="0"/>
              <a:t> a lot of </a:t>
            </a:r>
            <a:r>
              <a:rPr lang="nl-NL" dirty="0" err="1"/>
              <a:t>people</a:t>
            </a:r>
            <a:r>
              <a:rPr lang="nl-NL" dirty="0"/>
              <a:t> </a:t>
            </a:r>
            <a:r>
              <a:rPr lang="nl-NL" dirty="0" err="1"/>
              <a:t>were</a:t>
            </a:r>
            <a:r>
              <a:rPr lang="nl-NL" dirty="0"/>
              <a:t> </a:t>
            </a:r>
            <a:r>
              <a:rPr lang="nl-NL" dirty="0" err="1"/>
              <a:t>not</a:t>
            </a:r>
            <a:r>
              <a:rPr lang="nl-NL" dirty="0"/>
              <a:t> </a:t>
            </a:r>
            <a:r>
              <a:rPr lang="nl-NL" dirty="0" err="1"/>
              <a:t>there</a:t>
            </a:r>
            <a:r>
              <a:rPr lang="nl-NL" dirty="0"/>
              <a:t> in time), </a:t>
            </a:r>
            <a:r>
              <a:rPr lang="nl-NL" dirty="0" err="1"/>
              <a:t>then</a:t>
            </a:r>
            <a:r>
              <a:rPr lang="nl-NL" dirty="0"/>
              <a:t> </a:t>
            </a:r>
            <a:r>
              <a:rPr lang="nl-NL" dirty="0" err="1"/>
              <a:t>it</a:t>
            </a:r>
            <a:r>
              <a:rPr lang="nl-NL" dirty="0"/>
              <a:t> is </a:t>
            </a:r>
            <a:r>
              <a:rPr lang="nl-NL" dirty="0" err="1"/>
              <a:t>good</a:t>
            </a:r>
            <a:r>
              <a:rPr lang="nl-NL" dirty="0"/>
              <a:t>, </a:t>
            </a:r>
            <a:r>
              <a:rPr lang="nl-NL" dirty="0" err="1"/>
              <a:t>to</a:t>
            </a:r>
            <a:r>
              <a:rPr lang="nl-NL" dirty="0"/>
              <a:t> </a:t>
            </a:r>
            <a:r>
              <a:rPr lang="nl-NL" dirty="0" err="1"/>
              <a:t>add</a:t>
            </a:r>
            <a:r>
              <a:rPr lang="nl-NL" dirty="0"/>
              <a:t> </a:t>
            </a:r>
            <a:r>
              <a:rPr lang="nl-NL" dirty="0" err="1"/>
              <a:t>another</a:t>
            </a:r>
            <a:r>
              <a:rPr lang="nl-NL" dirty="0"/>
              <a:t> </a:t>
            </a:r>
            <a:r>
              <a:rPr lang="nl-NL" dirty="0" err="1"/>
              <a:t>excercise</a:t>
            </a:r>
            <a:r>
              <a:rPr lang="nl-NL" dirty="0"/>
              <a:t> here </a:t>
            </a:r>
            <a:r>
              <a:rPr lang="nl-NL" dirty="0" err="1"/>
              <a:t>before</a:t>
            </a:r>
            <a:r>
              <a:rPr lang="nl-NL" dirty="0"/>
              <a:t> </a:t>
            </a:r>
            <a:r>
              <a:rPr lang="nl-NL" dirty="0" err="1"/>
              <a:t>you</a:t>
            </a:r>
            <a:r>
              <a:rPr lang="nl-NL" dirty="0"/>
              <a:t> show </a:t>
            </a:r>
            <a:r>
              <a:rPr lang="nl-NL" dirty="0" err="1"/>
              <a:t>this</a:t>
            </a:r>
            <a:r>
              <a:rPr lang="nl-NL" dirty="0"/>
              <a:t> approach. The </a:t>
            </a:r>
            <a:r>
              <a:rPr lang="nl-NL" dirty="0" err="1"/>
              <a:t>exercise</a:t>
            </a:r>
            <a:r>
              <a:rPr lang="nl-NL" dirty="0"/>
              <a:t> is </a:t>
            </a:r>
            <a:r>
              <a:rPr lang="nl-NL" dirty="0" err="1"/>
              <a:t>also</a:t>
            </a:r>
            <a:r>
              <a:rPr lang="nl-NL" dirty="0"/>
              <a:t> in </a:t>
            </a:r>
            <a:r>
              <a:rPr lang="nl-NL" dirty="0" err="1"/>
              <a:t>the</a:t>
            </a:r>
            <a:r>
              <a:rPr lang="nl-NL" dirty="0"/>
              <a:t> </a:t>
            </a:r>
            <a:r>
              <a:rPr lang="nl-NL" dirty="0" err="1"/>
              <a:t>toolkit</a:t>
            </a:r>
            <a:r>
              <a:rPr lang="nl-NL" dirty="0"/>
              <a:t> ‘Golden </a:t>
            </a:r>
            <a:r>
              <a:rPr lang="nl-NL" dirty="0" err="1"/>
              <a:t>rules</a:t>
            </a:r>
            <a:r>
              <a:rPr lang="nl-NL" dirty="0"/>
              <a:t>’ (1.6.). </a:t>
            </a:r>
            <a:r>
              <a:rPr lang="nl-NL" dirty="0" err="1"/>
              <a:t>Together</a:t>
            </a:r>
            <a:r>
              <a:rPr lang="nl-NL" dirty="0"/>
              <a:t> </a:t>
            </a:r>
            <a:r>
              <a:rPr lang="nl-NL" dirty="0" err="1"/>
              <a:t>you</a:t>
            </a:r>
            <a:r>
              <a:rPr lang="nl-NL" dirty="0"/>
              <a:t> </a:t>
            </a:r>
            <a:r>
              <a:rPr lang="nl-NL" dirty="0" err="1"/>
              <a:t>will</a:t>
            </a:r>
            <a:r>
              <a:rPr lang="nl-NL" dirty="0"/>
              <a:t> make a list of golden </a:t>
            </a:r>
            <a:r>
              <a:rPr lang="nl-NL" dirty="0" err="1"/>
              <a:t>rules</a:t>
            </a:r>
            <a:r>
              <a:rPr lang="nl-NL" dirty="0"/>
              <a:t> </a:t>
            </a:r>
            <a:r>
              <a:rPr lang="nl-NL" dirty="0" err="1"/>
              <a:t>that</a:t>
            </a:r>
            <a:r>
              <a:rPr lang="nl-NL" dirty="0"/>
              <a:t> </a:t>
            </a:r>
            <a:r>
              <a:rPr lang="nl-NL" dirty="0" err="1"/>
              <a:t>people</a:t>
            </a:r>
            <a:r>
              <a:rPr lang="nl-NL" dirty="0"/>
              <a:t> want </a:t>
            </a:r>
            <a:r>
              <a:rPr lang="nl-NL" dirty="0" err="1"/>
              <a:t>to</a:t>
            </a:r>
            <a:r>
              <a:rPr lang="nl-NL" dirty="0"/>
              <a:t> follow up </a:t>
            </a:r>
            <a:r>
              <a:rPr lang="nl-NL" dirty="0" err="1"/>
              <a:t>during</a:t>
            </a:r>
            <a:r>
              <a:rPr lang="nl-NL" dirty="0"/>
              <a:t> </a:t>
            </a:r>
            <a:r>
              <a:rPr lang="nl-NL" dirty="0" err="1"/>
              <a:t>the</a:t>
            </a:r>
            <a:r>
              <a:rPr lang="nl-NL" dirty="0"/>
              <a:t> training. </a:t>
            </a:r>
            <a:r>
              <a:rPr lang="nl-NL" dirty="0" err="1"/>
              <a:t>Punctuallity</a:t>
            </a:r>
            <a:r>
              <a:rPr lang="nl-NL" dirty="0"/>
              <a:t> </a:t>
            </a:r>
            <a:r>
              <a:rPr lang="nl-NL" dirty="0" err="1"/>
              <a:t>will</a:t>
            </a:r>
            <a:r>
              <a:rPr lang="nl-NL" dirty="0"/>
              <a:t> </a:t>
            </a:r>
            <a:r>
              <a:rPr lang="nl-NL" dirty="0" err="1"/>
              <a:t>be</a:t>
            </a:r>
            <a:r>
              <a:rPr lang="nl-NL" dirty="0"/>
              <a:t> part of </a:t>
            </a:r>
            <a:r>
              <a:rPr lang="nl-NL" dirty="0" err="1"/>
              <a:t>it</a:t>
            </a:r>
            <a:r>
              <a:rPr lang="nl-NL" dirty="0"/>
              <a:t>, </a:t>
            </a:r>
            <a:r>
              <a:rPr lang="nl-NL" dirty="0" err="1"/>
              <a:t>ask</a:t>
            </a:r>
            <a:r>
              <a:rPr lang="nl-NL" dirty="0"/>
              <a:t> </a:t>
            </a:r>
            <a:r>
              <a:rPr lang="nl-NL" dirty="0" err="1"/>
              <a:t>them</a:t>
            </a:r>
            <a:r>
              <a:rPr lang="nl-NL" dirty="0"/>
              <a:t> </a:t>
            </a:r>
            <a:r>
              <a:rPr lang="nl-NL" dirty="0" err="1"/>
              <a:t>what</a:t>
            </a:r>
            <a:r>
              <a:rPr lang="nl-NL" dirty="0"/>
              <a:t> </a:t>
            </a:r>
            <a:r>
              <a:rPr lang="nl-NL" dirty="0" err="1"/>
              <a:t>to</a:t>
            </a:r>
            <a:r>
              <a:rPr lang="nl-NL" dirty="0"/>
              <a:t> do </a:t>
            </a:r>
            <a:r>
              <a:rPr lang="nl-NL" dirty="0" err="1"/>
              <a:t>when</a:t>
            </a:r>
            <a:r>
              <a:rPr lang="nl-NL" dirty="0"/>
              <a:t> </a:t>
            </a:r>
            <a:r>
              <a:rPr lang="nl-NL" dirty="0" err="1"/>
              <a:t>peope</a:t>
            </a:r>
            <a:r>
              <a:rPr lang="nl-NL" dirty="0"/>
              <a:t> are </a:t>
            </a:r>
            <a:r>
              <a:rPr lang="nl-NL" dirty="0" err="1"/>
              <a:t>not</a:t>
            </a:r>
            <a:r>
              <a:rPr lang="nl-NL" dirty="0"/>
              <a:t> </a:t>
            </a:r>
            <a:r>
              <a:rPr lang="nl-NL" dirty="0" err="1"/>
              <a:t>behaving</a:t>
            </a:r>
            <a:r>
              <a:rPr lang="nl-NL" dirty="0"/>
              <a:t> like </a:t>
            </a:r>
            <a:r>
              <a:rPr lang="nl-NL" dirty="0" err="1"/>
              <a:t>this</a:t>
            </a:r>
            <a:r>
              <a:rPr lang="nl-NL" dirty="0"/>
              <a:t>.</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5</a:t>
            </a:fld>
            <a:endParaRPr lang="nl-NL"/>
          </a:p>
        </p:txBody>
      </p:sp>
    </p:spTree>
    <p:extLst>
      <p:ext uri="{BB962C8B-B14F-4D97-AF65-F5344CB8AC3E}">
        <p14:creationId xmlns:p14="http://schemas.microsoft.com/office/powerpoint/2010/main" val="2171082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For more information </a:t>
            </a:r>
            <a:r>
              <a:rPr lang="nl-NL" dirty="0" err="1"/>
              <a:t>about</a:t>
            </a:r>
            <a:r>
              <a:rPr lang="nl-NL" dirty="0"/>
              <a:t> </a:t>
            </a:r>
            <a:r>
              <a:rPr lang="nl-NL" dirty="0" err="1"/>
              <a:t>the</a:t>
            </a:r>
            <a:r>
              <a:rPr lang="nl-NL" dirty="0"/>
              <a:t> CBET approach, </a:t>
            </a:r>
            <a:r>
              <a:rPr lang="nl-NL" dirty="0" err="1"/>
              <a:t>you</a:t>
            </a:r>
            <a:r>
              <a:rPr lang="nl-NL" dirty="0"/>
              <a:t> </a:t>
            </a:r>
            <a:r>
              <a:rPr lang="nl-NL" dirty="0" err="1"/>
              <a:t>can</a:t>
            </a:r>
            <a:r>
              <a:rPr lang="nl-NL" dirty="0"/>
              <a:t> have a look at </a:t>
            </a:r>
            <a:r>
              <a:rPr lang="nl-NL" dirty="0" err="1"/>
              <a:t>the</a:t>
            </a:r>
            <a:r>
              <a:rPr lang="nl-NL" dirty="0"/>
              <a:t> </a:t>
            </a:r>
            <a:r>
              <a:rPr lang="nl-NL" dirty="0" err="1"/>
              <a:t>Introduction</a:t>
            </a:r>
            <a:r>
              <a:rPr lang="nl-NL" dirty="0"/>
              <a:t> training on CBET.  It is in </a:t>
            </a:r>
            <a:r>
              <a:rPr lang="nl-NL" dirty="0" err="1"/>
              <a:t>the</a:t>
            </a:r>
            <a:r>
              <a:rPr lang="nl-NL" dirty="0"/>
              <a:t> </a:t>
            </a:r>
            <a:r>
              <a:rPr lang="nl-NL" dirty="0" err="1"/>
              <a:t>toolkt</a:t>
            </a:r>
            <a:r>
              <a:rPr lang="nl-NL" dirty="0"/>
              <a:t> of </a:t>
            </a:r>
            <a:r>
              <a:rPr lang="nl-NL" dirty="0" err="1"/>
              <a:t>the</a:t>
            </a:r>
            <a:r>
              <a:rPr lang="nl-NL" dirty="0"/>
              <a:t> MY World of </a:t>
            </a:r>
            <a:r>
              <a:rPr lang="nl-NL" dirty="0" err="1"/>
              <a:t>Work</a:t>
            </a:r>
            <a:r>
              <a:rPr lang="nl-NL" dirty="0"/>
              <a:t> component of </a:t>
            </a:r>
            <a:r>
              <a:rPr lang="nl-NL" dirty="0" err="1"/>
              <a:t>the</a:t>
            </a:r>
            <a:r>
              <a:rPr lang="nl-NL" dirty="0"/>
              <a:t> VNA project. In </a:t>
            </a:r>
            <a:r>
              <a:rPr lang="nl-NL" dirty="0" err="1"/>
              <a:t>the</a:t>
            </a:r>
            <a:r>
              <a:rPr lang="nl-NL" dirty="0"/>
              <a:t> next slide </a:t>
            </a:r>
            <a:r>
              <a:rPr lang="nl-NL" dirty="0" err="1"/>
              <a:t>you</a:t>
            </a:r>
            <a:r>
              <a:rPr lang="nl-NL" dirty="0"/>
              <a:t> </a:t>
            </a:r>
            <a:r>
              <a:rPr lang="nl-NL" dirty="0" err="1"/>
              <a:t>can</a:t>
            </a:r>
            <a:r>
              <a:rPr lang="nl-NL" dirty="0"/>
              <a:t> </a:t>
            </a:r>
            <a:r>
              <a:rPr lang="nl-NL" dirty="0" err="1"/>
              <a:t>see</a:t>
            </a:r>
            <a:r>
              <a:rPr lang="nl-NL" dirty="0"/>
              <a:t> a summary of </a:t>
            </a:r>
            <a:r>
              <a:rPr lang="nl-NL" dirty="0" err="1"/>
              <a:t>the</a:t>
            </a:r>
            <a:r>
              <a:rPr lang="nl-NL" dirty="0"/>
              <a:t> CBET approach.</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6</a:t>
            </a:fld>
            <a:endParaRPr lang="nl-NL"/>
          </a:p>
        </p:txBody>
      </p:sp>
    </p:spTree>
    <p:extLst>
      <p:ext uri="{BB962C8B-B14F-4D97-AF65-F5344CB8AC3E}">
        <p14:creationId xmlns:p14="http://schemas.microsoft.com/office/powerpoint/2010/main" val="588843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Highlight</a:t>
            </a:r>
            <a:r>
              <a:rPr lang="en-GB" baseline="0" dirty="0"/>
              <a:t> the most important characteristics of CBET. Explain the metaphor of the tree: roots, stem, branches, leaves, the sun and the water. Using this metaphor helps to make the shift less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abstract.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In</a:t>
            </a:r>
            <a:r>
              <a:rPr lang="en-GB" baseline="0" noProof="0" dirty="0"/>
              <a:t> the metaphor of the tree you can see how</a:t>
            </a:r>
            <a:r>
              <a:rPr lang="en-GB" noProof="0" dirty="0"/>
              <a:t> Career Development</a:t>
            </a:r>
            <a:r>
              <a:rPr lang="en-GB" baseline="0" noProof="0" dirty="0"/>
              <a:t> is linked to </a:t>
            </a:r>
            <a:r>
              <a:rPr lang="en-GB" noProof="0" dirty="0"/>
              <a:t>CBET. CD is a part of CBET and deals with Guidance in personal and career development. Giving</a:t>
            </a:r>
            <a:r>
              <a:rPr lang="en-GB" baseline="0" noProof="0" dirty="0"/>
              <a:t> guidance is a</a:t>
            </a:r>
            <a:r>
              <a:rPr lang="en-GB" noProof="0" dirty="0"/>
              <a:t> way to connect youth to the labour-market and to self-employment opportunities. So make sure that you always connect youth to real practice (fieldtrips, visits to</a:t>
            </a:r>
            <a:r>
              <a:rPr lang="en-GB" baseline="0" noProof="0" dirty="0"/>
              <a:t> </a:t>
            </a:r>
            <a:r>
              <a:rPr lang="en-GB" noProof="0" dirty="0"/>
              <a:t>companies,  inviting people from companies in the class, internet search: a lot of opportunities to connect</a:t>
            </a:r>
            <a:r>
              <a:rPr lang="en-GB" baseline="0" noProof="0" dirty="0"/>
              <a:t> education, youth and the </a:t>
            </a:r>
            <a:r>
              <a:rPr lang="en-GB" baseline="0" noProof="0" dirty="0" err="1"/>
              <a:t>labourmarket</a:t>
            </a:r>
            <a:r>
              <a:rPr lang="en-GB" baseline="0" noProof="0" dirty="0"/>
              <a:t>!</a:t>
            </a:r>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72D1BB-D149-4B45-BD84-10A57BD275A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9868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Ask</a:t>
            </a:r>
            <a:r>
              <a:rPr lang="nl-NL" dirty="0"/>
              <a:t> </a:t>
            </a:r>
            <a:r>
              <a:rPr lang="nl-NL" dirty="0" err="1"/>
              <a:t>whether</a:t>
            </a:r>
            <a:r>
              <a:rPr lang="nl-NL" dirty="0"/>
              <a:t> </a:t>
            </a:r>
            <a:r>
              <a:rPr lang="nl-NL" dirty="0" err="1"/>
              <a:t>somebody</a:t>
            </a:r>
            <a:r>
              <a:rPr lang="nl-NL" dirty="0"/>
              <a:t> </a:t>
            </a:r>
            <a:r>
              <a:rPr lang="nl-NL" dirty="0" err="1"/>
              <a:t>can</a:t>
            </a:r>
            <a:r>
              <a:rPr lang="nl-NL" dirty="0"/>
              <a:t> </a:t>
            </a:r>
            <a:r>
              <a:rPr lang="nl-NL" dirty="0" err="1"/>
              <a:t>tell</a:t>
            </a:r>
            <a:r>
              <a:rPr lang="nl-NL" dirty="0"/>
              <a:t> </a:t>
            </a:r>
            <a:r>
              <a:rPr lang="nl-NL" dirty="0" err="1"/>
              <a:t>what</a:t>
            </a:r>
            <a:r>
              <a:rPr lang="nl-NL" dirty="0"/>
              <a:t> is </a:t>
            </a:r>
            <a:r>
              <a:rPr lang="nl-NL" dirty="0" err="1"/>
              <a:t>meant</a:t>
            </a:r>
            <a:r>
              <a:rPr lang="nl-NL" dirty="0"/>
              <a:t> </a:t>
            </a:r>
            <a:r>
              <a:rPr lang="nl-NL" dirty="0" err="1"/>
              <a:t>by</a:t>
            </a:r>
            <a:r>
              <a:rPr lang="nl-NL" dirty="0"/>
              <a:t> ‘</a:t>
            </a:r>
            <a:r>
              <a:rPr lang="nl-NL" dirty="0" err="1"/>
              <a:t>tailor-made</a:t>
            </a:r>
            <a:r>
              <a:rPr lang="nl-NL" dirty="0"/>
              <a:t> </a:t>
            </a:r>
            <a:r>
              <a:rPr lang="nl-NL" dirty="0" err="1"/>
              <a:t>programmes</a:t>
            </a:r>
            <a:r>
              <a:rPr lang="nl-NL" dirty="0"/>
              <a:t>’ </a:t>
            </a:r>
            <a:r>
              <a:rPr lang="nl-NL" dirty="0" err="1"/>
              <a:t>and</a:t>
            </a:r>
            <a:r>
              <a:rPr lang="nl-NL" dirty="0"/>
              <a:t> </a:t>
            </a:r>
            <a:r>
              <a:rPr lang="nl-NL" dirty="0" err="1"/>
              <a:t>why</a:t>
            </a:r>
            <a:r>
              <a:rPr lang="nl-NL" dirty="0"/>
              <a:t> </a:t>
            </a:r>
            <a:r>
              <a:rPr lang="nl-NL" dirty="0" err="1"/>
              <a:t>that</a:t>
            </a:r>
            <a:r>
              <a:rPr lang="nl-NL" dirty="0"/>
              <a:t> is </a:t>
            </a:r>
            <a:r>
              <a:rPr lang="nl-NL" dirty="0" err="1"/>
              <a:t>so</a:t>
            </a:r>
            <a:r>
              <a:rPr lang="nl-NL" dirty="0"/>
              <a:t> important.</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8</a:t>
            </a:fld>
            <a:endParaRPr lang="nl-NL"/>
          </a:p>
        </p:txBody>
      </p:sp>
    </p:spTree>
    <p:extLst>
      <p:ext uri="{BB962C8B-B14F-4D97-AF65-F5344CB8AC3E}">
        <p14:creationId xmlns:p14="http://schemas.microsoft.com/office/powerpoint/2010/main" val="737376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These questions in the compass will come back during the next six days when a topic is elaborated. It is good to start from the beginning to ask your participants what they think the topics are about, and adjust their first trying's in a positive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9</a:t>
            </a:fld>
            <a:endParaRPr lang="nl-NL"/>
          </a:p>
        </p:txBody>
      </p:sp>
    </p:spTree>
    <p:extLst>
      <p:ext uri="{BB962C8B-B14F-4D97-AF65-F5344CB8AC3E}">
        <p14:creationId xmlns:p14="http://schemas.microsoft.com/office/powerpoint/2010/main" val="2236740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means: thinking about your qualities and how you can use these qualities to develop your career. Students/jobseekers and job creators reflect on the qualities they use in everyday life, at school and at (informal) work. They ask others (graduates, teachers, fellow students, employees, entrepreneurs and family members) to give feedback on what they are good at and on what to improve. </a:t>
            </a: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10</a:t>
            </a:fld>
            <a:endParaRPr lang="nl-NL"/>
          </a:p>
        </p:txBody>
      </p:sp>
    </p:spTree>
    <p:extLst>
      <p:ext uri="{BB962C8B-B14F-4D97-AF65-F5344CB8AC3E}">
        <p14:creationId xmlns:p14="http://schemas.microsoft.com/office/powerpoint/2010/main" val="2545564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means: thinking about your aspirations and values that are important for your career. Students/job seekers and job creators are becoming aware of what they think is important in their life, their education and career. They will discover what gives them a feeling of satisfaction, what they like or dislike and what they (still) need to develop with regard to their ambitions.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11</a:t>
            </a:fld>
            <a:endParaRPr lang="nl-NL"/>
          </a:p>
        </p:txBody>
      </p:sp>
    </p:spTree>
    <p:extLst>
      <p:ext uri="{BB962C8B-B14F-4D97-AF65-F5344CB8AC3E}">
        <p14:creationId xmlns:p14="http://schemas.microsoft.com/office/powerpoint/2010/main" val="2371839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2F0082B3-35DA-AD48-BD0D-212965A36F54}"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2F0082B3-35DA-AD48-BD0D-212965A36F54}"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2F0082B3-35DA-AD48-BD0D-212965A36F54}" type="datetimeFigureOut">
              <a:rPr lang="en-US" smtClean="0"/>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2F0082B3-35DA-AD48-BD0D-212965A36F54}" type="datetimeFigureOut">
              <a:rPr lang="en-US" smtClean="0"/>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0082B3-35DA-AD48-BD0D-212965A36F54}" type="datetimeFigureOut">
              <a:rPr lang="en-US" smtClean="0"/>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2F0082B3-35DA-AD48-BD0D-212965A36F54}"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2F0082B3-35DA-AD48-BD0D-212965A36F54}"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082B3-35DA-AD48-BD0D-212965A36F54}" type="datetimeFigureOut">
              <a:rPr lang="en-US" smtClean="0"/>
              <a:t>11/3/2021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BF05E-D92C-9F4E-8EBD-61223F3AC045}"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283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65210"/>
            <a:ext cx="5841484" cy="1125145"/>
          </a:xfrm>
        </p:spPr>
        <p:txBody>
          <a:bodyPr>
            <a:normAutofit fontScale="90000"/>
          </a:bodyPr>
          <a:lstStyle/>
          <a:p>
            <a:pPr algn="l"/>
            <a:r>
              <a:rPr lang="en-GB" altLang="en-US" b="1" dirty="0">
                <a:solidFill>
                  <a:schemeClr val="bg1"/>
                </a:solidFill>
                <a:cs typeface="Times New Roman" panose="02020603050405020304" pitchFamily="18" charset="0"/>
              </a:rPr>
              <a:t>Training of Trainers</a:t>
            </a:r>
            <a:br>
              <a:rPr lang="en-GB" altLang="en-US" b="1" dirty="0">
                <a:solidFill>
                  <a:schemeClr val="bg1"/>
                </a:solidFill>
                <a:cs typeface="Times New Roman" panose="02020603050405020304" pitchFamily="18" charset="0"/>
              </a:rPr>
            </a:br>
            <a:r>
              <a:rPr lang="en-GB" altLang="en-US" b="1" dirty="0">
                <a:solidFill>
                  <a:schemeClr val="bg1"/>
                </a:solidFill>
                <a:cs typeface="Times New Roman" panose="02020603050405020304" pitchFamily="18" charset="0"/>
              </a:rPr>
              <a:t>Career Development</a:t>
            </a:r>
            <a:endParaRPr lang="en-US" cap="all" dirty="0">
              <a:solidFill>
                <a:schemeClr val="bg1"/>
              </a:solidFill>
              <a:latin typeface="Cubano Regular"/>
              <a:cs typeface="Cubano Regular"/>
            </a:endParaRPr>
          </a:p>
        </p:txBody>
      </p:sp>
      <p:sp>
        <p:nvSpPr>
          <p:cNvPr id="4" name="Title 1"/>
          <p:cNvSpPr txBox="1">
            <a:spLocks/>
          </p:cNvSpPr>
          <p:nvPr/>
        </p:nvSpPr>
        <p:spPr>
          <a:xfrm>
            <a:off x="685800" y="4594464"/>
            <a:ext cx="4817328" cy="1327366"/>
          </a:xfrm>
          <a:prstGeom prst="rect">
            <a:avLst/>
          </a:prstGeom>
        </p:spPr>
        <p:txBody>
          <a:bodyPr vert="horz" lIns="91440" tIns="45720" rIns="91440" bIns="45720" rtlCol="0" anchor="ctr">
            <a:normAutofit fontScale="85000" lnSpcReduction="20000"/>
          </a:bodyPr>
          <a:lstStyle/>
          <a:p>
            <a:pPr>
              <a:lnSpc>
                <a:spcPct val="80000"/>
              </a:lnSpc>
            </a:pPr>
            <a:endParaRPr lang="en-GB" altLang="en-US" sz="2000" b="1" dirty="0">
              <a:solidFill>
                <a:schemeClr val="bg1"/>
              </a:solidFill>
            </a:endParaRPr>
          </a:p>
          <a:p>
            <a:pPr>
              <a:lnSpc>
                <a:spcPct val="80000"/>
              </a:lnSpc>
            </a:pPr>
            <a:endParaRPr lang="en-GB" altLang="en-US" sz="2000" b="1" dirty="0">
              <a:solidFill>
                <a:schemeClr val="bg1"/>
              </a:solidFill>
            </a:endParaRPr>
          </a:p>
          <a:p>
            <a:pPr>
              <a:lnSpc>
                <a:spcPct val="80000"/>
              </a:lnSpc>
            </a:pPr>
            <a:r>
              <a:rPr lang="en-GB" altLang="en-US" sz="2000" b="1" dirty="0">
                <a:solidFill>
                  <a:schemeClr val="bg1"/>
                </a:solidFill>
              </a:rPr>
              <a:t>Day 1 Intro</a:t>
            </a:r>
          </a:p>
          <a:p>
            <a:pPr>
              <a:lnSpc>
                <a:spcPct val="80000"/>
              </a:lnSpc>
            </a:pPr>
            <a:endParaRPr lang="en-GB" altLang="en-US" sz="2000" b="1" dirty="0">
              <a:solidFill>
                <a:schemeClr val="bg1"/>
              </a:solidFill>
            </a:endParaRPr>
          </a:p>
          <a:p>
            <a:pPr>
              <a:lnSpc>
                <a:spcPct val="80000"/>
              </a:lnSpc>
            </a:pPr>
            <a:r>
              <a:rPr lang="en-GB" altLang="en-US" sz="2000" b="1" dirty="0">
                <a:solidFill>
                  <a:schemeClr val="bg1"/>
                </a:solidFill>
              </a:rPr>
              <a:t>VNA project,  My World of Work</a:t>
            </a:r>
          </a:p>
          <a:p>
            <a:pPr>
              <a:lnSpc>
                <a:spcPct val="80000"/>
              </a:lnSpc>
            </a:pPr>
            <a:endParaRPr lang="en-GB" altLang="en-US" sz="2000" b="1" dirty="0">
              <a:solidFill>
                <a:schemeClr val="bg1"/>
              </a:solidFill>
            </a:endParaRPr>
          </a:p>
          <a:p>
            <a:pPr>
              <a:lnSpc>
                <a:spcPct val="80000"/>
              </a:lnSpc>
            </a:pPr>
            <a:r>
              <a:rPr lang="en-GB" altLang="en-US" sz="2000" b="1" dirty="0">
                <a:solidFill>
                  <a:schemeClr val="bg1"/>
                </a:solidFill>
              </a:rPr>
              <a:t>Zanzibar</a:t>
            </a:r>
            <a:endParaRPr kumimoji="0" lang="en-US" sz="2000" b="0" i="0" u="none" strike="noStrike" kern="1200" cap="none" spc="0" normalizeH="0" baseline="0" noProof="0" dirty="0">
              <a:ln>
                <a:noFill/>
              </a:ln>
              <a:solidFill>
                <a:schemeClr val="bg1"/>
              </a:solidFill>
              <a:effectLst/>
              <a:uLnTx/>
              <a:uFillTx/>
              <a:latin typeface="Calibri"/>
              <a:ea typeface="+mj-ea"/>
              <a:cs typeface="Calibri"/>
            </a:endParaRPr>
          </a:p>
        </p:txBody>
      </p:sp>
      <p:sp>
        <p:nvSpPr>
          <p:cNvPr id="5" name="Oval 4"/>
          <p:cNvSpPr/>
          <p:nvPr/>
        </p:nvSpPr>
        <p:spPr>
          <a:xfrm>
            <a:off x="6918308" y="1203308"/>
            <a:ext cx="4451384" cy="445138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7380000" y="3060000"/>
            <a:ext cx="1876211" cy="1443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sz="3200" b="1" cap="all" dirty="0">
                <a:solidFill>
                  <a:srgbClr val="132831"/>
                </a:solidFill>
                <a:cs typeface="Calibri Light" panose="020F0302020204030204" pitchFamily="34" charset="0"/>
              </a:rPr>
              <a:t>Topic 1: Discover your talent</a:t>
            </a: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3" y="2175354"/>
            <a:ext cx="8048717" cy="2169825"/>
          </a:xfrm>
          <a:prstGeom prst="rect">
            <a:avLst/>
          </a:prstGeom>
        </p:spPr>
        <p:txBody>
          <a:bodyPr wrap="square">
            <a:spAutoFit/>
          </a:bodyPr>
          <a:lstStyle/>
          <a:p>
            <a:r>
              <a:rPr lang="en-US" sz="2400" dirty="0">
                <a:solidFill>
                  <a:srgbClr val="132831"/>
                </a:solidFill>
              </a:rPr>
              <a:t>What do you mean by ‘Discover your Talent’?</a:t>
            </a:r>
          </a:p>
          <a:p>
            <a:endParaRPr lang="en-US" sz="2400" dirty="0">
              <a:solidFill>
                <a:srgbClr val="132831"/>
              </a:solidFill>
            </a:endParaRPr>
          </a:p>
          <a:p>
            <a:r>
              <a:rPr lang="en-US" sz="2400" dirty="0">
                <a:solidFill>
                  <a:srgbClr val="132831"/>
                </a:solidFill>
              </a:rPr>
              <a:t>Why is this topic important when you guide youth in their career?</a:t>
            </a:r>
          </a:p>
          <a:p>
            <a:endParaRPr lang="en-US" sz="2400" dirty="0"/>
          </a:p>
          <a:p>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6D90C487-539B-D64E-8619-F1A5FF42E3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01207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sz="3200" b="1" cap="all" dirty="0">
                <a:solidFill>
                  <a:srgbClr val="132831"/>
                </a:solidFill>
                <a:cs typeface="Calibri Light" panose="020F0302020204030204" pitchFamily="34" charset="0"/>
              </a:rPr>
              <a:t>Topic 2: Discover your passion</a:t>
            </a: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2308324"/>
          </a:xfrm>
          <a:prstGeom prst="rect">
            <a:avLst/>
          </a:prstGeom>
        </p:spPr>
        <p:txBody>
          <a:bodyPr wrap="square">
            <a:spAutoFit/>
          </a:bodyPr>
          <a:lstStyle/>
          <a:p>
            <a:r>
              <a:rPr lang="en-US" sz="2400" dirty="0"/>
              <a:t>What is this topic all about?</a:t>
            </a:r>
          </a:p>
          <a:p>
            <a:endParaRPr lang="en-US" sz="2400" dirty="0"/>
          </a:p>
          <a:p>
            <a:r>
              <a:rPr lang="en-US" sz="2400" dirty="0"/>
              <a:t>Why is ‘Discover your Passion’ important for the youth?</a:t>
            </a:r>
          </a:p>
          <a:p>
            <a:endParaRPr lang="en-US" sz="2400" dirty="0"/>
          </a:p>
          <a:p>
            <a:endParaRPr lang="en-US"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72B58F65-1E26-364C-81E1-2D676D081B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52622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sz="3200" b="1" cap="all">
                <a:solidFill>
                  <a:srgbClr val="132831"/>
                </a:solidFill>
                <a:cs typeface="Calibri Light" panose="020F0302020204030204" pitchFamily="34" charset="0"/>
              </a:rPr>
              <a:t>Topic 3: discover your world of work</a:t>
            </a:r>
            <a:endParaRPr lang="en-US" sz="3200" b="1" cap="all" dirty="0">
              <a:solidFill>
                <a:srgbClr val="132831"/>
              </a:solidFill>
              <a:cs typeface="Calibri Light" panose="020F0302020204030204" pitchFamily="34" charset="0"/>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3" y="2175354"/>
            <a:ext cx="7255033" cy="2677656"/>
          </a:xfrm>
          <a:prstGeom prst="rect">
            <a:avLst/>
          </a:prstGeom>
        </p:spPr>
        <p:txBody>
          <a:bodyPr wrap="square">
            <a:spAutoFit/>
          </a:bodyPr>
          <a:lstStyle/>
          <a:p>
            <a:r>
              <a:rPr lang="en-US" sz="2400" dirty="0"/>
              <a:t>What do we mean when we talk about ‘Discover your World of Work’? </a:t>
            </a:r>
          </a:p>
          <a:p>
            <a:endParaRPr lang="en-US" sz="2400" dirty="0"/>
          </a:p>
          <a:p>
            <a:r>
              <a:rPr lang="en-US" sz="2400" dirty="0"/>
              <a:t>Why is ‘Discover your World of Work’ important for the youth?</a:t>
            </a:r>
          </a:p>
          <a:p>
            <a:pPr lvl="1"/>
            <a:endParaRPr lang="en-US" sz="2400" dirty="0"/>
          </a:p>
          <a:p>
            <a:endParaRPr lang="en-US"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A0C8916F-4F2C-5C4B-B430-FFBC5891EF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70165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US" sz="3200" b="1" cap="all" dirty="0">
                <a:solidFill>
                  <a:srgbClr val="132831"/>
                </a:solidFill>
                <a:cs typeface="Calibri Light" panose="020F0302020204030204" pitchFamily="34" charset="0"/>
              </a:rPr>
              <a:t>Topic 4: discover your network </a:t>
            </a: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416320"/>
          </a:xfrm>
          <a:prstGeom prst="rect">
            <a:avLst/>
          </a:prstGeom>
        </p:spPr>
        <p:txBody>
          <a:bodyPr wrap="square">
            <a:spAutoFit/>
          </a:bodyPr>
          <a:lstStyle/>
          <a:p>
            <a:r>
              <a:rPr lang="en-US" sz="2400" dirty="0"/>
              <a:t>What is a network? </a:t>
            </a:r>
          </a:p>
          <a:p>
            <a:endParaRPr lang="en-US" sz="2400" dirty="0"/>
          </a:p>
          <a:p>
            <a:r>
              <a:rPr lang="en-US" sz="2400" dirty="0"/>
              <a:t>Why is ‘Discover your Network’  important for the youth?</a:t>
            </a:r>
          </a:p>
          <a:p>
            <a:endParaRPr lang="en-US" sz="2400" dirty="0"/>
          </a:p>
          <a:p>
            <a:endParaRPr lang="en-US" sz="2400" dirty="0"/>
          </a:p>
          <a:p>
            <a:endParaRPr lang="en-US" sz="2400" dirty="0"/>
          </a:p>
          <a:p>
            <a:endParaRPr lang="en-US" sz="2400" dirty="0"/>
          </a:p>
          <a:p>
            <a:endParaRPr lang="en-US"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2ECF90B0-0748-D049-85EC-7C92E7650F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0798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sz="3200" b="1" cap="all">
                <a:solidFill>
                  <a:srgbClr val="132831"/>
                </a:solidFill>
                <a:cs typeface="Calibri Light" panose="020F0302020204030204" pitchFamily="34" charset="0"/>
              </a:rPr>
              <a:t>Topic 5: discover your business</a:t>
            </a:r>
            <a:endParaRPr lang="en-US" sz="3200" b="1" cap="all" dirty="0">
              <a:solidFill>
                <a:srgbClr val="132831"/>
              </a:solidFill>
              <a:cs typeface="Calibri Light" panose="020F0302020204030204" pitchFamily="34" charset="0"/>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3" y="2175354"/>
            <a:ext cx="7625029" cy="1938992"/>
          </a:xfrm>
          <a:prstGeom prst="rect">
            <a:avLst/>
          </a:prstGeom>
        </p:spPr>
        <p:txBody>
          <a:bodyPr wrap="square">
            <a:spAutoFit/>
          </a:bodyPr>
          <a:lstStyle/>
          <a:p>
            <a:r>
              <a:rPr lang="en-US" sz="2400" dirty="0"/>
              <a:t>What do we mean by ‘Discover your Business’?</a:t>
            </a:r>
          </a:p>
          <a:p>
            <a:endParaRPr lang="en-US" sz="2400" dirty="0"/>
          </a:p>
          <a:p>
            <a:r>
              <a:rPr lang="en-US" sz="2400" dirty="0"/>
              <a:t>Why is this topic important in Zanzibar?</a:t>
            </a:r>
          </a:p>
          <a:p>
            <a:endParaRPr lang="en-US" sz="2400" dirty="0"/>
          </a:p>
          <a:p>
            <a:endParaRPr lang="en-US"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38269CC2-D4E4-534E-A9C8-9856181DEF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1643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fontScale="90000"/>
          </a:bodyPr>
          <a:lstStyle/>
          <a:p>
            <a:pPr algn="l"/>
            <a:r>
              <a:rPr lang="en-US" sz="3200" b="1" cap="all" dirty="0">
                <a:solidFill>
                  <a:srgbClr val="132831"/>
                </a:solidFill>
                <a:cs typeface="Calibri Light" panose="020F0302020204030204" pitchFamily="34" charset="0"/>
              </a:rPr>
              <a:t>Topic 6: Your action planning and applying for a job</a:t>
            </a: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2308324"/>
          </a:xfrm>
          <a:prstGeom prst="rect">
            <a:avLst/>
          </a:prstGeom>
        </p:spPr>
        <p:txBody>
          <a:bodyPr wrap="square">
            <a:spAutoFit/>
          </a:bodyPr>
          <a:lstStyle/>
          <a:p>
            <a:r>
              <a:rPr lang="en-US" sz="2400" dirty="0"/>
              <a:t>What is meant by ‘Your Action planning and Applying for a job’?</a:t>
            </a:r>
          </a:p>
          <a:p>
            <a:endParaRPr lang="en-US" sz="2400" dirty="0"/>
          </a:p>
          <a:p>
            <a:r>
              <a:rPr lang="en-US" sz="2400" dirty="0"/>
              <a:t>Why is this important for the youth? </a:t>
            </a:r>
          </a:p>
          <a:p>
            <a:endParaRPr lang="en-US" sz="2400" dirty="0"/>
          </a:p>
          <a:p>
            <a:endParaRPr lang="en-US"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35D7D0C5-603F-144B-A164-49FAB5A029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2104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8162002" cy="887232"/>
          </a:xfrm>
        </p:spPr>
        <p:txBody>
          <a:bodyPr>
            <a:noAutofit/>
          </a:bodyPr>
          <a:lstStyle/>
          <a:p>
            <a:pPr algn="l"/>
            <a:r>
              <a:rPr lang="en-US" sz="2800" b="1" cap="all" dirty="0">
                <a:solidFill>
                  <a:srgbClr val="132831"/>
                </a:solidFill>
                <a:cs typeface="Calibri Light" panose="020F0302020204030204" pitchFamily="34" charset="0"/>
              </a:rPr>
              <a:t>Structure of Toolkit CAREER DEVELOPMENT</a:t>
            </a: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781384" y="2175354"/>
            <a:ext cx="6664094" cy="6601807"/>
          </a:xfrm>
          <a:prstGeom prst="rect">
            <a:avLst/>
          </a:prstGeom>
        </p:spPr>
        <p:txBody>
          <a:bodyPr wrap="square">
            <a:spAutoFit/>
          </a:bodyPr>
          <a:lstStyle/>
          <a:p>
            <a:r>
              <a:rPr lang="en-US" sz="2400" dirty="0"/>
              <a:t>Overview of all exercises per topic</a:t>
            </a:r>
          </a:p>
          <a:p>
            <a:endParaRPr lang="en-US" sz="2400" dirty="0"/>
          </a:p>
          <a:p>
            <a:r>
              <a:rPr lang="en-US" sz="2400" dirty="0"/>
              <a:t>Description of each exercise:</a:t>
            </a:r>
          </a:p>
          <a:p>
            <a:pPr marL="342900" indent="-342900">
              <a:buFont typeface="Arial" panose="020B0604020202020204" pitchFamily="34" charset="0"/>
              <a:buChar char="•"/>
            </a:pPr>
            <a:r>
              <a:rPr lang="en-US" sz="2400" dirty="0"/>
              <a:t>Goal;</a:t>
            </a:r>
          </a:p>
          <a:p>
            <a:pPr marL="342900" indent="-342900">
              <a:buFont typeface="Arial" panose="020B0604020202020204" pitchFamily="34" charset="0"/>
              <a:buChar char="•"/>
            </a:pPr>
            <a:r>
              <a:rPr lang="en-US" sz="2400" dirty="0"/>
              <a:t>Preparation; </a:t>
            </a:r>
          </a:p>
          <a:p>
            <a:pPr marL="342900" indent="-342900">
              <a:buFont typeface="Arial" panose="020B0604020202020204" pitchFamily="34" charset="0"/>
              <a:buChar char="•"/>
            </a:pPr>
            <a:r>
              <a:rPr lang="en-US" sz="2400" dirty="0"/>
              <a:t>Explanation; </a:t>
            </a:r>
          </a:p>
          <a:p>
            <a:pPr marL="342900" indent="-342900">
              <a:buFont typeface="Arial" panose="020B0604020202020204" pitchFamily="34" charset="0"/>
              <a:buChar char="•"/>
            </a:pPr>
            <a:r>
              <a:rPr lang="en-US" sz="2400" dirty="0"/>
              <a:t>Performance; </a:t>
            </a:r>
          </a:p>
          <a:p>
            <a:pPr marL="342900" indent="-342900">
              <a:buFont typeface="Arial" panose="020B0604020202020204" pitchFamily="34" charset="0"/>
              <a:buChar char="•"/>
            </a:pPr>
            <a:r>
              <a:rPr lang="en-US" sz="2400" dirty="0"/>
              <a:t>Reflection; </a:t>
            </a:r>
          </a:p>
          <a:p>
            <a:pPr marL="342900" indent="-342900">
              <a:buFont typeface="Arial" panose="020B0604020202020204" pitchFamily="34" charset="0"/>
              <a:buChar char="•"/>
            </a:pPr>
            <a:r>
              <a:rPr lang="en-US" sz="2400" dirty="0"/>
              <a:t>Tips;</a:t>
            </a:r>
            <a:endParaRPr lang="nl-NL" sz="2400" dirty="0"/>
          </a:p>
          <a:p>
            <a:pPr marL="342900" indent="-342900">
              <a:buFont typeface="Arial" panose="020B0604020202020204" pitchFamily="34" charset="0"/>
              <a:buChar char="•"/>
            </a:pPr>
            <a:r>
              <a:rPr lang="en-US" sz="2400" dirty="0"/>
              <a:t>Further examination; </a:t>
            </a:r>
          </a:p>
          <a:p>
            <a:pPr marL="342900" indent="-342900">
              <a:buFont typeface="Arial" panose="020B0604020202020204" pitchFamily="34" charset="0"/>
              <a:buChar char="•"/>
            </a:pPr>
            <a:r>
              <a:rPr lang="en-US" sz="2400" dirty="0"/>
              <a:t>Worksheets.  </a:t>
            </a:r>
            <a:endParaRPr lang="en-US" sz="2400" dirty="0">
              <a:solidFill>
                <a:srgbClr val="132831"/>
              </a:solidFill>
            </a:endParaRPr>
          </a:p>
          <a:p>
            <a:pPr marL="342900" indent="-342900">
              <a:buFont typeface="Arial" panose="020B0604020202020204" pitchFamily="34" charset="0"/>
              <a:buChar char="•"/>
            </a:pPr>
            <a:endParaRPr lang="en-US" sz="2400" dirty="0">
              <a:solidFill>
                <a:srgbClr val="132831"/>
              </a:solidFill>
            </a:endParaRPr>
          </a:p>
          <a:p>
            <a:endParaRPr lang="en-US" sz="2400" dirty="0">
              <a:solidFill>
                <a:srgbClr val="132831"/>
              </a:solidFill>
            </a:endParaRPr>
          </a:p>
          <a:p>
            <a:endParaRPr lang="en-US" sz="2400" dirty="0">
              <a:solidFill>
                <a:srgbClr val="132831"/>
              </a:solidFill>
            </a:endParaRPr>
          </a:p>
          <a:p>
            <a:endParaRPr lang="en-US" sz="2400" dirty="0">
              <a:solidFill>
                <a:srgbClr val="132831"/>
              </a:solidFill>
            </a:endParaRPr>
          </a:p>
          <a:p>
            <a:endParaRPr lang="en-US" sz="2400" dirty="0">
              <a:solidFill>
                <a:srgbClr val="132831"/>
              </a:solidFill>
            </a:endParaRPr>
          </a:p>
          <a:p>
            <a:endParaRPr lang="en-US" sz="2400" dirty="0">
              <a:solidFill>
                <a:srgbClr val="132831"/>
              </a:solidFill>
            </a:endParaRPr>
          </a:p>
          <a:p>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F469CD1A-99D0-0945-B1B5-448EB3853D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255235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As an interviewer…. </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083921"/>
          </a:xfrm>
          <a:prstGeom prst="rect">
            <a:avLst/>
          </a:prstGeom>
        </p:spPr>
        <p:txBody>
          <a:bodyPr wrap="square">
            <a:spAutoFit/>
          </a:bodyPr>
          <a:lstStyle/>
          <a:p>
            <a:pPr>
              <a:lnSpc>
                <a:spcPct val="90000"/>
              </a:lnSpc>
              <a:defRPr/>
            </a:pPr>
            <a:r>
              <a:rPr lang="nl-NL" altLang="en-US" sz="2400" dirty="0" err="1"/>
              <a:t>Think</a:t>
            </a:r>
            <a:r>
              <a:rPr lang="nl-NL" altLang="en-US" sz="2400" dirty="0"/>
              <a:t> </a:t>
            </a:r>
            <a:r>
              <a:rPr lang="nl-NL" altLang="en-US" sz="2400" dirty="0" err="1"/>
              <a:t>about</a:t>
            </a:r>
            <a:r>
              <a:rPr lang="nl-NL" altLang="en-US" sz="2400" dirty="0"/>
              <a:t>:</a:t>
            </a:r>
          </a:p>
          <a:p>
            <a:pPr>
              <a:lnSpc>
                <a:spcPct val="90000"/>
              </a:lnSpc>
              <a:defRPr/>
            </a:pPr>
            <a:endParaRPr lang="nl-NL" altLang="en-US" sz="2400" dirty="0"/>
          </a:p>
          <a:p>
            <a:pPr marL="342900" indent="-342900">
              <a:lnSpc>
                <a:spcPct val="90000"/>
              </a:lnSpc>
              <a:buFont typeface="Arial" panose="020B0604020202020204" pitchFamily="34" charset="0"/>
              <a:buChar char="•"/>
              <a:defRPr/>
            </a:pPr>
            <a:r>
              <a:rPr lang="nl-NL" altLang="en-US" sz="2400" dirty="0" err="1"/>
              <a:t>Asking</a:t>
            </a:r>
            <a:r>
              <a:rPr lang="nl-NL" altLang="en-US" sz="2400" dirty="0"/>
              <a:t> open </a:t>
            </a:r>
            <a:r>
              <a:rPr lang="nl-NL" altLang="en-US" sz="2400" dirty="0" err="1"/>
              <a:t>questions</a:t>
            </a:r>
            <a:endParaRPr lang="nl-NL" altLang="en-US" sz="2400" dirty="0"/>
          </a:p>
          <a:p>
            <a:pPr>
              <a:lnSpc>
                <a:spcPct val="90000"/>
              </a:lnSpc>
              <a:defRPr/>
            </a:pPr>
            <a:endParaRPr lang="nl-NL" altLang="en-US" sz="2400" dirty="0"/>
          </a:p>
          <a:p>
            <a:pPr marL="342900" indent="-342900">
              <a:lnSpc>
                <a:spcPct val="90000"/>
              </a:lnSpc>
              <a:buFont typeface="Arial" panose="020B0604020202020204" pitchFamily="34" charset="0"/>
              <a:buChar char="•"/>
              <a:defRPr/>
            </a:pPr>
            <a:r>
              <a:rPr lang="nl-NL" altLang="en-US" sz="2400" dirty="0"/>
              <a:t>Attitude without </a:t>
            </a:r>
            <a:r>
              <a:rPr lang="nl-NL" altLang="en-US" sz="2400" dirty="0" err="1"/>
              <a:t>giving</a:t>
            </a:r>
            <a:r>
              <a:rPr lang="nl-NL" altLang="en-US" sz="2400" dirty="0"/>
              <a:t> </a:t>
            </a:r>
            <a:r>
              <a:rPr lang="nl-NL" altLang="en-US" sz="2400" dirty="0" err="1"/>
              <a:t>judgments</a:t>
            </a:r>
            <a:endParaRPr lang="nl-NL" altLang="en-US" sz="2400" dirty="0"/>
          </a:p>
          <a:p>
            <a:pPr>
              <a:lnSpc>
                <a:spcPct val="90000"/>
              </a:lnSpc>
              <a:defRPr/>
            </a:pPr>
            <a:endParaRPr lang="nl-NL" altLang="en-US" sz="2400" dirty="0"/>
          </a:p>
          <a:p>
            <a:pPr marL="342900" indent="-342900">
              <a:lnSpc>
                <a:spcPct val="90000"/>
              </a:lnSpc>
              <a:buFont typeface="Arial" panose="020B0604020202020204" pitchFamily="34" charset="0"/>
              <a:buChar char="•"/>
              <a:defRPr/>
            </a:pPr>
            <a:r>
              <a:rPr lang="nl-NL" altLang="en-US" sz="2400" dirty="0" err="1"/>
              <a:t>Careful</a:t>
            </a:r>
            <a:r>
              <a:rPr lang="nl-NL" altLang="en-US" sz="2400" dirty="0"/>
              <a:t> </a:t>
            </a:r>
            <a:r>
              <a:rPr lang="nl-NL" altLang="en-US" sz="2400" dirty="0" err="1"/>
              <a:t>listening</a:t>
            </a:r>
            <a:endParaRPr lang="nl-NL" altLang="en-US" sz="2400" dirty="0"/>
          </a:p>
          <a:p>
            <a:pPr>
              <a:lnSpc>
                <a:spcPct val="90000"/>
              </a:lnSpc>
              <a:defRPr/>
            </a:pPr>
            <a:endParaRPr lang="nl-NL" altLang="en-US" sz="2400" dirty="0"/>
          </a:p>
          <a:p>
            <a:pPr marL="342900" indent="-342900">
              <a:lnSpc>
                <a:spcPct val="90000"/>
              </a:lnSpc>
              <a:buFont typeface="Arial" panose="020B0604020202020204" pitchFamily="34" charset="0"/>
              <a:buChar char="•"/>
              <a:defRPr/>
            </a:pPr>
            <a:r>
              <a:rPr lang="nl-NL" altLang="en-US" sz="2400" dirty="0" err="1"/>
              <a:t>Summarising</a:t>
            </a:r>
            <a:r>
              <a:rPr lang="nl-NL" altLang="en-US" sz="2400" dirty="0"/>
              <a:t> </a:t>
            </a:r>
            <a:r>
              <a:rPr lang="nl-NL" altLang="en-US" sz="2400" dirty="0" err="1"/>
              <a:t>clearly</a:t>
            </a:r>
            <a:endParaRPr lang="en-US" altLang="en-US"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ED13FE92-1D3D-0649-A361-E2898BB4BC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057605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sz="3200" b="1" cap="all" dirty="0">
                <a:solidFill>
                  <a:srgbClr val="132831"/>
                </a:solidFill>
                <a:cs typeface="Calibri Light" panose="020F0302020204030204" pitchFamily="34" charset="0"/>
              </a:rPr>
              <a:t>Your own Career</a:t>
            </a: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62303" y="1721941"/>
            <a:ext cx="7758774" cy="5115246"/>
          </a:xfrm>
          <a:prstGeom prst="rect">
            <a:avLst/>
          </a:prstGeom>
        </p:spPr>
        <p:txBody>
          <a:bodyPr wrap="square">
            <a:spAutoFit/>
          </a:bodyPr>
          <a:lstStyle/>
          <a:p>
            <a:pPr marL="342900" indent="-342900">
              <a:lnSpc>
                <a:spcPct val="90000"/>
              </a:lnSpc>
              <a:buFont typeface="Arial" panose="020B0604020202020204" pitchFamily="34" charset="0"/>
              <a:buChar char="•"/>
              <a:defRPr/>
            </a:pPr>
            <a:endParaRPr lang="en-GB" altLang="en-US" sz="2400" dirty="0"/>
          </a:p>
          <a:p>
            <a:pPr marL="342900" indent="-342900">
              <a:lnSpc>
                <a:spcPct val="90000"/>
              </a:lnSpc>
              <a:buFont typeface="Arial" panose="020B0604020202020204" pitchFamily="34" charset="0"/>
              <a:buChar char="•"/>
              <a:defRPr/>
            </a:pPr>
            <a:r>
              <a:rPr lang="en-GB" altLang="en-US" sz="2400" dirty="0"/>
              <a:t>Find a colleague you want to have an interview with about each other’s career;</a:t>
            </a:r>
            <a:endParaRPr lang="nl-NL" altLang="en-US" sz="2400" dirty="0"/>
          </a:p>
          <a:p>
            <a:pPr marL="342900" indent="-342900">
              <a:lnSpc>
                <a:spcPct val="90000"/>
              </a:lnSpc>
              <a:buFont typeface="Arial" panose="020B0604020202020204" pitchFamily="34" charset="0"/>
              <a:buChar char="•"/>
              <a:defRPr/>
            </a:pPr>
            <a:endParaRPr lang="nl-NL" altLang="en-US" sz="2400" dirty="0"/>
          </a:p>
          <a:p>
            <a:pPr marL="342900" indent="-342900">
              <a:lnSpc>
                <a:spcPct val="90000"/>
              </a:lnSpc>
              <a:buFont typeface="Arial" panose="020B0604020202020204" pitchFamily="34" charset="0"/>
              <a:buChar char="•"/>
              <a:defRPr/>
            </a:pPr>
            <a:r>
              <a:rPr lang="nl-NL" altLang="en-US" sz="2400" dirty="0"/>
              <a:t>A is interviewer, B </a:t>
            </a:r>
            <a:r>
              <a:rPr lang="nl-NL" altLang="en-US" sz="2400" dirty="0" err="1"/>
              <a:t>tells</a:t>
            </a:r>
            <a:r>
              <a:rPr lang="nl-NL" altLang="en-US" sz="2400" dirty="0"/>
              <a:t> </a:t>
            </a:r>
            <a:r>
              <a:rPr lang="nl-NL" altLang="en-US" sz="2400" dirty="0" err="1"/>
              <a:t>about</a:t>
            </a:r>
            <a:r>
              <a:rPr lang="nl-NL" altLang="en-US" sz="2400" dirty="0"/>
              <a:t> his/her </a:t>
            </a:r>
            <a:r>
              <a:rPr lang="nl-NL" altLang="en-US" sz="2400" dirty="0" err="1"/>
              <a:t>career</a:t>
            </a:r>
            <a:r>
              <a:rPr lang="nl-NL" altLang="en-US" sz="2400" dirty="0"/>
              <a:t> (10 minutes). </a:t>
            </a:r>
            <a:r>
              <a:rPr lang="nl-NL" altLang="en-US" sz="2400" dirty="0" err="1"/>
              <a:t>After</a:t>
            </a:r>
            <a:r>
              <a:rPr lang="nl-NL" altLang="en-US" sz="2400" dirty="0"/>
              <a:t> </a:t>
            </a:r>
            <a:r>
              <a:rPr lang="nl-NL" altLang="en-US" sz="2400" dirty="0" err="1"/>
              <a:t>the</a:t>
            </a:r>
            <a:r>
              <a:rPr lang="nl-NL" altLang="en-US" sz="2400" dirty="0"/>
              <a:t> interview </a:t>
            </a:r>
            <a:r>
              <a:rPr lang="nl-NL" altLang="en-US" sz="2400" dirty="0" err="1"/>
              <a:t>you</a:t>
            </a:r>
            <a:r>
              <a:rPr lang="nl-NL" altLang="en-US" sz="2400" dirty="0"/>
              <a:t> change </a:t>
            </a:r>
            <a:r>
              <a:rPr lang="nl-NL" altLang="en-US" sz="2400" dirty="0" err="1"/>
              <a:t>roles</a:t>
            </a:r>
            <a:r>
              <a:rPr lang="nl-NL" altLang="en-US" sz="2400" dirty="0"/>
              <a:t>;</a:t>
            </a:r>
          </a:p>
          <a:p>
            <a:pPr>
              <a:lnSpc>
                <a:spcPct val="90000"/>
              </a:lnSpc>
              <a:defRPr/>
            </a:pPr>
            <a:endParaRPr lang="nl-NL" altLang="en-US" sz="2400" dirty="0"/>
          </a:p>
          <a:p>
            <a:pPr marL="342900" indent="-342900">
              <a:lnSpc>
                <a:spcPct val="90000"/>
              </a:lnSpc>
              <a:buFont typeface="Arial" panose="020B0604020202020204" pitchFamily="34" charset="0"/>
              <a:buChar char="•"/>
              <a:defRPr/>
            </a:pPr>
            <a:r>
              <a:rPr lang="nl-NL" altLang="en-US" sz="2400" dirty="0"/>
              <a:t>Take 10 minutes to </a:t>
            </a:r>
            <a:r>
              <a:rPr lang="nl-NL" altLang="en-US" sz="2400" dirty="0" err="1"/>
              <a:t>summarise</a:t>
            </a:r>
            <a:r>
              <a:rPr lang="nl-NL" altLang="en-US" sz="2400" dirty="0"/>
              <a:t> </a:t>
            </a:r>
            <a:r>
              <a:rPr lang="nl-NL" altLang="en-US" sz="2400" dirty="0" err="1"/>
              <a:t>the</a:t>
            </a:r>
            <a:r>
              <a:rPr lang="nl-NL" altLang="en-US" sz="2400" dirty="0"/>
              <a:t> most important </a:t>
            </a:r>
            <a:r>
              <a:rPr lang="nl-NL" altLang="en-US" sz="2400" dirty="0" err="1"/>
              <a:t>things</a:t>
            </a:r>
            <a:r>
              <a:rPr lang="nl-NL" altLang="en-US" sz="2400" dirty="0"/>
              <a:t> in </a:t>
            </a:r>
            <a:r>
              <a:rPr lang="nl-NL" altLang="en-US" sz="2400" dirty="0" err="1"/>
              <a:t>the</a:t>
            </a:r>
            <a:r>
              <a:rPr lang="nl-NL" altLang="en-US" sz="2400" dirty="0"/>
              <a:t> </a:t>
            </a:r>
            <a:r>
              <a:rPr lang="nl-NL" altLang="en-US" sz="2400" dirty="0" err="1"/>
              <a:t>career</a:t>
            </a:r>
            <a:r>
              <a:rPr lang="nl-NL" altLang="en-US" sz="2400" dirty="0"/>
              <a:t> development of </a:t>
            </a:r>
            <a:r>
              <a:rPr lang="nl-NL" altLang="en-US" sz="2400" dirty="0" err="1"/>
              <a:t>your</a:t>
            </a:r>
            <a:r>
              <a:rPr lang="nl-NL" altLang="en-US" sz="2400" dirty="0"/>
              <a:t> partner;</a:t>
            </a:r>
          </a:p>
          <a:p>
            <a:pPr marL="342900" indent="-342900">
              <a:lnSpc>
                <a:spcPct val="90000"/>
              </a:lnSpc>
              <a:buFont typeface="Arial" panose="020B0604020202020204" pitchFamily="34" charset="0"/>
              <a:buChar char="•"/>
              <a:defRPr/>
            </a:pPr>
            <a:endParaRPr lang="nl-NL" altLang="en-US" sz="2400" dirty="0"/>
          </a:p>
          <a:p>
            <a:pPr marL="342900" indent="-342900">
              <a:lnSpc>
                <a:spcPct val="90000"/>
              </a:lnSpc>
              <a:buFont typeface="Arial" panose="020B0604020202020204" pitchFamily="34" charset="0"/>
              <a:buChar char="•"/>
              <a:defRPr/>
            </a:pPr>
            <a:r>
              <a:rPr lang="nl-NL" altLang="en-US" sz="2400" dirty="0"/>
              <a:t>In </a:t>
            </a:r>
            <a:r>
              <a:rPr lang="nl-NL" altLang="en-US" sz="2400" dirty="0" err="1"/>
              <a:t>the</a:t>
            </a:r>
            <a:r>
              <a:rPr lang="nl-NL" altLang="en-US" sz="2400" dirty="0"/>
              <a:t> </a:t>
            </a:r>
            <a:r>
              <a:rPr lang="nl-NL" altLang="en-US" sz="2400" dirty="0" err="1"/>
              <a:t>whole</a:t>
            </a:r>
            <a:r>
              <a:rPr lang="nl-NL" altLang="en-US" sz="2400" dirty="0"/>
              <a:t> </a:t>
            </a:r>
            <a:r>
              <a:rPr lang="nl-NL" altLang="en-US" sz="2400" dirty="0" err="1"/>
              <a:t>group</a:t>
            </a:r>
            <a:r>
              <a:rPr lang="nl-NL" altLang="en-US" sz="2400" dirty="0"/>
              <a:t> A </a:t>
            </a:r>
            <a:r>
              <a:rPr lang="nl-NL" altLang="en-US" sz="2400" dirty="0" err="1"/>
              <a:t>gives</a:t>
            </a:r>
            <a:r>
              <a:rPr lang="nl-NL" altLang="en-US" sz="2400" dirty="0"/>
              <a:t> </a:t>
            </a:r>
            <a:r>
              <a:rPr lang="nl-NL" altLang="en-US" sz="2400" dirty="0" err="1"/>
              <a:t>the</a:t>
            </a:r>
            <a:r>
              <a:rPr lang="nl-NL" altLang="en-US" sz="2400" dirty="0"/>
              <a:t> summary of B and B </a:t>
            </a:r>
            <a:r>
              <a:rPr lang="nl-NL" altLang="en-US" sz="2400" dirty="0" err="1"/>
              <a:t>gives</a:t>
            </a:r>
            <a:r>
              <a:rPr lang="nl-NL" altLang="en-US" sz="2400" dirty="0"/>
              <a:t> </a:t>
            </a:r>
            <a:r>
              <a:rPr lang="nl-NL" altLang="en-US" sz="2400" dirty="0" err="1"/>
              <a:t>the</a:t>
            </a:r>
            <a:r>
              <a:rPr lang="nl-NL" altLang="en-US" sz="2400" dirty="0"/>
              <a:t> summary of A </a:t>
            </a:r>
            <a:r>
              <a:rPr lang="nl-NL" altLang="en-US" sz="2400" dirty="0" err="1"/>
              <a:t>about</a:t>
            </a:r>
            <a:r>
              <a:rPr lang="nl-NL" altLang="en-US" sz="2400" dirty="0"/>
              <a:t> </a:t>
            </a:r>
            <a:r>
              <a:rPr lang="nl-NL" altLang="en-US" sz="2400" dirty="0" err="1"/>
              <a:t>the</a:t>
            </a:r>
            <a:r>
              <a:rPr lang="nl-NL" altLang="en-US" sz="2400" dirty="0"/>
              <a:t> most important issues in </a:t>
            </a:r>
            <a:r>
              <a:rPr lang="nl-NL" altLang="en-US" sz="2400" dirty="0" err="1"/>
              <a:t>the</a:t>
            </a:r>
            <a:r>
              <a:rPr lang="nl-NL" altLang="en-US" sz="2400" dirty="0"/>
              <a:t> development of </a:t>
            </a:r>
            <a:r>
              <a:rPr lang="nl-NL" altLang="en-US" sz="2400" dirty="0" err="1"/>
              <a:t>each</a:t>
            </a:r>
            <a:r>
              <a:rPr lang="nl-NL" altLang="en-US" sz="2400" dirty="0"/>
              <a:t> </a:t>
            </a:r>
            <a:r>
              <a:rPr lang="nl-NL" altLang="en-US" sz="2400" dirty="0" err="1"/>
              <a:t>other’s</a:t>
            </a:r>
            <a:r>
              <a:rPr lang="nl-NL" altLang="en-US" sz="2400" dirty="0"/>
              <a:t> </a:t>
            </a:r>
            <a:r>
              <a:rPr lang="nl-NL" altLang="en-US" sz="2400" dirty="0" err="1"/>
              <a:t>careers</a:t>
            </a:r>
            <a:r>
              <a:rPr lang="nl-NL" altLang="en-US" sz="2400" dirty="0"/>
              <a:t>.</a:t>
            </a:r>
          </a:p>
          <a:p>
            <a:pPr marL="342900" indent="-342900">
              <a:lnSpc>
                <a:spcPct val="90000"/>
              </a:lnSpc>
              <a:buFont typeface="Arial" panose="020B0604020202020204" pitchFamily="34" charset="0"/>
              <a:buChar char="•"/>
              <a:defRPr/>
            </a:pPr>
            <a:endParaRPr lang="nl-NL" altLang="en-US" sz="2400" dirty="0"/>
          </a:p>
          <a:p>
            <a:r>
              <a:rPr lang="en-US" sz="2400" dirty="0"/>
              <a:t> </a:t>
            </a:r>
          </a:p>
        </p:txBody>
      </p:sp>
      <p:cxnSp>
        <p:nvCxnSpPr>
          <p:cNvPr id="13" name="Straight Connector 12"/>
          <p:cNvCxnSpPr/>
          <p:nvPr/>
        </p:nvCxnSpPr>
        <p:spPr>
          <a:xfrm>
            <a:off x="922323" y="1759766"/>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2AF4E217-D810-B044-9A27-600EDAF59B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4128314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My qualities in career guidance</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7177760" cy="3416320"/>
          </a:xfrm>
          <a:prstGeom prst="rect">
            <a:avLst/>
          </a:prstGeom>
        </p:spPr>
        <p:txBody>
          <a:bodyPr wrap="square">
            <a:spAutoFit/>
          </a:bodyPr>
          <a:lstStyle/>
          <a:p>
            <a:pPr marL="342900" indent="-342900">
              <a:buFont typeface="Arial" panose="020B0604020202020204" pitchFamily="34" charset="0"/>
              <a:buChar char="•"/>
            </a:pPr>
            <a:r>
              <a:rPr lang="en-GB" altLang="nl-NL" sz="2400" dirty="0"/>
              <a:t>STARR is a reliable interview technique used to reflect on competences;</a:t>
            </a:r>
          </a:p>
          <a:p>
            <a:endParaRPr lang="en-GB" altLang="nl-NL" sz="2400" dirty="0"/>
          </a:p>
          <a:p>
            <a:pPr marL="342900" indent="-342900">
              <a:buFont typeface="Arial" panose="020B0604020202020204" pitchFamily="34" charset="0"/>
              <a:buChar char="•"/>
            </a:pPr>
            <a:r>
              <a:rPr lang="en-GB" altLang="nl-NL" sz="2400" dirty="0"/>
              <a:t>The STARR interview is very suitable for exploring experiences;</a:t>
            </a:r>
          </a:p>
          <a:p>
            <a:endParaRPr lang="en-GB" altLang="nl-NL" sz="2400" dirty="0"/>
          </a:p>
          <a:p>
            <a:pPr marL="342900" indent="-342900">
              <a:buFont typeface="Arial" panose="020B0604020202020204" pitchFamily="34" charset="0"/>
              <a:buChar char="•"/>
            </a:pPr>
            <a:r>
              <a:rPr lang="en-GB" altLang="nl-NL" sz="2400" dirty="0"/>
              <a:t>The interview is also known as competence based interview, criterion referenced interview or behavioural event interview. </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D9BE6161-DDBB-5D4B-B91C-2B35CDE3C3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311560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nl-NL" altLang="en-US" sz="3200" b="1" cap="all" dirty="0" err="1">
                <a:solidFill>
                  <a:srgbClr val="132831"/>
                </a:solidFill>
              </a:rPr>
              <a:t>Karibuni</a:t>
            </a:r>
            <a:endParaRPr lang="en-US" sz="3000" b="1" cap="all" dirty="0">
              <a:solidFill>
                <a:srgbClr val="132831"/>
              </a:solidFill>
              <a:latin typeface="Cubano Regular"/>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781384" y="1920076"/>
            <a:ext cx="7483452" cy="4524315"/>
          </a:xfrm>
          <a:prstGeom prst="rect">
            <a:avLst/>
          </a:prstGeom>
        </p:spPr>
        <p:txBody>
          <a:bodyPr wrap="square">
            <a:spAutoFit/>
          </a:bodyPr>
          <a:lstStyle/>
          <a:p>
            <a:pPr>
              <a:defRPr/>
            </a:pPr>
            <a:r>
              <a:rPr lang="en-GB" sz="2400" dirty="0"/>
              <a:t>Programme</a:t>
            </a:r>
          </a:p>
          <a:p>
            <a:pPr marL="342900" indent="-342900">
              <a:buFont typeface="Arial" panose="020B0604020202020204" pitchFamily="34" charset="0"/>
              <a:buChar char="•"/>
              <a:defRPr/>
            </a:pPr>
            <a:r>
              <a:rPr lang="en-GB" sz="2400" dirty="0"/>
              <a:t>Welcome and introduction;</a:t>
            </a:r>
          </a:p>
          <a:p>
            <a:pPr marL="342900" indent="-342900">
              <a:buFont typeface="Arial" panose="020B0604020202020204" pitchFamily="34" charset="0"/>
              <a:buChar char="•"/>
              <a:defRPr/>
            </a:pPr>
            <a:r>
              <a:rPr lang="en-GB" sz="2400" dirty="0"/>
              <a:t>May I introduce myself?; </a:t>
            </a:r>
          </a:p>
          <a:p>
            <a:pPr marL="342900" indent="-342900">
              <a:buFont typeface="Arial" panose="020B0604020202020204" pitchFamily="34" charset="0"/>
              <a:buChar char="•"/>
              <a:defRPr/>
            </a:pPr>
            <a:r>
              <a:rPr lang="en-GB" sz="2400" dirty="0"/>
              <a:t>Expectations, objectives and approach;</a:t>
            </a:r>
          </a:p>
          <a:p>
            <a:pPr marL="342900" indent="-342900">
              <a:buFont typeface="Arial" panose="020B0604020202020204" pitchFamily="34" charset="0"/>
              <a:buChar char="•"/>
              <a:defRPr/>
            </a:pPr>
            <a:r>
              <a:rPr lang="en-GB" sz="2400" dirty="0"/>
              <a:t>Overview of the toolkit;</a:t>
            </a:r>
          </a:p>
          <a:p>
            <a:pPr marL="342900" indent="-342900">
              <a:buFont typeface="Arial" panose="020B0604020202020204" pitchFamily="34" charset="0"/>
              <a:buChar char="•"/>
              <a:defRPr/>
            </a:pPr>
            <a:r>
              <a:rPr lang="en-GB" sz="2400" dirty="0"/>
              <a:t>Your own career;</a:t>
            </a:r>
          </a:p>
          <a:p>
            <a:pPr marL="342900" indent="-342900">
              <a:buFont typeface="Arial" panose="020B0604020202020204" pitchFamily="34" charset="0"/>
              <a:buChar char="•"/>
              <a:defRPr/>
            </a:pPr>
            <a:r>
              <a:rPr lang="en-GB" sz="2400" dirty="0"/>
              <a:t>Self-assessment: your qualities as a professional in career guidance;</a:t>
            </a:r>
          </a:p>
          <a:p>
            <a:pPr marL="342900" indent="-342900">
              <a:buFont typeface="Arial" panose="020B0604020202020204" pitchFamily="34" charset="0"/>
              <a:buChar char="•"/>
              <a:defRPr/>
            </a:pPr>
            <a:r>
              <a:rPr lang="en-GB" sz="2400" dirty="0"/>
              <a:t>Practical assignment;</a:t>
            </a:r>
          </a:p>
          <a:p>
            <a:pPr marL="342900" indent="-342900">
              <a:buFont typeface="Arial" panose="020B0604020202020204" pitchFamily="34" charset="0"/>
              <a:buChar char="•"/>
              <a:defRPr/>
            </a:pPr>
            <a:r>
              <a:rPr lang="en-GB" sz="2400" dirty="0"/>
              <a:t>Needs assessment of the group of youth;</a:t>
            </a:r>
          </a:p>
          <a:p>
            <a:pPr marL="342900" indent="-342900">
              <a:buFont typeface="Arial" panose="020B0604020202020204" pitchFamily="34" charset="0"/>
              <a:buChar char="•"/>
              <a:defRPr/>
            </a:pPr>
            <a:r>
              <a:rPr lang="en-GB" sz="2400" dirty="0"/>
              <a:t>Reflection and looking forward.</a:t>
            </a:r>
          </a:p>
          <a:p>
            <a:pPr>
              <a:defRPr/>
            </a:pPr>
            <a:endParaRPr lang="en-GB"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4B775FBD-CD72-0247-B1AD-468550535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dirty="0"/>
              <a:t>STARR</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785652"/>
          </a:xfrm>
          <a:prstGeom prst="rect">
            <a:avLst/>
          </a:prstGeom>
        </p:spPr>
        <p:txBody>
          <a:bodyPr wrap="square">
            <a:spAutoFit/>
          </a:bodyPr>
          <a:lstStyle/>
          <a:p>
            <a:pPr marL="342900" indent="-342900">
              <a:buFont typeface="Arial" panose="020B0604020202020204" pitchFamily="34" charset="0"/>
              <a:buChar char="•"/>
            </a:pPr>
            <a:r>
              <a:rPr lang="en-GB" altLang="nl-NL" sz="2400" b="1" dirty="0"/>
              <a:t>S</a:t>
            </a:r>
            <a:r>
              <a:rPr lang="en-GB" altLang="nl-NL" sz="2400" dirty="0"/>
              <a:t>ituation</a:t>
            </a:r>
          </a:p>
          <a:p>
            <a:endParaRPr lang="en-GB" altLang="nl-NL" sz="2400" dirty="0"/>
          </a:p>
          <a:p>
            <a:pPr marL="342900" indent="-342900">
              <a:buFont typeface="Arial" panose="020B0604020202020204" pitchFamily="34" charset="0"/>
              <a:buChar char="•"/>
            </a:pPr>
            <a:r>
              <a:rPr lang="en-GB" altLang="nl-NL" sz="2400" b="1" dirty="0"/>
              <a:t>T</a:t>
            </a:r>
            <a:r>
              <a:rPr lang="en-GB" altLang="nl-NL" sz="2400" dirty="0"/>
              <a:t>ask</a:t>
            </a:r>
          </a:p>
          <a:p>
            <a:r>
              <a:rPr lang="en-GB" altLang="nl-NL" sz="2400" dirty="0"/>
              <a:t>	</a:t>
            </a:r>
          </a:p>
          <a:p>
            <a:pPr marL="342900" indent="-342900">
              <a:buFont typeface="Arial" panose="020B0604020202020204" pitchFamily="34" charset="0"/>
              <a:buChar char="•"/>
            </a:pPr>
            <a:r>
              <a:rPr lang="en-GB" altLang="nl-NL" sz="2400" b="1" dirty="0"/>
              <a:t>A</a:t>
            </a:r>
            <a:r>
              <a:rPr lang="en-GB" altLang="nl-NL" sz="2400" dirty="0"/>
              <a:t>ction</a:t>
            </a:r>
          </a:p>
          <a:p>
            <a:endParaRPr lang="en-GB" altLang="nl-NL" sz="2400" dirty="0"/>
          </a:p>
          <a:p>
            <a:pPr marL="342900" indent="-342900">
              <a:buFont typeface="Arial" panose="020B0604020202020204" pitchFamily="34" charset="0"/>
              <a:buChar char="•"/>
            </a:pPr>
            <a:r>
              <a:rPr lang="en-GB" altLang="nl-NL" sz="2400" b="1" dirty="0"/>
              <a:t>R</a:t>
            </a:r>
            <a:r>
              <a:rPr lang="en-GB" altLang="nl-NL" sz="2400" dirty="0"/>
              <a:t>esult</a:t>
            </a:r>
          </a:p>
          <a:p>
            <a:endParaRPr lang="en-GB" altLang="nl-NL" sz="2400" dirty="0"/>
          </a:p>
          <a:p>
            <a:pPr marL="342900" indent="-342900">
              <a:buFont typeface="Arial" panose="020B0604020202020204" pitchFamily="34" charset="0"/>
              <a:buChar char="•"/>
            </a:pPr>
            <a:r>
              <a:rPr lang="en-GB" altLang="nl-NL" sz="2400" b="1" dirty="0"/>
              <a:t>R</a:t>
            </a:r>
            <a:r>
              <a:rPr lang="en-GB" altLang="nl-NL" sz="2400" dirty="0"/>
              <a:t>eflection</a:t>
            </a:r>
            <a:endParaRPr lang="pt-PT" altLang="nl-NL" sz="2400" dirty="0"/>
          </a:p>
          <a:p>
            <a:pPr>
              <a:defRPr/>
            </a:pPr>
            <a:endParaRPr lang="nl-NL" alt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B4C0A232-2E81-9442-9F15-0A7E646147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280601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t>Situation</a:t>
            </a:r>
            <a:endParaRPr lang="en-US" sz="3200" cap="all" dirty="0">
              <a:solidFill>
                <a:srgbClr val="132831"/>
              </a:solidFill>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781384" y="2175354"/>
            <a:ext cx="6664094" cy="1938992"/>
          </a:xfrm>
          <a:prstGeom prst="rect">
            <a:avLst/>
          </a:prstGeom>
        </p:spPr>
        <p:txBody>
          <a:bodyPr wrap="square">
            <a:spAutoFit/>
          </a:bodyPr>
          <a:lstStyle/>
          <a:p>
            <a:pPr marL="342900" indent="-342900">
              <a:buFont typeface="Arial" panose="020B0604020202020204" pitchFamily="34" charset="0"/>
              <a:buChar char="•"/>
              <a:defRPr/>
            </a:pPr>
            <a:r>
              <a:rPr lang="en-GB" altLang="nl-NL" sz="2400" dirty="0"/>
              <a:t>Can you give an example of a concrete situation which illustrates (some of) your competences? </a:t>
            </a:r>
          </a:p>
          <a:p>
            <a:pPr>
              <a:defRPr/>
            </a:pPr>
            <a:endParaRPr lang="en-GB" altLang="nl-NL" sz="2400" dirty="0"/>
          </a:p>
          <a:p>
            <a:pPr marL="342900" indent="-342900">
              <a:buFont typeface="Arial" panose="020B0604020202020204" pitchFamily="34" charset="0"/>
              <a:buChar char="•"/>
              <a:defRPr/>
            </a:pPr>
            <a:r>
              <a:rPr lang="en-GB" altLang="nl-NL" sz="2400" dirty="0"/>
              <a:t>Tell me more about it.</a:t>
            </a:r>
          </a:p>
          <a:p>
            <a:pPr>
              <a:defRPr/>
            </a:pPr>
            <a:endParaRPr lang="en-GB" altLang="nl-NL"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C51CA218-FAD3-D74C-85C8-F975A00819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201650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Task</a:t>
            </a:r>
            <a:endParaRPr lang="en-US" sz="3200" cap="all" dirty="0">
              <a:solidFill>
                <a:srgbClr val="132831"/>
              </a:solidFill>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879163" y="2083508"/>
            <a:ext cx="6566315" cy="1938992"/>
          </a:xfrm>
          <a:prstGeom prst="rect">
            <a:avLst/>
          </a:prstGeom>
        </p:spPr>
        <p:txBody>
          <a:bodyPr wrap="square">
            <a:spAutoFit/>
          </a:bodyPr>
          <a:lstStyle/>
          <a:p>
            <a:pPr marL="342900" indent="-342900">
              <a:buFont typeface="Arial" panose="020B0604020202020204" pitchFamily="34" charset="0"/>
              <a:buChar char="•"/>
              <a:defRPr/>
            </a:pPr>
            <a:r>
              <a:rPr lang="en-GB" altLang="nl-NL" sz="2400" dirty="0"/>
              <a:t>What exactly was your task in the situation? What did you have to do?</a:t>
            </a:r>
          </a:p>
          <a:p>
            <a:pPr>
              <a:defRPr/>
            </a:pPr>
            <a:endParaRPr lang="en-GB" altLang="nl-NL" sz="2400" dirty="0"/>
          </a:p>
          <a:p>
            <a:pPr marL="342900" indent="-342900">
              <a:buFont typeface="Arial" panose="020B0604020202020204" pitchFamily="34" charset="0"/>
              <a:buChar char="•"/>
              <a:defRPr/>
            </a:pPr>
            <a:r>
              <a:rPr lang="en-GB" altLang="nl-NL" sz="2400" dirty="0"/>
              <a:t>Can you explain more about your task?</a:t>
            </a:r>
          </a:p>
          <a:p>
            <a:pPr>
              <a:defRPr/>
            </a:pPr>
            <a:endParaRPr lang="nl-NL" alt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8C189E1A-6490-BB4B-B37E-3EA2FAE818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677601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t>Action</a:t>
            </a:r>
            <a:endParaRPr lang="en-US" sz="3200" cap="all" dirty="0">
              <a:solidFill>
                <a:srgbClr val="132831"/>
              </a:solidFill>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781384" y="2175354"/>
            <a:ext cx="6664094" cy="2677656"/>
          </a:xfrm>
          <a:prstGeom prst="rect">
            <a:avLst/>
          </a:prstGeom>
        </p:spPr>
        <p:txBody>
          <a:bodyPr wrap="square">
            <a:spAutoFit/>
          </a:bodyPr>
          <a:lstStyle/>
          <a:p>
            <a:pPr marL="342900" indent="-342900">
              <a:buFont typeface="Arial" panose="020B0604020202020204" pitchFamily="34" charset="0"/>
              <a:buChar char="•"/>
            </a:pPr>
            <a:r>
              <a:rPr lang="en-GB" altLang="nl-NL" sz="2400" dirty="0"/>
              <a:t>What exactly did you do? </a:t>
            </a:r>
          </a:p>
          <a:p>
            <a:endParaRPr lang="en-GB" altLang="nl-NL" sz="2400" dirty="0"/>
          </a:p>
          <a:p>
            <a:pPr marL="342900" indent="-342900">
              <a:buFont typeface="Arial" panose="020B0604020202020204" pitchFamily="34" charset="0"/>
              <a:buChar char="•"/>
            </a:pPr>
            <a:r>
              <a:rPr lang="en-GB" altLang="nl-NL" sz="2400" dirty="0"/>
              <a:t>What actions did you take?</a:t>
            </a:r>
          </a:p>
          <a:p>
            <a:endParaRPr lang="en-GB" altLang="nl-NL" sz="2400" dirty="0"/>
          </a:p>
          <a:p>
            <a:pPr marL="342900" indent="-342900">
              <a:buFont typeface="Arial" panose="020B0604020202020204" pitchFamily="34" charset="0"/>
              <a:buChar char="•"/>
            </a:pPr>
            <a:r>
              <a:rPr lang="en-GB" altLang="nl-NL" sz="2400" dirty="0"/>
              <a:t>What was your approach?</a:t>
            </a:r>
          </a:p>
          <a:p>
            <a:endParaRPr lang="en-GB" altLang="nl-NL" sz="2400" dirty="0"/>
          </a:p>
          <a:p>
            <a:pPr marL="342900" indent="-342900">
              <a:buFont typeface="Arial" panose="020B0604020202020204" pitchFamily="34" charset="0"/>
              <a:buChar char="•"/>
            </a:pPr>
            <a:r>
              <a:rPr lang="en-GB" altLang="nl-NL" sz="2400" dirty="0"/>
              <a:t>Why did you do it this way?</a:t>
            </a:r>
            <a:endParaRPr lang="nl-NL" alt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687D768C-DE79-1142-9633-C2C04048E0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683933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t>Result</a:t>
            </a:r>
            <a:endParaRPr lang="en-US" sz="3200" cap="all" dirty="0">
              <a:solidFill>
                <a:srgbClr val="132831"/>
              </a:solidFill>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781384" y="2175354"/>
            <a:ext cx="6664094" cy="2308324"/>
          </a:xfrm>
          <a:prstGeom prst="rect">
            <a:avLst/>
          </a:prstGeom>
        </p:spPr>
        <p:txBody>
          <a:bodyPr wrap="square">
            <a:spAutoFit/>
          </a:bodyPr>
          <a:lstStyle/>
          <a:p>
            <a:pPr marL="342900" indent="-342900">
              <a:buFont typeface="Arial" panose="020B0604020202020204" pitchFamily="34" charset="0"/>
              <a:buChar char="•"/>
            </a:pPr>
            <a:r>
              <a:rPr lang="en-GB" altLang="nl-NL" sz="2400" dirty="0"/>
              <a:t>What was the result of your action?</a:t>
            </a:r>
          </a:p>
          <a:p>
            <a:endParaRPr lang="en-GB" altLang="nl-NL" sz="2400" dirty="0"/>
          </a:p>
          <a:p>
            <a:pPr marL="342900" indent="-342900">
              <a:buFont typeface="Arial" panose="020B0604020202020204" pitchFamily="34" charset="0"/>
              <a:buChar char="•"/>
            </a:pPr>
            <a:r>
              <a:rPr lang="en-GB" altLang="nl-NL" sz="2400" dirty="0"/>
              <a:t>What did you think of the result?</a:t>
            </a:r>
          </a:p>
          <a:p>
            <a:endParaRPr lang="en-GB" altLang="nl-NL" sz="2400" dirty="0"/>
          </a:p>
          <a:p>
            <a:pPr marL="342900" indent="-342900">
              <a:buFont typeface="Arial" panose="020B0604020202020204" pitchFamily="34" charset="0"/>
              <a:buChar char="•"/>
            </a:pPr>
            <a:r>
              <a:rPr lang="en-GB" altLang="nl-NL" sz="2400" dirty="0"/>
              <a:t>What did the others think of the result? (your boss, your colleagues, your students)</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A7D414A1-CE58-934A-BA5B-2A2551A3C0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539496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t>Reflection</a:t>
            </a:r>
            <a:endParaRPr lang="en-US" sz="3200" cap="all" dirty="0">
              <a:solidFill>
                <a:srgbClr val="132831"/>
              </a:solidFill>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781384" y="2175354"/>
            <a:ext cx="7177760" cy="2308324"/>
          </a:xfrm>
          <a:prstGeom prst="rect">
            <a:avLst/>
          </a:prstGeom>
        </p:spPr>
        <p:txBody>
          <a:bodyPr wrap="square">
            <a:spAutoFit/>
          </a:bodyPr>
          <a:lstStyle/>
          <a:p>
            <a:pPr marL="342900" indent="-342900">
              <a:buFont typeface="Arial" panose="020B0604020202020204" pitchFamily="34" charset="0"/>
              <a:buChar char="•"/>
            </a:pPr>
            <a:r>
              <a:rPr lang="en-GB" altLang="nl-NL" sz="2400" dirty="0"/>
              <a:t>Did it go according to your plan?</a:t>
            </a:r>
          </a:p>
          <a:p>
            <a:r>
              <a:rPr lang="en-GB" altLang="nl-NL" sz="2400" dirty="0"/>
              <a:t> </a:t>
            </a:r>
          </a:p>
          <a:p>
            <a:pPr marL="342900" indent="-342900">
              <a:buFont typeface="Arial" panose="020B0604020202020204" pitchFamily="34" charset="0"/>
              <a:buChar char="•"/>
            </a:pPr>
            <a:r>
              <a:rPr lang="en-GB" altLang="nl-NL" sz="2400" dirty="0"/>
              <a:t>What would you do differently next time and why? </a:t>
            </a:r>
          </a:p>
          <a:p>
            <a:pPr>
              <a:defRPr/>
            </a:pPr>
            <a:endParaRPr lang="en-GB" altLang="en-US" sz="2400" dirty="0">
              <a:latin typeface="+mj-lt"/>
            </a:endParaRPr>
          </a:p>
          <a:p>
            <a:pPr>
              <a:defRPr/>
            </a:pPr>
            <a:endParaRPr lang="nl-NL" altLang="en-US" sz="2400" dirty="0">
              <a:latin typeface="+mj-lt"/>
            </a:endParaRPr>
          </a:p>
          <a:p>
            <a:pPr>
              <a:defRPr/>
            </a:pPr>
            <a:endParaRPr lang="nl-NL" alt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20231C03-5FA8-4F44-A0A2-B3019C762A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32786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t>Preparing STARR interview</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046988"/>
          </a:xfrm>
          <a:prstGeom prst="rect">
            <a:avLst/>
          </a:prstGeom>
        </p:spPr>
        <p:txBody>
          <a:bodyPr wrap="square">
            <a:spAutoFit/>
          </a:bodyPr>
          <a:lstStyle/>
          <a:p>
            <a:pPr marL="342900" indent="-342900">
              <a:buFont typeface="Arial" panose="020B0604020202020204" pitchFamily="34" charset="0"/>
              <a:buChar char="•"/>
            </a:pPr>
            <a:r>
              <a:rPr lang="en-US" altLang="nl-NL" sz="2400" dirty="0"/>
              <a:t>Choose one of your competences in career guidance;</a:t>
            </a:r>
          </a:p>
          <a:p>
            <a:endParaRPr lang="en-US" altLang="nl-NL" sz="2400" dirty="0"/>
          </a:p>
          <a:p>
            <a:pPr marL="342900" indent="-342900">
              <a:buFont typeface="Arial" panose="020B0604020202020204" pitchFamily="34" charset="0"/>
              <a:buChar char="•"/>
            </a:pPr>
            <a:r>
              <a:rPr lang="en-US" altLang="nl-NL" sz="2400" dirty="0"/>
              <a:t>How can you proof that you have this competence? </a:t>
            </a:r>
          </a:p>
          <a:p>
            <a:endParaRPr lang="en-US" altLang="nl-NL" sz="2400" dirty="0"/>
          </a:p>
          <a:p>
            <a:pPr marL="342900" indent="-342900">
              <a:buFont typeface="Arial" panose="020B0604020202020204" pitchFamily="34" charset="0"/>
              <a:buChar char="•"/>
            </a:pPr>
            <a:r>
              <a:rPr lang="en-US" altLang="nl-NL" sz="2400" dirty="0"/>
              <a:t>Prepare the interview in which the counselor/assessor will use the STARR method.</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1226133C-4877-4D44-820D-80E2A2568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762546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t>Carrying out the STARR interview</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748719"/>
          </a:xfrm>
          <a:prstGeom prst="rect">
            <a:avLst/>
          </a:prstGeom>
        </p:spPr>
        <p:txBody>
          <a:bodyPr wrap="square">
            <a:spAutoFit/>
          </a:bodyPr>
          <a:lstStyle/>
          <a:p>
            <a:pPr marL="342900" indent="-342900">
              <a:lnSpc>
                <a:spcPct val="90000"/>
              </a:lnSpc>
              <a:buFont typeface="Arial" panose="020B0604020202020204" pitchFamily="34" charset="0"/>
              <a:buChar char="•"/>
              <a:defRPr/>
            </a:pPr>
            <a:r>
              <a:rPr lang="en-US" sz="2400" dirty="0"/>
              <a:t>Form a sub-group of 3 persons:</a:t>
            </a:r>
          </a:p>
          <a:p>
            <a:pPr marL="800100" lvl="1" indent="-342900">
              <a:lnSpc>
                <a:spcPct val="90000"/>
              </a:lnSpc>
              <a:buFont typeface="Arial" panose="020B0604020202020204" pitchFamily="34" charset="0"/>
              <a:buChar char="•"/>
              <a:defRPr/>
            </a:pPr>
            <a:r>
              <a:rPr lang="en-US" sz="2400" dirty="0"/>
              <a:t>Interviewee</a:t>
            </a:r>
          </a:p>
          <a:p>
            <a:pPr marL="800100" lvl="1" indent="-342900">
              <a:lnSpc>
                <a:spcPct val="90000"/>
              </a:lnSpc>
              <a:buFont typeface="Arial" panose="020B0604020202020204" pitchFamily="34" charset="0"/>
              <a:buChar char="•"/>
              <a:defRPr/>
            </a:pPr>
            <a:r>
              <a:rPr lang="en-US" sz="2400" dirty="0"/>
              <a:t>Counselor/assessor</a:t>
            </a:r>
          </a:p>
          <a:p>
            <a:pPr marL="800100" lvl="1" indent="-342900">
              <a:lnSpc>
                <a:spcPct val="90000"/>
              </a:lnSpc>
              <a:buFont typeface="Arial" panose="020B0604020202020204" pitchFamily="34" charset="0"/>
              <a:buChar char="•"/>
              <a:defRPr/>
            </a:pPr>
            <a:r>
              <a:rPr lang="en-US" sz="2400" dirty="0"/>
              <a:t>Observer</a:t>
            </a:r>
          </a:p>
          <a:p>
            <a:pPr lvl="1">
              <a:lnSpc>
                <a:spcPct val="90000"/>
              </a:lnSpc>
              <a:defRPr/>
            </a:pPr>
            <a:endParaRPr lang="en-US" sz="2400" dirty="0"/>
          </a:p>
          <a:p>
            <a:pPr marL="342900" indent="-342900">
              <a:lnSpc>
                <a:spcPct val="90000"/>
              </a:lnSpc>
              <a:buFont typeface="Arial" panose="020B0604020202020204" pitchFamily="34" charset="0"/>
              <a:buChar char="•"/>
              <a:defRPr/>
            </a:pPr>
            <a:r>
              <a:rPr lang="en-US" sz="2400" dirty="0"/>
              <a:t>Carry out 3 interviews in 3 steps:</a:t>
            </a:r>
          </a:p>
          <a:p>
            <a:pPr marL="800100" lvl="1" indent="-342900">
              <a:lnSpc>
                <a:spcPct val="90000"/>
              </a:lnSpc>
              <a:buFont typeface="Arial" panose="020B0604020202020204" pitchFamily="34" charset="0"/>
              <a:buChar char="•"/>
              <a:defRPr/>
            </a:pPr>
            <a:r>
              <a:rPr lang="en-US" sz="2400" dirty="0"/>
              <a:t>Preparation</a:t>
            </a:r>
          </a:p>
          <a:p>
            <a:pPr marL="800100" lvl="1" indent="-342900">
              <a:lnSpc>
                <a:spcPct val="90000"/>
              </a:lnSpc>
              <a:buFont typeface="Arial" panose="020B0604020202020204" pitchFamily="34" charset="0"/>
              <a:buChar char="•"/>
              <a:defRPr/>
            </a:pPr>
            <a:r>
              <a:rPr lang="en-US" sz="2400" dirty="0"/>
              <a:t>Interview</a:t>
            </a:r>
          </a:p>
          <a:p>
            <a:pPr marL="800100" lvl="1" indent="-342900">
              <a:lnSpc>
                <a:spcPct val="90000"/>
              </a:lnSpc>
              <a:buFont typeface="Arial" panose="020B0604020202020204" pitchFamily="34" charset="0"/>
              <a:buChar char="•"/>
              <a:defRPr/>
            </a:pPr>
            <a:r>
              <a:rPr lang="en-US" sz="2400" dirty="0"/>
              <a:t>Feedback</a:t>
            </a:r>
          </a:p>
          <a:p>
            <a:pPr lvl="1">
              <a:lnSpc>
                <a:spcPct val="90000"/>
              </a:lnSpc>
              <a:defRPr/>
            </a:pPr>
            <a:endParaRPr lang="en-US" sz="2400" dirty="0"/>
          </a:p>
          <a:p>
            <a:pPr marL="342900" indent="-342900">
              <a:lnSpc>
                <a:spcPct val="90000"/>
              </a:lnSpc>
              <a:buFont typeface="Arial" panose="020B0604020202020204" pitchFamily="34" charset="0"/>
              <a:buChar char="•"/>
              <a:defRPr/>
            </a:pPr>
            <a:r>
              <a:rPr lang="en-US" sz="2400" dirty="0"/>
              <a:t>Change roles (3x)</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4B478732-83F5-8F46-AD25-910357D568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176921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t>Logbook</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879164" y="2154216"/>
            <a:ext cx="7532091" cy="4616648"/>
          </a:xfrm>
          <a:prstGeom prst="rect">
            <a:avLst/>
          </a:prstGeom>
        </p:spPr>
        <p:txBody>
          <a:bodyPr wrap="square">
            <a:spAutoFit/>
          </a:bodyPr>
          <a:lstStyle/>
          <a:p>
            <a:pPr>
              <a:defRPr/>
            </a:pPr>
            <a:r>
              <a:rPr lang="en-GB" altLang="en-US" sz="2400" dirty="0">
                <a:latin typeface="+mj-lt"/>
              </a:rPr>
              <a:t>Reflect in your logbook on the following questions:</a:t>
            </a:r>
          </a:p>
          <a:p>
            <a:pPr>
              <a:defRPr/>
            </a:pPr>
            <a:endParaRPr lang="en-GB" altLang="en-US" sz="2400" dirty="0">
              <a:latin typeface="+mj-lt"/>
            </a:endParaRPr>
          </a:p>
          <a:p>
            <a:pPr marL="342900" indent="-342900">
              <a:buFont typeface="Arial" panose="020B0604020202020204" pitchFamily="34" charset="0"/>
              <a:buChar char="•"/>
            </a:pPr>
            <a:r>
              <a:rPr lang="en-GB" sz="2400" dirty="0"/>
              <a:t>What did you learn about your own career? </a:t>
            </a:r>
          </a:p>
          <a:p>
            <a:endParaRPr lang="en-GB" sz="2400" dirty="0"/>
          </a:p>
          <a:p>
            <a:pPr marL="342900" indent="-342900">
              <a:buFont typeface="Arial" panose="020B0604020202020204" pitchFamily="34" charset="0"/>
              <a:buChar char="•"/>
            </a:pPr>
            <a:r>
              <a:rPr lang="en-GB" sz="2400" dirty="0"/>
              <a:t>What are your qualities in guiding youth in their career? </a:t>
            </a:r>
          </a:p>
          <a:p>
            <a:endParaRPr lang="en-GB" sz="2400" dirty="0"/>
          </a:p>
          <a:p>
            <a:pPr marL="342900" indent="-342900">
              <a:buFont typeface="Arial" panose="020B0604020202020204" pitchFamily="34" charset="0"/>
              <a:buChar char="•"/>
            </a:pPr>
            <a:r>
              <a:rPr lang="en-GB" sz="2400" dirty="0"/>
              <a:t>What competence(s) do you want to develop (more) to become a professional in Career Guidance?</a:t>
            </a:r>
          </a:p>
          <a:p>
            <a:endParaRPr lang="nl-NL" sz="2400" dirty="0"/>
          </a:p>
          <a:p>
            <a:r>
              <a:rPr lang="en-GB" dirty="0"/>
              <a:t> </a:t>
            </a:r>
            <a:endParaRPr lang="nl-NL" dirty="0"/>
          </a:p>
          <a:p>
            <a:r>
              <a:rPr lang="en-GB" dirty="0"/>
              <a:t> </a:t>
            </a:r>
            <a:endParaRPr lang="nl-NL" dirty="0"/>
          </a:p>
          <a:p>
            <a:r>
              <a:rPr lang="en-GB" dirty="0"/>
              <a:t> </a:t>
            </a:r>
            <a:endParaRPr lang="nl-NL" dirty="0"/>
          </a:p>
          <a:p>
            <a:pPr>
              <a:defRPr/>
            </a:pPr>
            <a:endParaRPr lang="nl-NL" alt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4B664D36-3899-B54D-BF4B-84633B8232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703530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2800" b="1" cap="all" dirty="0"/>
              <a:t>Practical assignment for this training</a:t>
            </a:r>
            <a:endParaRPr lang="en-US" sz="28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1918488"/>
            <a:ext cx="7376321" cy="5262979"/>
          </a:xfrm>
          <a:prstGeom prst="rect">
            <a:avLst/>
          </a:prstGeom>
        </p:spPr>
        <p:txBody>
          <a:bodyPr wrap="square">
            <a:spAutoFit/>
          </a:bodyPr>
          <a:lstStyle/>
          <a:p>
            <a:pPr marL="342900" indent="-342900">
              <a:buFont typeface="Arial" panose="020B0604020202020204" pitchFamily="34" charset="0"/>
              <a:buChar char="•"/>
              <a:defRPr/>
            </a:pPr>
            <a:r>
              <a:rPr lang="en-GB" altLang="en-US" sz="2400" dirty="0">
                <a:latin typeface="+mj-lt"/>
              </a:rPr>
              <a:t>Read the hand-out 1.6. with the practical assignment;</a:t>
            </a:r>
          </a:p>
          <a:p>
            <a:pPr>
              <a:defRPr/>
            </a:pPr>
            <a:endParaRPr lang="en-GB" altLang="en-US" sz="2400" dirty="0">
              <a:latin typeface="+mj-lt"/>
            </a:endParaRPr>
          </a:p>
          <a:p>
            <a:pPr marL="342900" indent="-342900">
              <a:buFont typeface="Arial" panose="020B0604020202020204" pitchFamily="34" charset="0"/>
              <a:buChar char="•"/>
              <a:defRPr/>
            </a:pPr>
            <a:r>
              <a:rPr lang="en-GB" altLang="en-US" sz="2400" dirty="0">
                <a:latin typeface="+mj-lt"/>
              </a:rPr>
              <a:t>Discuss within your subgroup what it is all about; </a:t>
            </a:r>
          </a:p>
          <a:p>
            <a:pPr marL="342900" indent="-342900">
              <a:buFont typeface="Arial" panose="020B0604020202020204" pitchFamily="34" charset="0"/>
              <a:buChar char="•"/>
              <a:defRPr/>
            </a:pPr>
            <a:endParaRPr lang="en-GB" altLang="en-US" sz="2400" dirty="0">
              <a:latin typeface="+mj-lt"/>
            </a:endParaRPr>
          </a:p>
          <a:p>
            <a:pPr marL="342900" indent="-342900">
              <a:buFont typeface="Arial" panose="020B0604020202020204" pitchFamily="34" charset="0"/>
              <a:buChar char="•"/>
              <a:defRPr/>
            </a:pPr>
            <a:r>
              <a:rPr lang="en-GB" altLang="en-US" sz="2400" dirty="0">
                <a:latin typeface="+mj-lt"/>
              </a:rPr>
              <a:t>In the whole group we give answers to the questions raised;</a:t>
            </a:r>
          </a:p>
          <a:p>
            <a:pPr marL="342900" indent="-342900">
              <a:buFont typeface="Arial" panose="020B0604020202020204" pitchFamily="34" charset="0"/>
              <a:buChar char="•"/>
              <a:defRPr/>
            </a:pPr>
            <a:endParaRPr lang="en-GB" altLang="en-US" sz="2400" dirty="0">
              <a:latin typeface="+mj-lt"/>
            </a:endParaRPr>
          </a:p>
          <a:p>
            <a:pPr marL="342900" indent="-342900">
              <a:buFont typeface="Arial" panose="020B0604020202020204" pitchFamily="34" charset="0"/>
              <a:buChar char="•"/>
              <a:defRPr/>
            </a:pPr>
            <a:r>
              <a:rPr lang="en-GB" sz="2400" dirty="0">
                <a:latin typeface="+mj-lt"/>
              </a:rPr>
              <a:t>Choose a colleague to design together  a programme on Career Development for students, employees or jobseekers during this T-0-T and afterwards to deliver your tailor-made programme in your own projects. </a:t>
            </a:r>
          </a:p>
          <a:p>
            <a:r>
              <a:rPr lang="en-GB" sz="2400" dirty="0"/>
              <a:t> </a:t>
            </a:r>
            <a:endParaRPr lang="nl-NL" sz="2400" dirty="0"/>
          </a:p>
          <a:p>
            <a:r>
              <a:rPr lang="en-GB" sz="2400" dirty="0"/>
              <a:t> </a:t>
            </a:r>
            <a:endParaRPr lang="nl-NL" sz="2400" dirty="0"/>
          </a:p>
          <a:p>
            <a:pPr>
              <a:defRPr/>
            </a:pPr>
            <a:endParaRPr lang="nl-NL" alt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FAC79806-2C7B-BC4C-AA90-AB092064B7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685553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altLang="en-US" sz="3200" b="1" cap="all" dirty="0">
                <a:solidFill>
                  <a:srgbClr val="132831"/>
                </a:solidFill>
              </a:rPr>
              <a:t>May I introduce myself? </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708708"/>
          </a:xfrm>
          <a:prstGeom prst="rect">
            <a:avLst/>
          </a:prstGeom>
        </p:spPr>
        <p:txBody>
          <a:bodyPr wrap="square">
            <a:spAutoFit/>
          </a:bodyPr>
          <a:lstStyle/>
          <a:p>
            <a:pPr marL="342900" indent="-342900">
              <a:buFont typeface="Arial" panose="020B0604020202020204" pitchFamily="34" charset="0"/>
              <a:buChar char="•"/>
              <a:defRPr/>
            </a:pPr>
            <a:r>
              <a:rPr lang="en-US" altLang="en-US" sz="2000" dirty="0">
                <a:latin typeface="+mj-lt"/>
              </a:rPr>
              <a:t>Take a seat on chairs put in an inner and outer circle;</a:t>
            </a:r>
          </a:p>
          <a:p>
            <a:pPr marL="342900" indent="-342900">
              <a:buFont typeface="Arial" panose="020B0604020202020204" pitchFamily="34" charset="0"/>
              <a:buChar char="•"/>
              <a:defRPr/>
            </a:pPr>
            <a:r>
              <a:rPr lang="en-US" altLang="en-US" sz="2000" dirty="0">
                <a:latin typeface="+mj-lt"/>
              </a:rPr>
              <a:t>In pairs tell each other who you are, your age, where you live, with whom, what you expect of this T-o-T Career Development and why you are motivated to attend the training;</a:t>
            </a:r>
          </a:p>
          <a:p>
            <a:pPr marL="342900" indent="-342900">
              <a:buFont typeface="Arial" panose="020B0604020202020204" pitchFamily="34" charset="0"/>
              <a:buChar char="•"/>
              <a:defRPr/>
            </a:pPr>
            <a:r>
              <a:rPr lang="en-US" altLang="en-US" sz="2000" dirty="0">
                <a:latin typeface="+mj-lt"/>
              </a:rPr>
              <a:t>Each of you has three minutes;</a:t>
            </a:r>
          </a:p>
          <a:p>
            <a:pPr marL="342900" indent="-342900">
              <a:buFont typeface="Arial" panose="020B0604020202020204" pitchFamily="34" charset="0"/>
              <a:buChar char="•"/>
              <a:defRPr/>
            </a:pPr>
            <a:r>
              <a:rPr lang="en-US" altLang="en-US" sz="2000" dirty="0">
                <a:latin typeface="+mj-lt"/>
              </a:rPr>
              <a:t>After six minutes the people in the outer circle move up one seat and then the new pair introduces her/himself in the same way. After this, move again one seat;</a:t>
            </a:r>
          </a:p>
          <a:p>
            <a:pPr marL="342900" indent="-342900">
              <a:buFont typeface="Arial" panose="020B0604020202020204" pitchFamily="34" charset="0"/>
              <a:buChar char="•"/>
              <a:defRPr/>
            </a:pPr>
            <a:r>
              <a:rPr lang="en-US" altLang="en-US" sz="2000" dirty="0">
                <a:latin typeface="+mj-lt"/>
              </a:rPr>
              <a:t>Finally, everybody introduces him/herself in the whole group by telling briefly name, motivation and expectations.</a:t>
            </a:r>
          </a:p>
          <a:p>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7C24623B-B37C-2F45-B8BB-6936C70EAD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239484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Planning practical assignment</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260651"/>
            <a:ext cx="6664094" cy="2677656"/>
          </a:xfrm>
          <a:prstGeom prst="rect">
            <a:avLst/>
          </a:prstGeom>
        </p:spPr>
        <p:txBody>
          <a:bodyPr wrap="square">
            <a:spAutoFit/>
          </a:bodyPr>
          <a:lstStyle/>
          <a:p>
            <a:pPr marL="342900" indent="-342900">
              <a:buFont typeface="Arial" panose="020B0604020202020204" pitchFamily="34" charset="0"/>
              <a:buChar char="•"/>
              <a:defRPr/>
            </a:pPr>
            <a:r>
              <a:rPr lang="en-GB" altLang="en-US" sz="2400" dirty="0">
                <a:latin typeface="+mj-lt"/>
              </a:rPr>
              <a:t>Each pair or individual starts making a plan how to complete this practical assignment;</a:t>
            </a:r>
          </a:p>
          <a:p>
            <a:pPr>
              <a:defRPr/>
            </a:pPr>
            <a:endParaRPr lang="en-GB" altLang="en-US" sz="2400" dirty="0">
              <a:latin typeface="+mj-lt"/>
            </a:endParaRPr>
          </a:p>
          <a:p>
            <a:pPr marL="342900" indent="-342900">
              <a:buFont typeface="Arial" panose="020B0604020202020204" pitchFamily="34" charset="0"/>
              <a:buChar char="•"/>
              <a:defRPr/>
            </a:pPr>
            <a:r>
              <a:rPr lang="en-GB" sz="2400" dirty="0"/>
              <a:t>Start with a needs assessment of the group of youth you want to deliver this programme to.</a:t>
            </a:r>
          </a:p>
          <a:p>
            <a:pPr marL="285750" indent="-285750">
              <a:buFont typeface="Arial" panose="020B0604020202020204" pitchFamily="34" charset="0"/>
              <a:buChar char="•"/>
              <a:defRPr/>
            </a:pPr>
            <a:endParaRPr lang="en-GB" sz="2400" dirty="0"/>
          </a:p>
          <a:p>
            <a:pPr marL="342900" indent="-342900">
              <a:buFont typeface="Arial" panose="020B0604020202020204" pitchFamily="34" charset="0"/>
              <a:buChar char="•"/>
              <a:defRPr/>
            </a:pPr>
            <a:endParaRPr lang="nl-NL" alt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1E6C99CC-5A92-B84B-99E1-1B3BD60052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4005316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t>Reflection</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260651"/>
            <a:ext cx="6664094" cy="1200329"/>
          </a:xfrm>
          <a:prstGeom prst="rect">
            <a:avLst/>
          </a:prstGeom>
        </p:spPr>
        <p:txBody>
          <a:bodyPr wrap="square">
            <a:spAutoFit/>
          </a:bodyPr>
          <a:lstStyle/>
          <a:p>
            <a:pPr marL="342900" indent="-342900">
              <a:buFont typeface="Arial" panose="020B0604020202020204" pitchFamily="34" charset="0"/>
              <a:buChar char="•"/>
              <a:defRPr/>
            </a:pPr>
            <a:r>
              <a:rPr lang="en-GB" altLang="en-US" sz="2400" dirty="0">
                <a:latin typeface="+mj-lt"/>
              </a:rPr>
              <a:t>What do you like about this day?</a:t>
            </a:r>
          </a:p>
          <a:p>
            <a:pPr>
              <a:defRPr/>
            </a:pPr>
            <a:endParaRPr lang="en-GB" altLang="en-US" sz="2400" dirty="0">
              <a:latin typeface="+mj-lt"/>
            </a:endParaRPr>
          </a:p>
          <a:p>
            <a:pPr marL="342900" indent="-342900">
              <a:buFont typeface="Arial" panose="020B0604020202020204" pitchFamily="34" charset="0"/>
              <a:buChar char="•"/>
              <a:defRPr/>
            </a:pPr>
            <a:r>
              <a:rPr lang="en-GB" altLang="en-US" sz="2400" dirty="0">
                <a:latin typeface="+mj-lt"/>
              </a:rPr>
              <a:t>What wishes do you have?</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1F074961-1F93-F642-A1C1-385FAEF550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4274705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t>looking forward</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910865" y="2075222"/>
            <a:ext cx="7591132" cy="4524315"/>
          </a:xfrm>
          <a:prstGeom prst="rect">
            <a:avLst/>
          </a:prstGeom>
        </p:spPr>
        <p:txBody>
          <a:bodyPr wrap="square">
            <a:spAutoFit/>
          </a:bodyPr>
          <a:lstStyle/>
          <a:p>
            <a:pPr marL="342900" indent="-342900">
              <a:buFont typeface="Arial" panose="020B0604020202020204" pitchFamily="34" charset="0"/>
              <a:buChar char="•"/>
              <a:defRPr/>
            </a:pPr>
            <a:r>
              <a:rPr lang="en-GB" altLang="en-US" sz="2400" dirty="0">
                <a:latin typeface="+mj-lt"/>
              </a:rPr>
              <a:t>Hand-out for everyone the USB-stick with the whole Programme on Career Development;</a:t>
            </a:r>
          </a:p>
          <a:p>
            <a:pPr marL="342900" indent="-342900">
              <a:buFont typeface="Arial" panose="020B0604020202020204" pitchFamily="34" charset="0"/>
              <a:buChar char="•"/>
              <a:defRPr/>
            </a:pPr>
            <a:r>
              <a:rPr lang="en-GB" altLang="en-US" sz="2400" dirty="0">
                <a:latin typeface="+mj-lt"/>
              </a:rPr>
              <a:t>Homework for the coming week:</a:t>
            </a:r>
          </a:p>
          <a:p>
            <a:pPr marL="800100" lvl="1" indent="-342900">
              <a:buFont typeface="Arial" panose="020B0604020202020204" pitchFamily="34" charset="0"/>
              <a:buChar char="•"/>
              <a:defRPr/>
            </a:pPr>
            <a:r>
              <a:rPr lang="en-GB" altLang="en-US" sz="2400" dirty="0">
                <a:latin typeface="+mj-lt"/>
              </a:rPr>
              <a:t>Improve your plan for the practical assignment;</a:t>
            </a:r>
          </a:p>
          <a:p>
            <a:pPr marL="800100" lvl="1" indent="-342900">
              <a:buFont typeface="Arial" panose="020B0604020202020204" pitchFamily="34" charset="0"/>
              <a:buChar char="•"/>
              <a:defRPr/>
            </a:pPr>
            <a:r>
              <a:rPr lang="en-GB" altLang="en-US" sz="2400" dirty="0">
                <a:latin typeface="+mj-lt"/>
              </a:rPr>
              <a:t>Make the needs assessment of the youth for whom you design the tailor-made programme. Share this in your institution and update it after getting feedback;</a:t>
            </a:r>
          </a:p>
          <a:p>
            <a:pPr marL="800100" lvl="1" indent="-342900">
              <a:buFont typeface="Arial" panose="020B0604020202020204" pitchFamily="34" charset="0"/>
              <a:buChar char="•"/>
              <a:defRPr/>
            </a:pPr>
            <a:r>
              <a:rPr lang="en-GB" altLang="en-US" sz="2400" dirty="0">
                <a:latin typeface="+mj-lt"/>
              </a:rPr>
              <a:t>Have a first look at Topic 1 ‘Discover your Talent’;</a:t>
            </a:r>
          </a:p>
          <a:p>
            <a:pPr marL="342900" indent="-342900">
              <a:buFont typeface="Arial" panose="020B0604020202020204" pitchFamily="34" charset="0"/>
              <a:buChar char="•"/>
              <a:defRPr/>
            </a:pPr>
            <a:r>
              <a:rPr lang="en-GB" altLang="en-US" sz="2400" dirty="0">
                <a:latin typeface="+mj-lt"/>
              </a:rPr>
              <a:t>Next week we‘ll discuss the homework and the topic ‘Discover your Talent’;</a:t>
            </a:r>
          </a:p>
          <a:p>
            <a:pPr marL="342900" indent="-342900">
              <a:buFont typeface="Arial" panose="020B0604020202020204" pitchFamily="34" charset="0"/>
              <a:buChar char="•"/>
              <a:defRPr/>
            </a:pPr>
            <a:r>
              <a:rPr lang="en-GB" altLang="en-US" sz="2400" dirty="0">
                <a:latin typeface="+mj-lt"/>
              </a:rPr>
              <a:t>Take your laptop with you! So we can share the exercises. </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8AF00965-B391-DA42-8C86-829D679EF2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49636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3283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65210"/>
            <a:ext cx="5841484" cy="1125145"/>
          </a:xfrm>
        </p:spPr>
        <p:txBody>
          <a:bodyPr>
            <a:normAutofit fontScale="90000"/>
          </a:bodyPr>
          <a:lstStyle/>
          <a:p>
            <a:pPr algn="l"/>
            <a:r>
              <a:rPr lang="en-GB" altLang="en-US" b="1" dirty="0">
                <a:solidFill>
                  <a:schemeClr val="bg1"/>
                </a:solidFill>
                <a:cs typeface="Times New Roman" panose="02020603050405020304" pitchFamily="18" charset="0"/>
              </a:rPr>
              <a:t>Training of Trainers</a:t>
            </a:r>
            <a:br>
              <a:rPr lang="en-GB" altLang="en-US" b="1" dirty="0">
                <a:solidFill>
                  <a:schemeClr val="bg1"/>
                </a:solidFill>
                <a:cs typeface="Times New Roman" panose="02020603050405020304" pitchFamily="18" charset="0"/>
              </a:rPr>
            </a:br>
            <a:r>
              <a:rPr lang="en-GB" altLang="en-US" b="1" dirty="0">
                <a:solidFill>
                  <a:schemeClr val="bg1"/>
                </a:solidFill>
                <a:cs typeface="Times New Roman" panose="02020603050405020304" pitchFamily="18" charset="0"/>
              </a:rPr>
              <a:t>Career Development</a:t>
            </a:r>
            <a:endParaRPr lang="en-US" cap="all" dirty="0">
              <a:solidFill>
                <a:schemeClr val="bg1"/>
              </a:solidFill>
              <a:latin typeface="Cubano Regular"/>
              <a:cs typeface="Cubano Regular"/>
            </a:endParaRPr>
          </a:p>
        </p:txBody>
      </p:sp>
      <p:sp>
        <p:nvSpPr>
          <p:cNvPr id="4" name="Title 1"/>
          <p:cNvSpPr txBox="1">
            <a:spLocks/>
          </p:cNvSpPr>
          <p:nvPr/>
        </p:nvSpPr>
        <p:spPr>
          <a:xfrm>
            <a:off x="685800" y="4594464"/>
            <a:ext cx="4817328" cy="1327366"/>
          </a:xfrm>
          <a:prstGeom prst="rect">
            <a:avLst/>
          </a:prstGeom>
        </p:spPr>
        <p:txBody>
          <a:bodyPr vert="horz" lIns="91440" tIns="45720" rIns="91440" bIns="45720" rtlCol="0" anchor="ctr">
            <a:normAutofit fontScale="85000" lnSpcReduction="20000"/>
          </a:bodyPr>
          <a:lstStyle/>
          <a:p>
            <a:pPr>
              <a:lnSpc>
                <a:spcPct val="80000"/>
              </a:lnSpc>
            </a:pPr>
            <a:endParaRPr lang="en-GB" altLang="en-US" sz="2000" b="1" dirty="0">
              <a:solidFill>
                <a:schemeClr val="bg1"/>
              </a:solidFill>
            </a:endParaRPr>
          </a:p>
          <a:p>
            <a:pPr>
              <a:lnSpc>
                <a:spcPct val="80000"/>
              </a:lnSpc>
            </a:pPr>
            <a:endParaRPr lang="en-GB" altLang="en-US" sz="2000" b="1" dirty="0">
              <a:solidFill>
                <a:schemeClr val="bg1"/>
              </a:solidFill>
            </a:endParaRPr>
          </a:p>
          <a:p>
            <a:pPr>
              <a:lnSpc>
                <a:spcPct val="80000"/>
              </a:lnSpc>
            </a:pPr>
            <a:r>
              <a:rPr lang="en-GB" altLang="en-US" sz="2000" b="1" dirty="0">
                <a:solidFill>
                  <a:schemeClr val="bg1"/>
                </a:solidFill>
              </a:rPr>
              <a:t>Day 1 Intro</a:t>
            </a:r>
          </a:p>
          <a:p>
            <a:pPr>
              <a:lnSpc>
                <a:spcPct val="80000"/>
              </a:lnSpc>
            </a:pPr>
            <a:endParaRPr lang="en-GB" altLang="en-US" sz="2000" b="1" dirty="0">
              <a:solidFill>
                <a:schemeClr val="bg1"/>
              </a:solidFill>
            </a:endParaRPr>
          </a:p>
          <a:p>
            <a:pPr>
              <a:lnSpc>
                <a:spcPct val="80000"/>
              </a:lnSpc>
            </a:pPr>
            <a:r>
              <a:rPr lang="en-GB" altLang="en-US" sz="2000" b="1" dirty="0">
                <a:solidFill>
                  <a:schemeClr val="bg1"/>
                </a:solidFill>
              </a:rPr>
              <a:t>VNA project,  My World of Work</a:t>
            </a:r>
          </a:p>
          <a:p>
            <a:pPr>
              <a:lnSpc>
                <a:spcPct val="80000"/>
              </a:lnSpc>
            </a:pPr>
            <a:endParaRPr lang="en-GB" altLang="en-US" sz="2000" b="1" dirty="0">
              <a:solidFill>
                <a:schemeClr val="bg1"/>
              </a:solidFill>
            </a:endParaRPr>
          </a:p>
          <a:p>
            <a:pPr>
              <a:lnSpc>
                <a:spcPct val="80000"/>
              </a:lnSpc>
            </a:pPr>
            <a:r>
              <a:rPr lang="en-GB" altLang="en-US" sz="2000" b="1" dirty="0">
                <a:solidFill>
                  <a:schemeClr val="bg1"/>
                </a:solidFill>
              </a:rPr>
              <a:t>Zanzibar</a:t>
            </a:r>
            <a:endParaRPr kumimoji="0" lang="en-US" sz="2000" b="0" i="0" u="none" strike="noStrike" kern="1200" cap="none" spc="0" normalizeH="0" baseline="0" noProof="0" dirty="0">
              <a:ln>
                <a:noFill/>
              </a:ln>
              <a:solidFill>
                <a:schemeClr val="bg1"/>
              </a:solidFill>
              <a:effectLst/>
              <a:uLnTx/>
              <a:uFillTx/>
              <a:latin typeface="Calibri"/>
              <a:ea typeface="+mj-ea"/>
              <a:cs typeface="Calibri"/>
            </a:endParaRPr>
          </a:p>
        </p:txBody>
      </p:sp>
      <p:sp>
        <p:nvSpPr>
          <p:cNvPr id="5" name="Oval 4"/>
          <p:cNvSpPr/>
          <p:nvPr/>
        </p:nvSpPr>
        <p:spPr>
          <a:xfrm>
            <a:off x="6918308" y="1203308"/>
            <a:ext cx="4451384" cy="445138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7380000" y="3060000"/>
            <a:ext cx="1876211" cy="1443600"/>
          </a:xfrm>
          <a:prstGeom prst="rect">
            <a:avLst/>
          </a:prstGeom>
        </p:spPr>
      </p:pic>
    </p:spTree>
    <p:extLst>
      <p:ext uri="{BB962C8B-B14F-4D97-AF65-F5344CB8AC3E}">
        <p14:creationId xmlns:p14="http://schemas.microsoft.com/office/powerpoint/2010/main" val="1223866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altLang="en-US" sz="3200" b="1" cap="all" dirty="0">
                <a:solidFill>
                  <a:srgbClr val="132831"/>
                </a:solidFill>
              </a:rPr>
              <a:t>Objectives</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868367" y="1898452"/>
            <a:ext cx="7633630" cy="4755148"/>
          </a:xfrm>
          <a:prstGeom prst="rect">
            <a:avLst/>
          </a:prstGeom>
        </p:spPr>
        <p:txBody>
          <a:bodyPr wrap="square">
            <a:spAutoFit/>
          </a:bodyPr>
          <a:lstStyle/>
          <a:p>
            <a:pPr marL="342900" indent="-342900">
              <a:buFont typeface="Arial" panose="020B0604020202020204" pitchFamily="34" charset="0"/>
              <a:buChar char="•"/>
              <a:defRPr/>
            </a:pPr>
            <a:endParaRPr lang="en-US" altLang="en-US" sz="2400" dirty="0">
              <a:latin typeface="+mj-lt"/>
            </a:endParaRPr>
          </a:p>
          <a:p>
            <a:pPr marL="342900" indent="-342900">
              <a:buFont typeface="Arial" panose="020B0604020202020204" pitchFamily="34" charset="0"/>
              <a:buChar char="•"/>
              <a:defRPr/>
            </a:pPr>
            <a:r>
              <a:rPr lang="en-US" altLang="en-US" sz="2400" dirty="0">
                <a:latin typeface="+mj-lt"/>
              </a:rPr>
              <a:t>Raising awareness about the development of your own career;</a:t>
            </a:r>
          </a:p>
          <a:p>
            <a:pPr marL="342900" indent="-342900">
              <a:buFont typeface="Arial" panose="020B0604020202020204" pitchFamily="34" charset="0"/>
              <a:buChar char="•"/>
              <a:defRPr/>
            </a:pPr>
            <a:r>
              <a:rPr lang="en-US" altLang="en-US" sz="2400" dirty="0">
                <a:latin typeface="+mj-lt"/>
              </a:rPr>
              <a:t>Doing a self-assessment about your competences in guiding youth;</a:t>
            </a:r>
          </a:p>
          <a:p>
            <a:pPr marL="342900" indent="-342900">
              <a:buFont typeface="Arial" panose="020B0604020202020204" pitchFamily="34" charset="0"/>
              <a:buChar char="•"/>
              <a:defRPr/>
            </a:pPr>
            <a:r>
              <a:rPr lang="en-US" altLang="en-US" sz="2400" dirty="0">
                <a:latin typeface="+mj-lt"/>
              </a:rPr>
              <a:t>Setting goals what you want to achieve and making reflections </a:t>
            </a:r>
            <a:r>
              <a:rPr lang="en-US" altLang="en-US" sz="2400" dirty="0"/>
              <a:t>in a logbook how to steer your own learning process;</a:t>
            </a:r>
          </a:p>
          <a:p>
            <a:pPr marL="342900" indent="-342900">
              <a:buFont typeface="Arial" panose="020B0604020202020204" pitchFamily="34" charset="0"/>
              <a:buChar char="•"/>
              <a:defRPr/>
            </a:pPr>
            <a:r>
              <a:rPr lang="en-US" altLang="en-US" sz="2400" dirty="0"/>
              <a:t>Elaborate a practical assignment and how to work on it;</a:t>
            </a:r>
          </a:p>
          <a:p>
            <a:pPr marL="342900" indent="-342900">
              <a:buFont typeface="Arial" panose="020B0604020202020204" pitchFamily="34" charset="0"/>
              <a:buChar char="•"/>
              <a:defRPr/>
            </a:pPr>
            <a:r>
              <a:rPr lang="en-US" altLang="en-US" sz="2400" dirty="0"/>
              <a:t>Making a start with the needs assessment of the group of youth you are going to guide.</a:t>
            </a:r>
          </a:p>
          <a:p>
            <a:pPr>
              <a:defRPr/>
            </a:pPr>
            <a:endParaRPr lang="en-US" altLang="en-US" sz="2400" dirty="0">
              <a:latin typeface="+mj-lt"/>
            </a:endParaRPr>
          </a:p>
          <a:p>
            <a:endParaRPr lang="en-US" sz="1500" dirty="0">
              <a:solidFill>
                <a:srgbClr val="132831"/>
              </a:solidFill>
            </a:endParaRPr>
          </a:p>
        </p:txBody>
      </p:sp>
      <p:cxnSp>
        <p:nvCxnSpPr>
          <p:cNvPr id="13" name="Straight Connector 12"/>
          <p:cNvCxnSpPr/>
          <p:nvPr/>
        </p:nvCxnSpPr>
        <p:spPr>
          <a:xfrm>
            <a:off x="917592" y="1916900"/>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4C8F28B2-2844-7245-B604-B6C95F39BE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552312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sz="3200" b="1" cap="all" dirty="0">
                <a:solidFill>
                  <a:srgbClr val="132831"/>
                </a:solidFill>
              </a:rPr>
              <a:t>Approach</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046988"/>
          </a:xfrm>
          <a:prstGeom prst="rect">
            <a:avLst/>
          </a:prstGeom>
        </p:spPr>
        <p:txBody>
          <a:bodyPr wrap="square">
            <a:spAutoFit/>
          </a:bodyPr>
          <a:lstStyle/>
          <a:p>
            <a:r>
              <a:rPr lang="en-US" altLang="en-US" sz="2400" b="1" dirty="0">
                <a:solidFill>
                  <a:srgbClr val="132831"/>
                </a:solidFill>
              </a:rPr>
              <a:t>How do we work?</a:t>
            </a:r>
          </a:p>
          <a:p>
            <a:pPr marL="342900" indent="-342900">
              <a:buFont typeface="Arial" panose="020B0604020202020204" pitchFamily="34" charset="0"/>
              <a:buChar char="•"/>
            </a:pPr>
            <a:r>
              <a:rPr lang="en-US" altLang="en-US" sz="2400" dirty="0"/>
              <a:t>Learning from each other;</a:t>
            </a:r>
          </a:p>
          <a:p>
            <a:pPr marL="342900" indent="-342900">
              <a:buFont typeface="Arial" panose="020B0604020202020204" pitchFamily="34" charset="0"/>
              <a:buChar char="•"/>
            </a:pPr>
            <a:r>
              <a:rPr lang="en-US" altLang="en-US" sz="2400" dirty="0"/>
              <a:t>Learning with each other; </a:t>
            </a:r>
          </a:p>
          <a:p>
            <a:pPr marL="342900" indent="-342900">
              <a:buFont typeface="Arial" panose="020B0604020202020204" pitchFamily="34" charset="0"/>
              <a:buChar char="•"/>
            </a:pPr>
            <a:r>
              <a:rPr lang="en-US" altLang="en-US" sz="2400" dirty="0"/>
              <a:t>Active contribution of all of you;</a:t>
            </a:r>
          </a:p>
          <a:p>
            <a:pPr marL="342900" indent="-342900">
              <a:buFont typeface="Arial" panose="020B0604020202020204" pitchFamily="34" charset="0"/>
              <a:buChar char="•"/>
            </a:pPr>
            <a:r>
              <a:rPr lang="en-US" altLang="en-US" sz="2400" dirty="0"/>
              <a:t>Shared responsibility for the result;</a:t>
            </a:r>
          </a:p>
          <a:p>
            <a:pPr marL="342900" indent="-342900">
              <a:buFont typeface="Arial" panose="020B0604020202020204" pitchFamily="34" charset="0"/>
              <a:buChar char="•"/>
            </a:pPr>
            <a:r>
              <a:rPr lang="en-US" altLang="en-US" sz="2400" dirty="0"/>
              <a:t>Learning by reflection;</a:t>
            </a:r>
          </a:p>
          <a:p>
            <a:pPr marL="342900" indent="-342900">
              <a:buFont typeface="Arial" panose="020B0604020202020204" pitchFamily="34" charset="0"/>
              <a:buChar char="•"/>
            </a:pPr>
            <a:r>
              <a:rPr lang="en-US" altLang="en-US" sz="2400" dirty="0"/>
              <a:t>Learning by doing;</a:t>
            </a:r>
          </a:p>
          <a:p>
            <a:pPr marL="342900" indent="-342900">
              <a:buFont typeface="Arial" panose="020B0604020202020204" pitchFamily="34" charset="0"/>
              <a:buChar char="•"/>
            </a:pPr>
            <a:r>
              <a:rPr lang="en-US" altLang="en-US" sz="2400" dirty="0"/>
              <a:t>Practicing the exercises.</a:t>
            </a:r>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C890F6A3-37FB-F141-A95A-F58B0F996A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561617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sz="2800" b="1" cap="all" dirty="0">
                <a:solidFill>
                  <a:srgbClr val="132831"/>
                </a:solidFill>
                <a:cs typeface="Calibri Light" panose="020F0302020204030204" pitchFamily="34" charset="0"/>
              </a:rPr>
              <a:t>Introduction Toolkit My World of Work</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416320"/>
          </a:xfrm>
          <a:prstGeom prst="rect">
            <a:avLst/>
          </a:prstGeom>
        </p:spPr>
        <p:txBody>
          <a:bodyPr wrap="square">
            <a:spAutoFit/>
          </a:bodyPr>
          <a:lstStyle/>
          <a:p>
            <a:r>
              <a:rPr lang="en-US" altLang="en-US" sz="2400" b="1" dirty="0" err="1">
                <a:solidFill>
                  <a:srgbClr val="132831"/>
                </a:solidFill>
              </a:rPr>
              <a:t>Vijana</a:t>
            </a:r>
            <a:r>
              <a:rPr lang="en-US" altLang="en-US" sz="2400" b="1" dirty="0">
                <a:solidFill>
                  <a:srgbClr val="132831"/>
                </a:solidFill>
              </a:rPr>
              <a:t> </a:t>
            </a:r>
            <a:r>
              <a:rPr lang="en-US" altLang="en-US" sz="2400" b="1" dirty="0" err="1">
                <a:solidFill>
                  <a:srgbClr val="132831"/>
                </a:solidFill>
              </a:rPr>
              <a:t>na</a:t>
            </a:r>
            <a:r>
              <a:rPr lang="en-US" altLang="en-US" sz="2400" b="1" dirty="0">
                <a:solidFill>
                  <a:srgbClr val="132831"/>
                </a:solidFill>
              </a:rPr>
              <a:t> </a:t>
            </a:r>
            <a:r>
              <a:rPr lang="en-US" altLang="en-US" sz="2400" b="1" dirty="0" err="1">
                <a:solidFill>
                  <a:srgbClr val="132831"/>
                </a:solidFill>
              </a:rPr>
              <a:t>Ajira</a:t>
            </a:r>
            <a:r>
              <a:rPr lang="en-US" altLang="en-US" sz="2400" b="1" dirty="0">
                <a:solidFill>
                  <a:srgbClr val="132831"/>
                </a:solidFill>
              </a:rPr>
              <a:t>, Youth and Employment, VNA- project Zanzibar 2014 – 2018:</a:t>
            </a:r>
          </a:p>
          <a:p>
            <a:pPr marL="342900" indent="-342900">
              <a:buFont typeface="Arial" panose="020B0604020202020204" pitchFamily="34" charset="0"/>
              <a:buChar char="•"/>
            </a:pPr>
            <a:r>
              <a:rPr lang="en-US" altLang="en-US" sz="2400" dirty="0"/>
              <a:t>Job fairs and entrepreneurial fair 2015 and 2016;</a:t>
            </a:r>
          </a:p>
          <a:p>
            <a:pPr marL="342900" indent="-342900">
              <a:buFont typeface="Arial" panose="020B0604020202020204" pitchFamily="34" charset="0"/>
              <a:buChar char="•"/>
            </a:pPr>
            <a:r>
              <a:rPr lang="en-US" altLang="en-US" sz="2400" dirty="0"/>
              <a:t>CBET approach in Vocational Training Centers and Technical Institutions; </a:t>
            </a:r>
          </a:p>
          <a:p>
            <a:pPr marL="342900" indent="-342900">
              <a:buFont typeface="Arial" panose="020B0604020202020204" pitchFamily="34" charset="0"/>
              <a:buChar char="•"/>
            </a:pPr>
            <a:r>
              <a:rPr lang="nl-NL" sz="2400" dirty="0"/>
              <a:t>International </a:t>
            </a:r>
            <a:r>
              <a:rPr lang="nl-NL" sz="2400" dirty="0" err="1"/>
              <a:t>Citizen</a:t>
            </a:r>
            <a:r>
              <a:rPr lang="nl-NL" sz="2400" dirty="0"/>
              <a:t> Service</a:t>
            </a:r>
            <a:r>
              <a:rPr lang="en-US" sz="2400" dirty="0"/>
              <a:t> (</a:t>
            </a:r>
            <a:r>
              <a:rPr lang="en-US" altLang="en-US" sz="2400" dirty="0"/>
              <a:t>ICS) Tanzanian and UK volunteers train youth of Zanzibar;</a:t>
            </a:r>
          </a:p>
          <a:p>
            <a:pPr marL="342900" indent="-342900">
              <a:buFont typeface="Arial" panose="020B0604020202020204" pitchFamily="34" charset="0"/>
              <a:buChar char="•"/>
            </a:pPr>
            <a:r>
              <a:rPr lang="en-US" altLang="en-US" sz="2400" dirty="0"/>
              <a:t>Career Development as an important part in CBET approach, see CBET tree.</a:t>
            </a:r>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ECF58374-6C3D-1D44-86B0-1A7D7FF68D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113680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639247" y="6145200"/>
            <a:ext cx="772008" cy="594000"/>
          </a:xfrm>
          <a:prstGeom prst="rect">
            <a:avLst/>
          </a:prstGeom>
        </p:spPr>
      </p:pic>
      <p:pic>
        <p:nvPicPr>
          <p:cNvPr id="7" name="Afbeelding 6">
            <a:extLst>
              <a:ext uri="{FF2B5EF4-FFF2-40B4-BE49-F238E27FC236}">
                <a16:creationId xmlns:a16="http://schemas.microsoft.com/office/drawing/2014/main" id="{ECF58374-6C3D-1D44-86B0-1A7D7FF68D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2" name="Afbeelding 1">
            <a:extLst>
              <a:ext uri="{FF2B5EF4-FFF2-40B4-BE49-F238E27FC236}">
                <a16:creationId xmlns:a16="http://schemas.microsoft.com/office/drawing/2014/main" id="{E275E8C2-9ABF-44E3-8CF5-162E9FD194CC}"/>
              </a:ext>
            </a:extLst>
          </p:cNvPr>
          <p:cNvPicPr>
            <a:picLocks noChangeAspect="1"/>
          </p:cNvPicPr>
          <p:nvPr/>
        </p:nvPicPr>
        <p:blipFill>
          <a:blip r:embed="rId5"/>
          <a:stretch>
            <a:fillRect/>
          </a:stretch>
        </p:blipFill>
        <p:spPr>
          <a:xfrm>
            <a:off x="0" y="795528"/>
            <a:ext cx="9144000" cy="6979891"/>
          </a:xfrm>
          <a:prstGeom prst="rect">
            <a:avLst/>
          </a:prstGeom>
        </p:spPr>
      </p:pic>
    </p:spTree>
    <p:extLst>
      <p:ext uri="{BB962C8B-B14F-4D97-AF65-F5344CB8AC3E}">
        <p14:creationId xmlns:p14="http://schemas.microsoft.com/office/powerpoint/2010/main" val="1485310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fontScale="90000"/>
          </a:bodyPr>
          <a:lstStyle/>
          <a:p>
            <a:pPr algn="l"/>
            <a:br>
              <a:rPr lang="en-US" sz="3200" b="1" cap="all" dirty="0">
                <a:solidFill>
                  <a:srgbClr val="132831"/>
                </a:solidFill>
                <a:cs typeface="Calibri Light" panose="020F0302020204030204" pitchFamily="34" charset="0"/>
              </a:rPr>
            </a:br>
            <a:r>
              <a:rPr lang="en-US" sz="3200" b="1" cap="all" dirty="0">
                <a:solidFill>
                  <a:srgbClr val="132831"/>
                </a:solidFill>
                <a:cs typeface="Calibri Light" panose="020F0302020204030204" pitchFamily="34" charset="0"/>
              </a:rPr>
              <a:t>Toolkit Career Development</a:t>
            </a:r>
            <a:br>
              <a:rPr lang="en-US" sz="3200" b="1" cap="all" dirty="0">
                <a:solidFill>
                  <a:srgbClr val="132831"/>
                </a:solidFill>
                <a:cs typeface="Calibri Light" panose="020F0302020204030204" pitchFamily="34" charset="0"/>
              </a:rPr>
            </a:br>
            <a:r>
              <a:rPr lang="en-GB" sz="2200" b="1" dirty="0">
                <a:solidFill>
                  <a:srgbClr val="132831"/>
                </a:solidFill>
              </a:rPr>
              <a:t>How to guide youth to vocational training and (self-) employment?</a:t>
            </a:r>
            <a:br>
              <a:rPr lang="en-GB" sz="3200" b="1" dirty="0">
                <a:solidFill>
                  <a:srgbClr val="132831"/>
                </a:solidFill>
              </a:rPr>
            </a:br>
            <a:endParaRPr lang="en-US" sz="3200" b="1" cap="all" dirty="0">
              <a:solidFill>
                <a:srgbClr val="132831"/>
              </a:solidFill>
              <a:cs typeface="Calibri Light" panose="020F0302020204030204" pitchFamily="34" charset="0"/>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69469" y="2179592"/>
            <a:ext cx="7139123" cy="4755148"/>
          </a:xfrm>
          <a:prstGeom prst="rect">
            <a:avLst/>
          </a:prstGeom>
        </p:spPr>
        <p:txBody>
          <a:bodyPr wrap="square">
            <a:spAutoFit/>
          </a:bodyPr>
          <a:lstStyle/>
          <a:p>
            <a:pPr marL="342900" indent="-342900">
              <a:buFont typeface="Arial" panose="020B0604020202020204" pitchFamily="34" charset="0"/>
              <a:buChar char="•"/>
            </a:pPr>
            <a:r>
              <a:rPr lang="en-GB" sz="2400" dirty="0"/>
              <a:t>The exercises are arranged in 6 career competences;</a:t>
            </a:r>
          </a:p>
          <a:p>
            <a:endParaRPr lang="en-GB" sz="2400" dirty="0"/>
          </a:p>
          <a:p>
            <a:pPr marL="285750" indent="-285750">
              <a:buFont typeface="Arial" panose="020B0604020202020204" pitchFamily="34" charset="0"/>
              <a:buChar char="•"/>
            </a:pPr>
            <a:r>
              <a:rPr lang="en-GB" sz="2400" dirty="0"/>
              <a:t>More than 130 exercises;</a:t>
            </a:r>
          </a:p>
          <a:p>
            <a:endParaRPr lang="en-GB" sz="2400" dirty="0"/>
          </a:p>
          <a:p>
            <a:pPr marL="285750" indent="-285750">
              <a:buFont typeface="Arial" panose="020B0604020202020204" pitchFamily="34" charset="0"/>
              <a:buChar char="•"/>
            </a:pPr>
            <a:r>
              <a:rPr lang="en-GB" sz="2400" dirty="0"/>
              <a:t> Goals:</a:t>
            </a:r>
          </a:p>
          <a:p>
            <a:pPr marL="742950" lvl="1" indent="-285750">
              <a:buFont typeface="Arial" panose="020B0604020202020204" pitchFamily="34" charset="0"/>
              <a:buChar char="•"/>
            </a:pPr>
            <a:r>
              <a:rPr lang="en-GB" sz="2400" dirty="0"/>
              <a:t>to enable the design of tailor-made programmes;</a:t>
            </a:r>
          </a:p>
          <a:p>
            <a:pPr marL="742950" lvl="1" indent="-285750">
              <a:buFont typeface="Arial" panose="020B0604020202020204" pitchFamily="34" charset="0"/>
              <a:buChar char="•"/>
            </a:pPr>
            <a:r>
              <a:rPr lang="en-GB" sz="2400" dirty="0"/>
              <a:t>to meet the needs and levels of students and jobseekers;</a:t>
            </a:r>
          </a:p>
          <a:p>
            <a:pPr lvl="1"/>
            <a:endParaRPr lang="en-GB" sz="2400" dirty="0"/>
          </a:p>
          <a:p>
            <a:pPr marL="285750" indent="-285750">
              <a:buFont typeface="Arial" panose="020B0604020202020204" pitchFamily="34" charset="0"/>
              <a:buChar char="•"/>
            </a:pPr>
            <a:r>
              <a:rPr lang="nl-NL" sz="2400" dirty="0" err="1"/>
              <a:t>Add</a:t>
            </a:r>
            <a:r>
              <a:rPr lang="nl-NL" sz="2400" dirty="0"/>
              <a:t> </a:t>
            </a:r>
            <a:r>
              <a:rPr lang="nl-NL" sz="2400" dirty="0" err="1"/>
              <a:t>your</a:t>
            </a:r>
            <a:r>
              <a:rPr lang="nl-NL" sz="2400" dirty="0"/>
              <a:t> </a:t>
            </a:r>
            <a:r>
              <a:rPr lang="nl-NL" sz="2400" dirty="0" err="1"/>
              <a:t>own</a:t>
            </a:r>
            <a:r>
              <a:rPr lang="nl-NL" sz="2400" dirty="0"/>
              <a:t> </a:t>
            </a:r>
            <a:r>
              <a:rPr lang="nl-NL" sz="2400" dirty="0" err="1"/>
              <a:t>exercises</a:t>
            </a:r>
            <a:r>
              <a:rPr lang="nl-NL" sz="2400" dirty="0"/>
              <a:t>….. </a:t>
            </a:r>
            <a:r>
              <a:rPr lang="nl-NL" sz="2400" dirty="0" err="1"/>
              <a:t>This</a:t>
            </a:r>
            <a:r>
              <a:rPr lang="nl-NL" sz="2400" dirty="0"/>
              <a:t> </a:t>
            </a:r>
            <a:r>
              <a:rPr lang="nl-NL" sz="2400" dirty="0" err="1"/>
              <a:t>programme</a:t>
            </a:r>
            <a:r>
              <a:rPr lang="nl-NL" sz="2400" dirty="0"/>
              <a:t>, </a:t>
            </a:r>
            <a:r>
              <a:rPr lang="nl-NL" sz="2400" dirty="0" err="1"/>
              <a:t>toolkit</a:t>
            </a:r>
            <a:r>
              <a:rPr lang="nl-NL" sz="2400" dirty="0"/>
              <a:t> </a:t>
            </a:r>
            <a:r>
              <a:rPr lang="nl-NL" sz="2400" dirty="0" err="1"/>
              <a:t>will</a:t>
            </a:r>
            <a:r>
              <a:rPr lang="nl-NL" sz="2400" dirty="0"/>
              <a:t> </a:t>
            </a:r>
            <a:r>
              <a:rPr lang="nl-NL" sz="2400" dirty="0" err="1"/>
              <a:t>grow</a:t>
            </a:r>
            <a:r>
              <a:rPr lang="nl-NL" sz="2400" dirty="0"/>
              <a:t>.</a:t>
            </a:r>
          </a:p>
          <a:p>
            <a:endParaRPr lang="en-US" sz="2400" dirty="0">
              <a:solidFill>
                <a:srgbClr val="132831"/>
              </a:solidFill>
            </a:endParaRPr>
          </a:p>
          <a:p>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C10ECF4A-9174-CE4F-A783-188BA19A4D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7372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639247" y="6145200"/>
            <a:ext cx="772008" cy="594000"/>
          </a:xfrm>
          <a:prstGeom prst="rect">
            <a:avLst/>
          </a:prstGeom>
        </p:spPr>
      </p:pic>
      <p:pic>
        <p:nvPicPr>
          <p:cNvPr id="7" name="Afbeelding 6">
            <a:extLst>
              <a:ext uri="{FF2B5EF4-FFF2-40B4-BE49-F238E27FC236}">
                <a16:creationId xmlns:a16="http://schemas.microsoft.com/office/drawing/2014/main" id="{6D90C487-539B-D64E-8619-F1A5FF42E3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5" name="Afbeelding 4">
            <a:extLst>
              <a:ext uri="{FF2B5EF4-FFF2-40B4-BE49-F238E27FC236}">
                <a16:creationId xmlns:a16="http://schemas.microsoft.com/office/drawing/2014/main" id="{16AD6738-FD91-4102-A73B-E49207A62A95}"/>
              </a:ext>
            </a:extLst>
          </p:cNvPr>
          <p:cNvPicPr>
            <a:picLocks noChangeAspect="1"/>
          </p:cNvPicPr>
          <p:nvPr/>
        </p:nvPicPr>
        <p:blipFill>
          <a:blip r:embed="rId5"/>
          <a:stretch>
            <a:fillRect/>
          </a:stretch>
        </p:blipFill>
        <p:spPr>
          <a:xfrm>
            <a:off x="1428751" y="617220"/>
            <a:ext cx="6320789" cy="6343650"/>
          </a:xfrm>
          <a:prstGeom prst="rect">
            <a:avLst/>
          </a:prstGeom>
        </p:spPr>
      </p:pic>
    </p:spTree>
    <p:extLst>
      <p:ext uri="{BB962C8B-B14F-4D97-AF65-F5344CB8AC3E}">
        <p14:creationId xmlns:p14="http://schemas.microsoft.com/office/powerpoint/2010/main" val="1481059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5853</TotalTime>
  <Words>3127</Words>
  <Application>Microsoft Office PowerPoint</Application>
  <PresentationFormat>Diavoorstelling (4:3)</PresentationFormat>
  <Paragraphs>285</Paragraphs>
  <Slides>33</Slides>
  <Notes>24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33</vt:i4>
      </vt:variant>
    </vt:vector>
  </HeadingPairs>
  <TitlesOfParts>
    <vt:vector size="37" baseType="lpstr">
      <vt:lpstr>Arial</vt:lpstr>
      <vt:lpstr>Calibri</vt:lpstr>
      <vt:lpstr>Cubano Regular</vt:lpstr>
      <vt:lpstr>Office Theme</vt:lpstr>
      <vt:lpstr>Training of Trainers Career Development</vt:lpstr>
      <vt:lpstr>Karibuni</vt:lpstr>
      <vt:lpstr>May I introduce myself? </vt:lpstr>
      <vt:lpstr>Objectives</vt:lpstr>
      <vt:lpstr>Approach</vt:lpstr>
      <vt:lpstr>Introduction Toolkit My World of Work</vt:lpstr>
      <vt:lpstr>PowerPoint-presentatie</vt:lpstr>
      <vt:lpstr> Toolkit Career Development How to guide youth to vocational training and (self-) employment? </vt:lpstr>
      <vt:lpstr>PowerPoint-presentatie</vt:lpstr>
      <vt:lpstr>Topic 1: Discover your talent</vt:lpstr>
      <vt:lpstr>Topic 2: Discover your passion</vt:lpstr>
      <vt:lpstr>Topic 3: discover your world of work</vt:lpstr>
      <vt:lpstr>Topic 4: discover your network </vt:lpstr>
      <vt:lpstr>Topic 5: discover your business</vt:lpstr>
      <vt:lpstr>Topic 6: Your action planning and applying for a job</vt:lpstr>
      <vt:lpstr>Structure of Toolkit CAREER DEVELOPMENT</vt:lpstr>
      <vt:lpstr>As an interviewer…. </vt:lpstr>
      <vt:lpstr>Your own Career</vt:lpstr>
      <vt:lpstr>My qualities in career guidance</vt:lpstr>
      <vt:lpstr>STARR</vt:lpstr>
      <vt:lpstr>Situation</vt:lpstr>
      <vt:lpstr>Task</vt:lpstr>
      <vt:lpstr>Action</vt:lpstr>
      <vt:lpstr>Result</vt:lpstr>
      <vt:lpstr>Reflection</vt:lpstr>
      <vt:lpstr>Preparing STARR interview</vt:lpstr>
      <vt:lpstr>Carrying out the STARR interview</vt:lpstr>
      <vt:lpstr>Logbook</vt:lpstr>
      <vt:lpstr>Practical assignment for this training</vt:lpstr>
      <vt:lpstr>Planning practical assignment</vt:lpstr>
      <vt:lpstr>Reflection</vt:lpstr>
      <vt:lpstr>looking forward</vt:lpstr>
      <vt:lpstr>Training of Trainers Career Development</vt:lpstr>
    </vt:vector>
  </TitlesOfParts>
  <Company>Grant MacEwan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dc:title>
  <dc:creator>Katie Wolgemuth</dc:creator>
  <cp:lastModifiedBy>Wil Bom</cp:lastModifiedBy>
  <cp:revision>175</cp:revision>
  <dcterms:created xsi:type="dcterms:W3CDTF">2016-11-16T12:29:20Z</dcterms:created>
  <dcterms:modified xsi:type="dcterms:W3CDTF">2021-11-03T10:35:47Z</dcterms:modified>
</cp:coreProperties>
</file>