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11" r:id="rId2"/>
    <p:sldId id="257" r:id="rId3"/>
    <p:sldId id="258" r:id="rId4"/>
    <p:sldId id="260" r:id="rId5"/>
    <p:sldId id="262" r:id="rId6"/>
    <p:sldId id="261" r:id="rId7"/>
    <p:sldId id="267" r:id="rId8"/>
    <p:sldId id="268" r:id="rId9"/>
    <p:sldId id="269" r:id="rId10"/>
    <p:sldId id="270" r:id="rId11"/>
    <p:sldId id="274" r:id="rId12"/>
    <p:sldId id="275" r:id="rId13"/>
    <p:sldId id="276" r:id="rId14"/>
    <p:sldId id="277" r:id="rId15"/>
    <p:sldId id="305" r:id="rId16"/>
    <p:sldId id="278" r:id="rId17"/>
    <p:sldId id="279" r:id="rId18"/>
    <p:sldId id="280" r:id="rId19"/>
    <p:sldId id="282" r:id="rId20"/>
    <p:sldId id="306" r:id="rId21"/>
    <p:sldId id="281" r:id="rId22"/>
    <p:sldId id="284" r:id="rId23"/>
    <p:sldId id="285" r:id="rId24"/>
    <p:sldId id="286" r:id="rId25"/>
    <p:sldId id="391" r:id="rId26"/>
    <p:sldId id="289" r:id="rId27"/>
    <p:sldId id="290" r:id="rId28"/>
    <p:sldId id="291" r:id="rId29"/>
    <p:sldId id="307" r:id="rId30"/>
    <p:sldId id="308" r:id="rId31"/>
    <p:sldId id="310" r:id="rId32"/>
    <p:sldId id="287" r:id="rId33"/>
    <p:sldId id="295" r:id="rId34"/>
    <p:sldId id="304" r:id="rId35"/>
    <p:sldId id="31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1136" autoAdjust="0"/>
  </p:normalViewPr>
  <p:slideViewPr>
    <p:cSldViewPr snapToGrid="0" snapToObjects="1" showGuides="1">
      <p:cViewPr varScale="1">
        <p:scale>
          <a:sx n="79" d="100"/>
          <a:sy n="79" d="100"/>
        </p:scale>
        <p:origin x="15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B02ED-21D9-4518-AEE5-7F0FDE60975F}" type="datetimeFigureOut">
              <a:rPr lang="en-GB" smtClean="0"/>
              <a:t>03/11/2021</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4D0AB-CADF-42F3-B48D-E89E30714E66}" type="slidenum">
              <a:rPr lang="en-GB" smtClean="0"/>
              <a:t>‹nr.›</a:t>
            </a:fld>
            <a:endParaRPr lang="en-GB"/>
          </a:p>
        </p:txBody>
      </p:sp>
    </p:spTree>
    <p:extLst>
      <p:ext uri="{BB962C8B-B14F-4D97-AF65-F5344CB8AC3E}">
        <p14:creationId xmlns:p14="http://schemas.microsoft.com/office/powerpoint/2010/main" val="309931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programme</a:t>
            </a:r>
            <a:r>
              <a:rPr lang="nl-NL" dirty="0"/>
              <a:t> of </a:t>
            </a:r>
            <a:r>
              <a:rPr lang="nl-NL" dirty="0" err="1"/>
              <a:t>this</a:t>
            </a:r>
            <a:r>
              <a:rPr lang="nl-NL" dirty="0"/>
              <a:t> first </a:t>
            </a:r>
            <a:r>
              <a:rPr lang="nl-NL" dirty="0" err="1"/>
              <a:t>day</a:t>
            </a:r>
            <a:r>
              <a:rPr lang="nl-NL" dirty="0"/>
              <a:t> is </a:t>
            </a:r>
            <a:r>
              <a:rPr lang="nl-NL" dirty="0" err="1"/>
              <a:t>very</a:t>
            </a:r>
            <a:r>
              <a:rPr lang="nl-NL" dirty="0"/>
              <a:t> </a:t>
            </a:r>
            <a:r>
              <a:rPr lang="nl-NL" dirty="0" err="1"/>
              <a:t>tight</a:t>
            </a:r>
            <a:r>
              <a:rPr lang="nl-NL" dirty="0"/>
              <a:t>. In </a:t>
            </a:r>
            <a:r>
              <a:rPr lang="nl-NL" dirty="0" err="1"/>
              <a:t>the</a:t>
            </a:r>
            <a:r>
              <a:rPr lang="nl-NL" dirty="0"/>
              <a:t> </a:t>
            </a:r>
            <a:r>
              <a:rPr lang="nl-NL" dirty="0" err="1"/>
              <a:t>reality</a:t>
            </a:r>
            <a:r>
              <a:rPr lang="nl-NL" dirty="0"/>
              <a:t> </a:t>
            </a:r>
            <a:r>
              <a:rPr lang="en-GB" baseline="0" dirty="0"/>
              <a:t>of Zanzibar we were not able to do a real Training of Trainers with this practical assignment. We had not enough time and our planning was disturbed more than once. But we did a practical assignment in the training on the toolkit Career Development (to make a tailor-made programme for their own youth) and that was a very good way of applying the training and making sustainability possible. So I think this will be also a good one for more applying, sharing and implementing the CBET approach in Vocational Training. That is why you can find this practical assignment in the programme of this first day. So if you are not going to use this practical assignment, you can take the whole day for this topic ‘The concept of CBET’. This is about the delivered introduction training CBET on Zanzibar,</a:t>
            </a:r>
            <a:endParaRPr lang="en-GB" dirty="0"/>
          </a:p>
          <a:p>
            <a:endParaRPr lang="nl-NL"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2</a:t>
            </a:fld>
            <a:endParaRPr lang="en-GB"/>
          </a:p>
        </p:txBody>
      </p:sp>
    </p:spTree>
    <p:extLst>
      <p:ext uri="{BB962C8B-B14F-4D97-AF65-F5344CB8AC3E}">
        <p14:creationId xmlns:p14="http://schemas.microsoft.com/office/powerpoint/2010/main" val="363460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Let</a:t>
            </a:r>
            <a:r>
              <a:rPr lang="en-GB" baseline="0" dirty="0"/>
              <a:t> participants brainstorm. All ideas are welcome.</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13</a:t>
            </a:fld>
            <a:endParaRPr lang="en-GB"/>
          </a:p>
        </p:txBody>
      </p:sp>
    </p:spTree>
    <p:extLst>
      <p:ext uri="{BB962C8B-B14F-4D97-AF65-F5344CB8AC3E}">
        <p14:creationId xmlns:p14="http://schemas.microsoft.com/office/powerpoint/2010/main" val="36434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Most</a:t>
            </a:r>
            <a:r>
              <a:rPr lang="en-GB" baseline="0" dirty="0"/>
              <a:t> important characteristic is that a professional is dynamic. Flexibility and active participation are required in our changing society.</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14</a:t>
            </a:fld>
            <a:endParaRPr lang="en-GB"/>
          </a:p>
        </p:txBody>
      </p:sp>
    </p:spTree>
    <p:extLst>
      <p:ext uri="{BB962C8B-B14F-4D97-AF65-F5344CB8AC3E}">
        <p14:creationId xmlns:p14="http://schemas.microsoft.com/office/powerpoint/2010/main" val="3106638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Participants</a:t>
            </a:r>
            <a:r>
              <a:rPr lang="nl-NL" dirty="0"/>
              <a:t> </a:t>
            </a:r>
            <a:r>
              <a:rPr lang="nl-NL" dirty="0" err="1"/>
              <a:t>can</a:t>
            </a:r>
            <a:r>
              <a:rPr lang="nl-NL" dirty="0"/>
              <a:t> </a:t>
            </a:r>
            <a:r>
              <a:rPr lang="nl-NL" dirty="0" err="1"/>
              <a:t>also</a:t>
            </a:r>
            <a:r>
              <a:rPr lang="nl-NL" dirty="0"/>
              <a:t> check </a:t>
            </a:r>
            <a:r>
              <a:rPr lang="nl-NL" dirty="0" err="1"/>
              <a:t>their</a:t>
            </a:r>
            <a:r>
              <a:rPr lang="nl-NL" dirty="0"/>
              <a:t> </a:t>
            </a:r>
            <a:r>
              <a:rPr lang="nl-NL" dirty="0" err="1"/>
              <a:t>own</a:t>
            </a:r>
            <a:r>
              <a:rPr lang="nl-NL" dirty="0"/>
              <a:t> list </a:t>
            </a:r>
            <a:r>
              <a:rPr lang="nl-NL" dirty="0" err="1"/>
              <a:t>with</a:t>
            </a:r>
            <a:r>
              <a:rPr lang="nl-NL" dirty="0"/>
              <a:t> </a:t>
            </a:r>
            <a:r>
              <a:rPr lang="nl-NL" dirty="0" err="1"/>
              <a:t>this</a:t>
            </a:r>
            <a:r>
              <a:rPr lang="nl-NL" dirty="0"/>
              <a:t> </a:t>
            </a:r>
            <a:r>
              <a:rPr lang="nl-NL" dirty="0" err="1"/>
              <a:t>one</a:t>
            </a:r>
            <a:r>
              <a:rPr lang="nl-NL" dirty="0"/>
              <a:t>.</a:t>
            </a:r>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15</a:t>
            </a:fld>
            <a:endParaRPr lang="en-GB"/>
          </a:p>
        </p:txBody>
      </p:sp>
    </p:spTree>
    <p:extLst>
      <p:ext uri="{BB962C8B-B14F-4D97-AF65-F5344CB8AC3E}">
        <p14:creationId xmlns:p14="http://schemas.microsoft.com/office/powerpoint/2010/main" val="217625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Discuss that a professional always keeps on learning and that a successful employee has to develop various qualities: skills to think, skills to do,</a:t>
            </a:r>
            <a:r>
              <a:rPr lang="en-GB" baseline="0" dirty="0"/>
              <a:t> </a:t>
            </a:r>
            <a:r>
              <a:rPr lang="en-GB" dirty="0"/>
              <a:t> skills to maintain relations. </a:t>
            </a:r>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16</a:t>
            </a:fld>
            <a:endParaRPr lang="en-GB"/>
          </a:p>
        </p:txBody>
      </p:sp>
    </p:spTree>
    <p:extLst>
      <p:ext uri="{BB962C8B-B14F-4D97-AF65-F5344CB8AC3E}">
        <p14:creationId xmlns:p14="http://schemas.microsoft.com/office/powerpoint/2010/main" val="2019136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shift to CBET</a:t>
            </a:r>
            <a:r>
              <a:rPr lang="en-GB" baseline="0" dirty="0"/>
              <a:t> implies a new role for the teacher and for the student. We do not develop competences from a book nor by being told what to do. Competences we learn from doing and from critically thinking about what we do and why.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17</a:t>
            </a:fld>
            <a:endParaRPr lang="en-GB"/>
          </a:p>
        </p:txBody>
      </p:sp>
    </p:spTree>
    <p:extLst>
      <p:ext uri="{BB962C8B-B14F-4D97-AF65-F5344CB8AC3E}">
        <p14:creationId xmlns:p14="http://schemas.microsoft.com/office/powerpoint/2010/main" val="3352635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It is important </a:t>
            </a:r>
            <a:r>
              <a:rPr lang="en-GB" baseline="0" dirty="0"/>
              <a:t>to talk about the different terms that are used and the different views on learning. There is not one single approach that covers all requirements. There is no method that gives 100 % guarantee to learn all competences.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18</a:t>
            </a:fld>
            <a:endParaRPr lang="en-GB"/>
          </a:p>
        </p:txBody>
      </p:sp>
    </p:spTree>
    <p:extLst>
      <p:ext uri="{BB962C8B-B14F-4D97-AF65-F5344CB8AC3E}">
        <p14:creationId xmlns:p14="http://schemas.microsoft.com/office/powerpoint/2010/main" val="177952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Focus</a:t>
            </a:r>
            <a:r>
              <a:rPr lang="en-GB" baseline="0" dirty="0"/>
              <a:t> is on the statement that the learner has to learn himself/herself. The teacher cannot take over the learning from the student. The teacher is responsible to create conditions and to support the learner when he/she meets difficulties.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19</a:t>
            </a:fld>
            <a:endParaRPr lang="en-GB"/>
          </a:p>
        </p:txBody>
      </p:sp>
    </p:spTree>
    <p:extLst>
      <p:ext uri="{BB962C8B-B14F-4D97-AF65-F5344CB8AC3E}">
        <p14:creationId xmlns:p14="http://schemas.microsoft.com/office/powerpoint/2010/main" val="257531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make this</a:t>
            </a:r>
            <a:r>
              <a:rPr lang="en-GB" baseline="0" dirty="0"/>
              <a:t> exercise</a:t>
            </a:r>
            <a:r>
              <a:rPr lang="en-GB" dirty="0"/>
              <a:t> more lively by asking participants</a:t>
            </a:r>
            <a:r>
              <a:rPr lang="en-GB" baseline="0" dirty="0"/>
              <a:t> to make a slogan for a T-shirt. On the front side they write a slogan about the CBET student and on the backside a slogan about the CBET teacher. You can also put the slogan of a subgroup on a flipchart, later on the day, when they have learned more about CBET, you can ask them to update the slogan. The presentation of the slogan can be done on the next day. Then you have already a good reflection on the first day.</a:t>
            </a:r>
            <a:endParaRPr lang="en-GB" dirty="0"/>
          </a:p>
          <a:p>
            <a:endParaRPr lang="nl-NL"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20</a:t>
            </a:fld>
            <a:endParaRPr lang="en-GB"/>
          </a:p>
        </p:txBody>
      </p:sp>
    </p:spTree>
    <p:extLst>
      <p:ext uri="{BB962C8B-B14F-4D97-AF65-F5344CB8AC3E}">
        <p14:creationId xmlns:p14="http://schemas.microsoft.com/office/powerpoint/2010/main" val="3930084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21</a:t>
            </a:fld>
            <a:endParaRPr lang="en-GB"/>
          </a:p>
        </p:txBody>
      </p:sp>
    </p:spTree>
    <p:extLst>
      <p:ext uri="{BB962C8B-B14F-4D97-AF65-F5344CB8AC3E}">
        <p14:creationId xmlns:p14="http://schemas.microsoft.com/office/powerpoint/2010/main" val="2098115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It is important</a:t>
            </a:r>
            <a:r>
              <a:rPr lang="en-GB" baseline="0" dirty="0"/>
              <a:t> to discuss in the plenary session what the shift exactly implies. For participants it might be difficult to visualize what the new way of teaching and learning looks like in practice, as most of them have no experience with CBET. Do not give theoretical definitions, but try to come up with examples and suggestions.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22</a:t>
            </a:fld>
            <a:endParaRPr lang="en-GB"/>
          </a:p>
        </p:txBody>
      </p:sp>
    </p:spTree>
    <p:extLst>
      <p:ext uri="{BB962C8B-B14F-4D97-AF65-F5344CB8AC3E}">
        <p14:creationId xmlns:p14="http://schemas.microsoft.com/office/powerpoint/2010/main" val="81445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Time</a:t>
            </a:r>
            <a:r>
              <a:rPr lang="en-GB" baseline="0" dirty="0"/>
              <a:t> keeping is important. A tip: you as a trainer start introducing yourself. You set the example. You show how to do this, using a few words.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3</a:t>
            </a:fld>
            <a:endParaRPr lang="en-GB"/>
          </a:p>
        </p:txBody>
      </p:sp>
    </p:spTree>
    <p:extLst>
      <p:ext uri="{BB962C8B-B14F-4D97-AF65-F5344CB8AC3E}">
        <p14:creationId xmlns:p14="http://schemas.microsoft.com/office/powerpoint/2010/main" val="243393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This exercise</a:t>
            </a:r>
            <a:r>
              <a:rPr lang="en-GB" baseline="0" dirty="0"/>
              <a:t> represents a moment of repetition, a way to have the information well stored in your mind. By consciously summarising what you have learned, learners actively memorize the most important pieces of information. Those pieces they can re-call later.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23</a:t>
            </a:fld>
            <a:endParaRPr lang="en-GB"/>
          </a:p>
        </p:txBody>
      </p:sp>
    </p:spTree>
    <p:extLst>
      <p:ext uri="{BB962C8B-B14F-4D97-AF65-F5344CB8AC3E}">
        <p14:creationId xmlns:p14="http://schemas.microsoft.com/office/powerpoint/2010/main" val="2040497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In order to be</a:t>
            </a:r>
            <a:r>
              <a:rPr lang="en-GB" baseline="0" dirty="0"/>
              <a:t> able to make the shift to CBET, a teacher must know what is his starting point. If he/she knows what the current situation looks like, he/she also knows which gap he/she has to bridge to achieve the ideal situation. In the next slides the application of CBET principles in daily practice is demonstrated. Finally participants make a scan of their own institution: what does the teaching actually looks like and where to go?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24</a:t>
            </a:fld>
            <a:endParaRPr lang="en-GB"/>
          </a:p>
        </p:txBody>
      </p:sp>
    </p:spTree>
    <p:extLst>
      <p:ext uri="{BB962C8B-B14F-4D97-AF65-F5344CB8AC3E}">
        <p14:creationId xmlns:p14="http://schemas.microsoft.com/office/powerpoint/2010/main" val="563239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a:t>
            </a:r>
            <a:r>
              <a:rPr lang="en-GB" baseline="0" dirty="0"/>
              <a:t> the most important characteristics of CBET. Explain the metaphor of the tree: roots, stem, branches, leaves, the sun and the water. Using this metaphor helps to make the shift less abstract. </a:t>
            </a:r>
            <a:endParaRPr lang="en-GB"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2D1BB-D149-4B45-BD84-10A57BD275A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58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a:t>
            </a:r>
            <a:r>
              <a:rPr lang="en-GB" baseline="0" dirty="0"/>
              <a:t> trainer can ask participants to think about who is involved, looking at the roots, the branches, the sun etc..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26</a:t>
            </a:fld>
            <a:endParaRPr lang="en-GB"/>
          </a:p>
        </p:txBody>
      </p:sp>
    </p:spTree>
    <p:extLst>
      <p:ext uri="{BB962C8B-B14F-4D97-AF65-F5344CB8AC3E}">
        <p14:creationId xmlns:p14="http://schemas.microsoft.com/office/powerpoint/2010/main" val="3439498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To help</a:t>
            </a:r>
            <a:r>
              <a:rPr lang="en-GB" baseline="0" dirty="0"/>
              <a:t> participants to answer this question, the trainer can refer again to the CBET tree. The general principles have been discussed in the first exercise in the morning</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27</a:t>
            </a:fld>
            <a:endParaRPr lang="en-GB"/>
          </a:p>
        </p:txBody>
      </p:sp>
    </p:spTree>
    <p:extLst>
      <p:ext uri="{BB962C8B-B14F-4D97-AF65-F5344CB8AC3E}">
        <p14:creationId xmlns:p14="http://schemas.microsoft.com/office/powerpoint/2010/main" val="2092007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Give participants</a:t>
            </a:r>
            <a:r>
              <a:rPr lang="en-GB" baseline="0" dirty="0"/>
              <a:t> time to understand the shift. If there any questions, the trainer can give some more explanation.</a:t>
            </a:r>
          </a:p>
          <a:p>
            <a:r>
              <a:rPr lang="en-GB" baseline="0" dirty="0"/>
              <a:t>The timetable on this first day is very tight. You really need the whole day on this topic ‘The concept of CBET’. </a:t>
            </a:r>
          </a:p>
          <a:p>
            <a:r>
              <a:rPr lang="en-GB" baseline="0" dirty="0"/>
              <a:t>After this exercise you can ask them to update as a subgroup their slogan!</a:t>
            </a:r>
          </a:p>
          <a:p>
            <a:r>
              <a:rPr lang="en-GB" baseline="0" dirty="0"/>
              <a:t>Also logbook writing can be done after this one…</a:t>
            </a:r>
          </a:p>
          <a:p>
            <a:r>
              <a:rPr lang="en-GB" baseline="0" dirty="0"/>
              <a:t>I just put this practical assignment (develop and deliver your own introduction training within your institute) in this Introduction Training on CBET to give an idea how to implement CBET more and more.  So schedule extra days when you want to facilitate a proper Training of Trainers.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28</a:t>
            </a:fld>
            <a:endParaRPr lang="en-GB"/>
          </a:p>
        </p:txBody>
      </p:sp>
    </p:spTree>
    <p:extLst>
      <p:ext uri="{BB962C8B-B14F-4D97-AF65-F5344CB8AC3E}">
        <p14:creationId xmlns:p14="http://schemas.microsoft.com/office/powerpoint/2010/main" val="335386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You</a:t>
            </a:r>
            <a:r>
              <a:rPr lang="nl-NL" dirty="0"/>
              <a:t> </a:t>
            </a:r>
            <a:r>
              <a:rPr lang="nl-NL" dirty="0" err="1"/>
              <a:t>can</a:t>
            </a:r>
            <a:r>
              <a:rPr lang="nl-NL" dirty="0"/>
              <a:t> </a:t>
            </a:r>
            <a:r>
              <a:rPr lang="nl-NL" dirty="0" err="1"/>
              <a:t>choose</a:t>
            </a:r>
            <a:r>
              <a:rPr lang="nl-NL" dirty="0"/>
              <a:t> </a:t>
            </a:r>
            <a:r>
              <a:rPr lang="nl-NL" dirty="0" err="1"/>
              <a:t>just</a:t>
            </a:r>
            <a:r>
              <a:rPr lang="nl-NL" dirty="0"/>
              <a:t> </a:t>
            </a:r>
            <a:r>
              <a:rPr lang="nl-NL" dirty="0" err="1"/>
              <a:t>to</a:t>
            </a:r>
            <a:r>
              <a:rPr lang="nl-NL" dirty="0"/>
              <a:t> </a:t>
            </a:r>
            <a:r>
              <a:rPr lang="nl-NL" dirty="0" err="1"/>
              <a:t>prioritize</a:t>
            </a:r>
            <a:r>
              <a:rPr lang="nl-NL" dirty="0"/>
              <a:t> on </a:t>
            </a:r>
            <a:r>
              <a:rPr lang="nl-NL" dirty="0" err="1"/>
              <a:t>the</a:t>
            </a:r>
            <a:r>
              <a:rPr lang="nl-NL" dirty="0"/>
              <a:t> </a:t>
            </a:r>
            <a:r>
              <a:rPr lang="nl-NL" dirty="0" err="1"/>
              <a:t>individual</a:t>
            </a:r>
            <a:r>
              <a:rPr lang="nl-NL" dirty="0"/>
              <a:t> level ( as in </a:t>
            </a:r>
            <a:r>
              <a:rPr lang="nl-NL" dirty="0" err="1"/>
              <a:t>this</a:t>
            </a:r>
            <a:r>
              <a:rPr lang="nl-NL" dirty="0"/>
              <a:t> slide) or on </a:t>
            </a:r>
            <a:r>
              <a:rPr lang="nl-NL" dirty="0" err="1"/>
              <a:t>the</a:t>
            </a:r>
            <a:r>
              <a:rPr lang="nl-NL" dirty="0"/>
              <a:t> </a:t>
            </a:r>
            <a:r>
              <a:rPr lang="nl-NL" dirty="0" err="1"/>
              <a:t>organisational</a:t>
            </a:r>
            <a:r>
              <a:rPr lang="nl-NL" dirty="0"/>
              <a:t> level (next slide). </a:t>
            </a:r>
            <a:r>
              <a:rPr lang="nl-NL" dirty="0" err="1"/>
              <a:t>Maybe</a:t>
            </a:r>
            <a:r>
              <a:rPr lang="nl-NL" dirty="0"/>
              <a:t> </a:t>
            </a:r>
            <a:r>
              <a:rPr lang="nl-NL" dirty="0" err="1"/>
              <a:t>you</a:t>
            </a:r>
            <a:r>
              <a:rPr lang="nl-NL" dirty="0"/>
              <a:t> </a:t>
            </a:r>
            <a:r>
              <a:rPr lang="nl-NL" dirty="0" err="1"/>
              <a:t>can</a:t>
            </a:r>
            <a:r>
              <a:rPr lang="nl-NL" dirty="0"/>
              <a:t> do </a:t>
            </a:r>
            <a:r>
              <a:rPr lang="nl-NL" dirty="0" err="1"/>
              <a:t>both</a:t>
            </a:r>
            <a:r>
              <a:rPr lang="nl-NL" dirty="0"/>
              <a:t> of </a:t>
            </a:r>
            <a:r>
              <a:rPr lang="nl-NL" dirty="0" err="1"/>
              <a:t>them</a:t>
            </a:r>
            <a:r>
              <a:rPr lang="nl-NL" dirty="0"/>
              <a:t>. </a:t>
            </a:r>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29</a:t>
            </a:fld>
            <a:endParaRPr lang="en-GB"/>
          </a:p>
        </p:txBody>
      </p:sp>
    </p:spTree>
    <p:extLst>
      <p:ext uri="{BB962C8B-B14F-4D97-AF65-F5344CB8AC3E}">
        <p14:creationId xmlns:p14="http://schemas.microsoft.com/office/powerpoint/2010/main" val="537772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hand-out 1.9 </a:t>
            </a:r>
            <a:r>
              <a:rPr lang="nl-NL" dirty="0" err="1"/>
              <a:t>all</a:t>
            </a:r>
            <a:r>
              <a:rPr lang="nl-NL" dirty="0"/>
              <a:t> </a:t>
            </a:r>
            <a:r>
              <a:rPr lang="nl-NL" dirty="0" err="1"/>
              <a:t>the</a:t>
            </a:r>
            <a:r>
              <a:rPr lang="nl-NL" dirty="0"/>
              <a:t> subjects of </a:t>
            </a:r>
            <a:r>
              <a:rPr lang="nl-NL" dirty="0" err="1"/>
              <a:t>the</a:t>
            </a:r>
            <a:r>
              <a:rPr lang="nl-NL" dirty="0"/>
              <a:t> hand-out 1.8 are in big letters, </a:t>
            </a:r>
            <a:r>
              <a:rPr lang="nl-NL" dirty="0" err="1"/>
              <a:t>to</a:t>
            </a:r>
            <a:r>
              <a:rPr lang="nl-NL" dirty="0"/>
              <a:t> </a:t>
            </a:r>
            <a:r>
              <a:rPr lang="nl-NL" dirty="0" err="1"/>
              <a:t>be</a:t>
            </a:r>
            <a:r>
              <a:rPr lang="nl-NL" dirty="0"/>
              <a:t> </a:t>
            </a:r>
            <a:r>
              <a:rPr lang="nl-NL" dirty="0" err="1"/>
              <a:t>used</a:t>
            </a:r>
            <a:r>
              <a:rPr lang="nl-NL" dirty="0"/>
              <a:t> </a:t>
            </a:r>
            <a:r>
              <a:rPr lang="nl-NL" dirty="0" err="1"/>
              <a:t>for</a:t>
            </a:r>
            <a:r>
              <a:rPr lang="nl-NL" dirty="0"/>
              <a:t> </a:t>
            </a:r>
            <a:r>
              <a:rPr lang="nl-NL" dirty="0" err="1"/>
              <a:t>the</a:t>
            </a:r>
            <a:r>
              <a:rPr lang="nl-NL" dirty="0"/>
              <a:t> </a:t>
            </a:r>
            <a:r>
              <a:rPr lang="nl-NL" dirty="0" err="1"/>
              <a:t>stickering</a:t>
            </a:r>
            <a:r>
              <a:rPr lang="nl-NL" dirty="0"/>
              <a:t> of </a:t>
            </a:r>
            <a:r>
              <a:rPr lang="nl-NL" dirty="0" err="1"/>
              <a:t>groups</a:t>
            </a:r>
            <a:r>
              <a:rPr lang="nl-NL" dirty="0"/>
              <a:t>. Make </a:t>
            </a:r>
            <a:r>
              <a:rPr lang="nl-NL" dirty="0" err="1"/>
              <a:t>sure</a:t>
            </a:r>
            <a:r>
              <a:rPr lang="nl-NL" dirty="0"/>
              <a:t> </a:t>
            </a:r>
            <a:r>
              <a:rPr lang="nl-NL" dirty="0" err="1"/>
              <a:t>that</a:t>
            </a:r>
            <a:r>
              <a:rPr lang="nl-NL" dirty="0"/>
              <a:t> </a:t>
            </a:r>
            <a:r>
              <a:rPr lang="nl-NL" dirty="0" err="1"/>
              <a:t>you</a:t>
            </a:r>
            <a:r>
              <a:rPr lang="nl-NL" dirty="0"/>
              <a:t> have put </a:t>
            </a:r>
            <a:r>
              <a:rPr lang="nl-NL" dirty="0" err="1"/>
              <a:t>the</a:t>
            </a:r>
            <a:r>
              <a:rPr lang="nl-NL" dirty="0"/>
              <a:t> papers </a:t>
            </a:r>
            <a:r>
              <a:rPr lang="nl-NL" dirty="0" err="1"/>
              <a:t>already</a:t>
            </a:r>
            <a:r>
              <a:rPr lang="nl-NL" dirty="0"/>
              <a:t> on </a:t>
            </a:r>
            <a:r>
              <a:rPr lang="nl-NL" dirty="0" err="1"/>
              <a:t>the</a:t>
            </a:r>
            <a:r>
              <a:rPr lang="nl-NL" dirty="0"/>
              <a:t> </a:t>
            </a:r>
            <a:r>
              <a:rPr lang="nl-NL" dirty="0" err="1"/>
              <a:t>wall</a:t>
            </a:r>
            <a:r>
              <a:rPr lang="nl-NL" dirty="0"/>
              <a:t>. </a:t>
            </a:r>
            <a:r>
              <a:rPr lang="nl-NL" dirty="0" err="1"/>
              <a:t>You</a:t>
            </a:r>
            <a:r>
              <a:rPr lang="nl-NL" dirty="0"/>
              <a:t> </a:t>
            </a:r>
            <a:r>
              <a:rPr lang="nl-NL" dirty="0" err="1"/>
              <a:t>can</a:t>
            </a:r>
            <a:r>
              <a:rPr lang="nl-NL" dirty="0"/>
              <a:t> </a:t>
            </a:r>
            <a:r>
              <a:rPr lang="nl-NL" dirty="0" err="1"/>
              <a:t>give</a:t>
            </a:r>
            <a:r>
              <a:rPr lang="nl-NL" dirty="0"/>
              <a:t> </a:t>
            </a:r>
            <a:r>
              <a:rPr lang="nl-NL" dirty="0" err="1"/>
              <a:t>each</a:t>
            </a:r>
            <a:r>
              <a:rPr lang="nl-NL" dirty="0"/>
              <a:t> </a:t>
            </a:r>
            <a:r>
              <a:rPr lang="nl-NL" dirty="0" err="1"/>
              <a:t>group</a:t>
            </a:r>
            <a:r>
              <a:rPr lang="nl-NL" dirty="0"/>
              <a:t> of </a:t>
            </a:r>
            <a:r>
              <a:rPr lang="nl-NL" dirty="0" err="1"/>
              <a:t>the</a:t>
            </a:r>
            <a:r>
              <a:rPr lang="nl-NL" dirty="0"/>
              <a:t> </a:t>
            </a:r>
            <a:r>
              <a:rPr lang="nl-NL" dirty="0" err="1"/>
              <a:t>same</a:t>
            </a:r>
            <a:r>
              <a:rPr lang="nl-NL" dirty="0"/>
              <a:t> </a:t>
            </a:r>
            <a:r>
              <a:rPr lang="nl-NL" dirty="0" err="1"/>
              <a:t>institution</a:t>
            </a:r>
            <a:r>
              <a:rPr lang="nl-NL" dirty="0"/>
              <a:t> </a:t>
            </a:r>
            <a:r>
              <a:rPr lang="nl-NL" dirty="0" err="1"/>
              <a:t>their</a:t>
            </a:r>
            <a:r>
              <a:rPr lang="nl-NL" dirty="0"/>
              <a:t> </a:t>
            </a:r>
            <a:r>
              <a:rPr lang="nl-NL" dirty="0" err="1"/>
              <a:t>own</a:t>
            </a:r>
            <a:r>
              <a:rPr lang="nl-NL" dirty="0"/>
              <a:t> </a:t>
            </a:r>
            <a:r>
              <a:rPr lang="nl-NL" dirty="0" err="1"/>
              <a:t>overview</a:t>
            </a:r>
            <a:r>
              <a:rPr lang="nl-NL" dirty="0"/>
              <a:t>, or </a:t>
            </a:r>
            <a:r>
              <a:rPr lang="nl-NL" dirty="0" err="1"/>
              <a:t>you</a:t>
            </a:r>
            <a:r>
              <a:rPr lang="nl-NL" dirty="0"/>
              <a:t> </a:t>
            </a:r>
            <a:r>
              <a:rPr lang="nl-NL" dirty="0" err="1"/>
              <a:t>can</a:t>
            </a:r>
            <a:r>
              <a:rPr lang="nl-NL" dirty="0"/>
              <a:t> </a:t>
            </a:r>
            <a:r>
              <a:rPr lang="nl-NL" dirty="0" err="1"/>
              <a:t>give</a:t>
            </a:r>
            <a:r>
              <a:rPr lang="nl-NL" dirty="0"/>
              <a:t> </a:t>
            </a:r>
            <a:r>
              <a:rPr lang="nl-NL" dirty="0" err="1"/>
              <a:t>them</a:t>
            </a:r>
            <a:r>
              <a:rPr lang="nl-NL" dirty="0"/>
              <a:t> </a:t>
            </a:r>
            <a:r>
              <a:rPr lang="nl-NL" dirty="0" err="1"/>
              <a:t>their</a:t>
            </a:r>
            <a:r>
              <a:rPr lang="nl-NL" dirty="0"/>
              <a:t> </a:t>
            </a:r>
            <a:r>
              <a:rPr lang="nl-NL" dirty="0" err="1"/>
              <a:t>own</a:t>
            </a:r>
            <a:r>
              <a:rPr lang="nl-NL" dirty="0"/>
              <a:t> colour of stickers. It is </a:t>
            </a:r>
            <a:r>
              <a:rPr lang="nl-NL" dirty="0" err="1"/>
              <a:t>necessary</a:t>
            </a:r>
            <a:r>
              <a:rPr lang="nl-NL" dirty="0"/>
              <a:t> </a:t>
            </a:r>
            <a:r>
              <a:rPr lang="nl-NL" dirty="0" err="1"/>
              <a:t>that</a:t>
            </a:r>
            <a:r>
              <a:rPr lang="nl-NL" dirty="0"/>
              <a:t> </a:t>
            </a:r>
            <a:r>
              <a:rPr lang="nl-NL" dirty="0" err="1"/>
              <a:t>they</a:t>
            </a:r>
            <a:r>
              <a:rPr lang="nl-NL" dirty="0"/>
              <a:t> </a:t>
            </a:r>
            <a:r>
              <a:rPr lang="nl-NL" dirty="0" err="1"/>
              <a:t>can</a:t>
            </a:r>
            <a:r>
              <a:rPr lang="nl-NL" dirty="0"/>
              <a:t> </a:t>
            </a:r>
            <a:r>
              <a:rPr lang="nl-NL" dirty="0" err="1"/>
              <a:t>discuss</a:t>
            </a:r>
            <a:r>
              <a:rPr lang="nl-NL" dirty="0"/>
              <a:t> </a:t>
            </a:r>
            <a:r>
              <a:rPr lang="nl-NL" dirty="0" err="1"/>
              <a:t>about</a:t>
            </a:r>
            <a:r>
              <a:rPr lang="nl-NL" dirty="0"/>
              <a:t> </a:t>
            </a:r>
            <a:r>
              <a:rPr lang="nl-NL" dirty="0" err="1"/>
              <a:t>the</a:t>
            </a:r>
            <a:r>
              <a:rPr lang="nl-NL" dirty="0"/>
              <a:t> </a:t>
            </a:r>
            <a:r>
              <a:rPr lang="nl-NL" dirty="0" err="1"/>
              <a:t>their</a:t>
            </a:r>
            <a:r>
              <a:rPr lang="nl-NL" dirty="0"/>
              <a:t> goals </a:t>
            </a:r>
            <a:r>
              <a:rPr lang="nl-NL" dirty="0" err="1"/>
              <a:t>and</a:t>
            </a:r>
            <a:r>
              <a:rPr lang="nl-NL" dirty="0"/>
              <a:t> actionplanning on </a:t>
            </a:r>
            <a:r>
              <a:rPr lang="nl-NL" dirty="0" err="1"/>
              <a:t>implemenntation</a:t>
            </a:r>
            <a:r>
              <a:rPr lang="nl-NL" dirty="0"/>
              <a:t> of CBET. Every </a:t>
            </a:r>
            <a:r>
              <a:rPr lang="nl-NL" dirty="0" err="1"/>
              <a:t>group</a:t>
            </a:r>
            <a:r>
              <a:rPr lang="nl-NL" dirty="0"/>
              <a:t> </a:t>
            </a:r>
            <a:r>
              <a:rPr lang="nl-NL" dirty="0" err="1"/>
              <a:t>can</a:t>
            </a:r>
            <a:r>
              <a:rPr lang="nl-NL" dirty="0"/>
              <a:t> have </a:t>
            </a:r>
            <a:r>
              <a:rPr lang="nl-NL" dirty="0" err="1"/>
              <a:t>other</a:t>
            </a:r>
            <a:r>
              <a:rPr lang="nl-NL" dirty="0"/>
              <a:t> </a:t>
            </a:r>
            <a:r>
              <a:rPr lang="nl-NL" dirty="0" err="1"/>
              <a:t>priorities</a:t>
            </a:r>
            <a:r>
              <a:rPr lang="nl-NL" dirty="0"/>
              <a:t>, </a:t>
            </a:r>
            <a:r>
              <a:rPr lang="nl-NL" dirty="0" err="1"/>
              <a:t>so</a:t>
            </a:r>
            <a:r>
              <a:rPr lang="nl-NL" dirty="0"/>
              <a:t> </a:t>
            </a:r>
            <a:r>
              <a:rPr lang="nl-NL" dirty="0" err="1"/>
              <a:t>it</a:t>
            </a:r>
            <a:r>
              <a:rPr lang="nl-NL" dirty="0"/>
              <a:t> is important </a:t>
            </a:r>
            <a:r>
              <a:rPr lang="nl-NL" dirty="0" err="1"/>
              <a:t>to</a:t>
            </a:r>
            <a:r>
              <a:rPr lang="nl-NL" dirty="0"/>
              <a:t> share </a:t>
            </a:r>
            <a:r>
              <a:rPr lang="nl-NL" dirty="0" err="1"/>
              <a:t>within</a:t>
            </a:r>
            <a:r>
              <a:rPr lang="nl-NL" dirty="0"/>
              <a:t> </a:t>
            </a:r>
            <a:r>
              <a:rPr lang="nl-NL" dirty="0" err="1"/>
              <a:t>their</a:t>
            </a:r>
            <a:r>
              <a:rPr lang="nl-NL" dirty="0"/>
              <a:t> </a:t>
            </a:r>
            <a:r>
              <a:rPr lang="nl-NL" dirty="0" err="1"/>
              <a:t>own</a:t>
            </a:r>
            <a:r>
              <a:rPr lang="nl-NL" dirty="0"/>
              <a:t> </a:t>
            </a:r>
            <a:r>
              <a:rPr lang="nl-NL" dirty="0" err="1"/>
              <a:t>institute</a:t>
            </a:r>
            <a:r>
              <a:rPr lang="nl-NL" dirty="0"/>
              <a:t>/field of </a:t>
            </a:r>
            <a:r>
              <a:rPr lang="nl-NL" dirty="0" err="1"/>
              <a:t>practice</a:t>
            </a:r>
            <a:r>
              <a:rPr lang="nl-NL" dirty="0"/>
              <a:t>.</a:t>
            </a:r>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30</a:t>
            </a:fld>
            <a:endParaRPr lang="en-GB"/>
          </a:p>
        </p:txBody>
      </p:sp>
    </p:spTree>
    <p:extLst>
      <p:ext uri="{BB962C8B-B14F-4D97-AF65-F5344CB8AC3E}">
        <p14:creationId xmlns:p14="http://schemas.microsoft.com/office/powerpoint/2010/main" val="1424985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See for more preparation in the separate map in the manual day 1.</a:t>
            </a:r>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32</a:t>
            </a:fld>
            <a:endParaRPr lang="en-GB"/>
          </a:p>
        </p:txBody>
      </p:sp>
    </p:spTree>
    <p:extLst>
      <p:ext uri="{BB962C8B-B14F-4D97-AF65-F5344CB8AC3E}">
        <p14:creationId xmlns:p14="http://schemas.microsoft.com/office/powerpoint/2010/main" val="3412741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Let participants</a:t>
            </a:r>
            <a:r>
              <a:rPr lang="en-GB" baseline="0" dirty="0"/>
              <a:t> give each other feedback. Make sure that they also plan a meeting with their management,  HRM people about this practical assignment. It is necessary that they get commitment from them and can get some suggestions how to arrange this. To whom can they deliver this introduction training? How to combine this with other activities on capacity building? It is also important that they are also talking with their colleagues at school to learn what they want to learn/share.</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33</a:t>
            </a:fld>
            <a:endParaRPr lang="en-GB"/>
          </a:p>
        </p:txBody>
      </p:sp>
    </p:spTree>
    <p:extLst>
      <p:ext uri="{BB962C8B-B14F-4D97-AF65-F5344CB8AC3E}">
        <p14:creationId xmlns:p14="http://schemas.microsoft.com/office/powerpoint/2010/main" val="285130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When</a:t>
            </a:r>
            <a:r>
              <a:rPr lang="nl-NL" dirty="0"/>
              <a:t> </a:t>
            </a:r>
            <a:r>
              <a:rPr lang="nl-NL" dirty="0" err="1"/>
              <a:t>you</a:t>
            </a:r>
            <a:r>
              <a:rPr lang="nl-NL" dirty="0"/>
              <a:t> </a:t>
            </a:r>
            <a:r>
              <a:rPr lang="nl-NL" dirty="0" err="1"/>
              <a:t>don’t</a:t>
            </a:r>
            <a:r>
              <a:rPr lang="nl-NL" dirty="0"/>
              <a:t> </a:t>
            </a:r>
            <a:r>
              <a:rPr lang="nl-NL" dirty="0" err="1"/>
              <a:t>use</a:t>
            </a:r>
            <a:r>
              <a:rPr lang="nl-NL" dirty="0"/>
              <a:t> </a:t>
            </a:r>
            <a:r>
              <a:rPr lang="nl-NL" dirty="0" err="1"/>
              <a:t>the</a:t>
            </a:r>
            <a:r>
              <a:rPr lang="nl-NL" dirty="0"/>
              <a:t> practical </a:t>
            </a:r>
            <a:r>
              <a:rPr lang="nl-NL" dirty="0" err="1"/>
              <a:t>assignment</a:t>
            </a:r>
            <a:r>
              <a:rPr lang="nl-NL" dirty="0"/>
              <a:t> </a:t>
            </a:r>
            <a:r>
              <a:rPr lang="nl-NL" dirty="0" err="1"/>
              <a:t>you</a:t>
            </a:r>
            <a:r>
              <a:rPr lang="nl-NL" dirty="0"/>
              <a:t> </a:t>
            </a:r>
            <a:r>
              <a:rPr lang="nl-NL" dirty="0" err="1"/>
              <a:t>can</a:t>
            </a:r>
            <a:r>
              <a:rPr lang="nl-NL" dirty="0"/>
              <a:t> delete </a:t>
            </a:r>
            <a:r>
              <a:rPr lang="nl-NL" dirty="0" err="1"/>
              <a:t>this</a:t>
            </a:r>
            <a:r>
              <a:rPr lang="nl-NL" dirty="0"/>
              <a:t> </a:t>
            </a:r>
            <a:r>
              <a:rPr lang="nl-NL" dirty="0" err="1"/>
              <a:t>objective</a:t>
            </a:r>
            <a:r>
              <a:rPr lang="nl-NL" dirty="0"/>
              <a:t>.</a:t>
            </a:r>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4</a:t>
            </a:fld>
            <a:endParaRPr lang="en-GB"/>
          </a:p>
        </p:txBody>
      </p:sp>
    </p:spTree>
    <p:extLst>
      <p:ext uri="{BB962C8B-B14F-4D97-AF65-F5344CB8AC3E}">
        <p14:creationId xmlns:p14="http://schemas.microsoft.com/office/powerpoint/2010/main" val="293560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35</a:t>
            </a:fld>
            <a:endParaRPr lang="en-GB"/>
          </a:p>
        </p:txBody>
      </p:sp>
    </p:spTree>
    <p:extLst>
      <p:ext uri="{BB962C8B-B14F-4D97-AF65-F5344CB8AC3E}">
        <p14:creationId xmlns:p14="http://schemas.microsoft.com/office/powerpoint/2010/main" val="279320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It is important</a:t>
            </a:r>
            <a:r>
              <a:rPr lang="en-GB" baseline="0" dirty="0"/>
              <a:t> to explain the principle: ‘teach as you preach’. Because CBET is about student centred learning, you cannot give a training in a teacher centred way. This implies that the participants in this training are active and that the trainer focusses on the process of learning. It will be clear that both parties (trainer and trainees) have to try-out these new roles.  Always important to ask which golden rules they want to set. Put them on a flipchart as a reminder during all the training.</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6</a:t>
            </a:fld>
            <a:endParaRPr lang="en-GB"/>
          </a:p>
        </p:txBody>
      </p:sp>
    </p:spTree>
    <p:extLst>
      <p:ext uri="{BB962C8B-B14F-4D97-AF65-F5344CB8AC3E}">
        <p14:creationId xmlns:p14="http://schemas.microsoft.com/office/powerpoint/2010/main" val="357591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Depending</a:t>
            </a:r>
            <a:r>
              <a:rPr lang="en-GB" baseline="0" dirty="0"/>
              <a:t> on the knowledge the group has, you can explain that in literature other terms are used to point at a new approach of learning. In most cases it is about the shift from a teacher centred approach (teachers talks to the group and writes on the blackboard) to a student centred approach (students discuss, share and work also in small groups and individually.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7</a:t>
            </a:fld>
            <a:endParaRPr lang="en-GB"/>
          </a:p>
        </p:txBody>
      </p:sp>
    </p:spTree>
    <p:extLst>
      <p:ext uri="{BB962C8B-B14F-4D97-AF65-F5344CB8AC3E}">
        <p14:creationId xmlns:p14="http://schemas.microsoft.com/office/powerpoint/2010/main" val="132710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This is a kind of ‘free’ thinking about the concept of CBET.</a:t>
            </a:r>
            <a:r>
              <a:rPr lang="en-GB" baseline="0" dirty="0"/>
              <a:t> It is g</a:t>
            </a:r>
            <a:r>
              <a:rPr lang="en-GB" dirty="0"/>
              <a:t>ood</a:t>
            </a:r>
            <a:r>
              <a:rPr lang="en-GB" baseline="0" dirty="0"/>
              <a:t> to say that there are no stupid questions. In the plenary session, it becomes clear which thoughts or misunderstandings need more explanation or discussion during the training.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8</a:t>
            </a:fld>
            <a:endParaRPr lang="en-GB"/>
          </a:p>
        </p:txBody>
      </p:sp>
    </p:spTree>
    <p:extLst>
      <p:ext uri="{BB962C8B-B14F-4D97-AF65-F5344CB8AC3E}">
        <p14:creationId xmlns:p14="http://schemas.microsoft.com/office/powerpoint/2010/main" val="319163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Emphasis is on learning those</a:t>
            </a:r>
            <a:r>
              <a:rPr lang="en-GB" baseline="0" dirty="0"/>
              <a:t> competences that are required by the labour market to perform well as an employee, but also when you are self-employed. </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9</a:t>
            </a:fld>
            <a:endParaRPr lang="en-GB"/>
          </a:p>
        </p:txBody>
      </p:sp>
    </p:spTree>
    <p:extLst>
      <p:ext uri="{BB962C8B-B14F-4D97-AF65-F5344CB8AC3E}">
        <p14:creationId xmlns:p14="http://schemas.microsoft.com/office/powerpoint/2010/main" val="95443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urgency to make a</a:t>
            </a:r>
            <a:r>
              <a:rPr lang="en-GB" baseline="0" dirty="0"/>
              <a:t> shift comes from two sides: the labour market has new requirements and research shows that some methods of teaching are more effective.</a:t>
            </a:r>
            <a:endParaRPr lang="en-GB" dirty="0"/>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11</a:t>
            </a:fld>
            <a:endParaRPr lang="en-GB"/>
          </a:p>
        </p:txBody>
      </p:sp>
    </p:spTree>
    <p:extLst>
      <p:ext uri="{BB962C8B-B14F-4D97-AF65-F5344CB8AC3E}">
        <p14:creationId xmlns:p14="http://schemas.microsoft.com/office/powerpoint/2010/main" val="191938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There</a:t>
            </a:r>
            <a:r>
              <a:rPr lang="nl-NL" dirty="0"/>
              <a:t> are </a:t>
            </a:r>
            <a:r>
              <a:rPr lang="nl-NL" dirty="0" err="1"/>
              <a:t>three</a:t>
            </a:r>
            <a:r>
              <a:rPr lang="nl-NL" dirty="0"/>
              <a:t> </a:t>
            </a:r>
            <a:r>
              <a:rPr lang="nl-NL" dirty="0" err="1"/>
              <a:t>versions</a:t>
            </a:r>
            <a:r>
              <a:rPr lang="nl-NL" dirty="0"/>
              <a:t>, </a:t>
            </a:r>
            <a:r>
              <a:rPr lang="nl-NL" dirty="0" err="1"/>
              <a:t>the</a:t>
            </a:r>
            <a:r>
              <a:rPr lang="nl-NL" dirty="0"/>
              <a:t> </a:t>
            </a:r>
            <a:r>
              <a:rPr lang="nl-NL" dirty="0" err="1"/>
              <a:t>original</a:t>
            </a:r>
            <a:r>
              <a:rPr lang="nl-NL" dirty="0"/>
              <a:t> </a:t>
            </a:r>
            <a:r>
              <a:rPr lang="nl-NL" dirty="0" err="1"/>
              <a:t>one</a:t>
            </a:r>
            <a:r>
              <a:rPr lang="nl-NL" dirty="0"/>
              <a:t> </a:t>
            </a:r>
            <a:r>
              <a:rPr lang="nl-NL" dirty="0" err="1"/>
              <a:t>and</a:t>
            </a:r>
            <a:r>
              <a:rPr lang="nl-NL" dirty="0"/>
              <a:t> </a:t>
            </a:r>
            <a:r>
              <a:rPr lang="nl-NL" dirty="0" err="1"/>
              <a:t>then</a:t>
            </a:r>
            <a:r>
              <a:rPr lang="nl-NL" dirty="0"/>
              <a:t> </a:t>
            </a:r>
            <a:r>
              <a:rPr lang="nl-NL" dirty="0" err="1"/>
              <a:t>for</a:t>
            </a:r>
            <a:r>
              <a:rPr lang="nl-NL" dirty="0"/>
              <a:t> </a:t>
            </a:r>
            <a:r>
              <a:rPr lang="nl-NL" dirty="0" err="1"/>
              <a:t>the</a:t>
            </a:r>
            <a:r>
              <a:rPr lang="nl-NL" dirty="0"/>
              <a:t> next </a:t>
            </a:r>
            <a:r>
              <a:rPr lang="nl-NL" dirty="0" err="1"/>
              <a:t>years</a:t>
            </a:r>
            <a:r>
              <a:rPr lang="nl-NL" dirty="0"/>
              <a:t>. </a:t>
            </a:r>
            <a:r>
              <a:rPr lang="nl-NL" dirty="0" err="1"/>
              <a:t>Prepare</a:t>
            </a:r>
            <a:r>
              <a:rPr lang="nl-NL" dirty="0"/>
              <a:t> </a:t>
            </a:r>
            <a:r>
              <a:rPr lang="nl-NL" dirty="0" err="1"/>
              <a:t>yourself</a:t>
            </a:r>
            <a:r>
              <a:rPr lang="nl-NL" dirty="0"/>
              <a:t> </a:t>
            </a:r>
            <a:r>
              <a:rPr lang="nl-NL" dirty="0" err="1"/>
              <a:t>and</a:t>
            </a:r>
            <a:r>
              <a:rPr lang="nl-NL" dirty="0"/>
              <a:t> select </a:t>
            </a:r>
            <a:r>
              <a:rPr lang="nl-NL" dirty="0" err="1"/>
              <a:t>which</a:t>
            </a:r>
            <a:r>
              <a:rPr lang="nl-NL" dirty="0"/>
              <a:t> </a:t>
            </a:r>
            <a:r>
              <a:rPr lang="nl-NL" dirty="0" err="1"/>
              <a:t>one</a:t>
            </a:r>
            <a:r>
              <a:rPr lang="nl-NL" dirty="0"/>
              <a:t> </a:t>
            </a:r>
            <a:r>
              <a:rPr lang="nl-NL" dirty="0" err="1"/>
              <a:t>you</a:t>
            </a:r>
            <a:r>
              <a:rPr lang="nl-NL" dirty="0"/>
              <a:t> want </a:t>
            </a:r>
            <a:r>
              <a:rPr lang="nl-NL" dirty="0" err="1"/>
              <a:t>to</a:t>
            </a:r>
            <a:r>
              <a:rPr lang="nl-NL" dirty="0"/>
              <a:t> show. Check </a:t>
            </a:r>
            <a:r>
              <a:rPr lang="nl-NL" dirty="0" err="1"/>
              <a:t>whether</a:t>
            </a:r>
            <a:r>
              <a:rPr lang="nl-NL" dirty="0"/>
              <a:t> </a:t>
            </a:r>
            <a:r>
              <a:rPr lang="nl-NL" dirty="0" err="1"/>
              <a:t>you</a:t>
            </a:r>
            <a:r>
              <a:rPr lang="nl-NL" dirty="0"/>
              <a:t> have </a:t>
            </a:r>
            <a:r>
              <a:rPr lang="nl-NL" dirty="0" err="1"/>
              <a:t>good</a:t>
            </a:r>
            <a:r>
              <a:rPr lang="nl-NL" dirty="0"/>
              <a:t> access </a:t>
            </a:r>
            <a:r>
              <a:rPr lang="nl-NL" dirty="0" err="1"/>
              <a:t>to</a:t>
            </a:r>
            <a:r>
              <a:rPr lang="nl-NL" dirty="0"/>
              <a:t> </a:t>
            </a:r>
            <a:r>
              <a:rPr lang="nl-NL" dirty="0" err="1"/>
              <a:t>the</a:t>
            </a:r>
            <a:r>
              <a:rPr lang="nl-NL" dirty="0"/>
              <a:t> internet. The </a:t>
            </a:r>
            <a:r>
              <a:rPr lang="nl-NL" dirty="0" err="1"/>
              <a:t>other</a:t>
            </a:r>
            <a:r>
              <a:rPr lang="nl-NL" dirty="0"/>
              <a:t> </a:t>
            </a:r>
            <a:r>
              <a:rPr lang="nl-NL" dirty="0" err="1"/>
              <a:t>ones</a:t>
            </a:r>
            <a:r>
              <a:rPr lang="nl-NL" dirty="0"/>
              <a:t> </a:t>
            </a:r>
            <a:r>
              <a:rPr lang="nl-NL" dirty="0" err="1"/>
              <a:t>can</a:t>
            </a:r>
            <a:r>
              <a:rPr lang="nl-NL" dirty="0"/>
              <a:t> </a:t>
            </a:r>
            <a:r>
              <a:rPr lang="nl-NL" dirty="0" err="1"/>
              <a:t>be</a:t>
            </a:r>
            <a:r>
              <a:rPr lang="nl-NL" dirty="0"/>
              <a:t> </a:t>
            </a:r>
            <a:r>
              <a:rPr lang="nl-NL" dirty="0" err="1"/>
              <a:t>seen</a:t>
            </a:r>
            <a:r>
              <a:rPr lang="nl-NL" dirty="0"/>
              <a:t> at home. </a:t>
            </a:r>
          </a:p>
        </p:txBody>
      </p:sp>
      <p:sp>
        <p:nvSpPr>
          <p:cNvPr id="4" name="Tijdelijke aanduiding voor dianummer 3"/>
          <p:cNvSpPr>
            <a:spLocks noGrp="1"/>
          </p:cNvSpPr>
          <p:nvPr>
            <p:ph type="sldNum" sz="quarter" idx="10"/>
          </p:nvPr>
        </p:nvSpPr>
        <p:spPr/>
        <p:txBody>
          <a:bodyPr/>
          <a:lstStyle/>
          <a:p>
            <a:fld id="{E304D0AB-CADF-42F3-B48D-E89E30714E66}" type="slidenum">
              <a:rPr lang="en-GB" smtClean="0"/>
              <a:t>12</a:t>
            </a:fld>
            <a:endParaRPr lang="en-GB"/>
          </a:p>
        </p:txBody>
      </p:sp>
    </p:spTree>
    <p:extLst>
      <p:ext uri="{BB962C8B-B14F-4D97-AF65-F5344CB8AC3E}">
        <p14:creationId xmlns:p14="http://schemas.microsoft.com/office/powerpoint/2010/main" val="47148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youtube.com/watch?v=uqZiIO0YI7Y" TargetMode="External"/><Relationship Id="rId5" Type="http://schemas.openxmlformats.org/officeDocument/2006/relationships/hyperlink" Target="https://www.youtube.com/watch?v=wMB77eJPYs8" TargetMode="External"/><Relationship Id="rId4" Type="http://schemas.openxmlformats.org/officeDocument/2006/relationships/hyperlink" Target="https://www.youtube.com/watch?v=FdTOFkhapl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775" y="1702191"/>
            <a:ext cx="5950509" cy="1950252"/>
          </a:xfrm>
        </p:spPr>
        <p:txBody>
          <a:bodyPr>
            <a:normAutofit/>
          </a:bodyPr>
          <a:lstStyle/>
          <a:p>
            <a:pPr algn="l"/>
            <a:r>
              <a:rPr lang="en-GB" altLang="en-US" sz="4000" b="1" dirty="0">
                <a:solidFill>
                  <a:schemeClr val="bg1"/>
                </a:solidFill>
                <a:cs typeface="Times New Roman" panose="02020603050405020304" pitchFamily="18" charset="0"/>
              </a:rPr>
              <a:t>The concept of CBET</a:t>
            </a:r>
            <a:endParaRPr lang="en-US" sz="4000" cap="all" dirty="0">
              <a:solidFill>
                <a:schemeClr val="bg1"/>
              </a:solidFill>
              <a:latin typeface="Cubano Regular"/>
              <a:cs typeface="Cubano Regular"/>
            </a:endParaRPr>
          </a:p>
        </p:txBody>
      </p:sp>
      <p:sp>
        <p:nvSpPr>
          <p:cNvPr id="4" name="Title 1"/>
          <p:cNvSpPr txBox="1">
            <a:spLocks/>
          </p:cNvSpPr>
          <p:nvPr/>
        </p:nvSpPr>
        <p:spPr>
          <a:xfrm>
            <a:off x="705255" y="4050084"/>
            <a:ext cx="4742234" cy="1848405"/>
          </a:xfrm>
          <a:prstGeom prst="rect">
            <a:avLst/>
          </a:prstGeom>
        </p:spPr>
        <p:txBody>
          <a:bodyPr vert="horz" lIns="91440" tIns="45720" rIns="91440" bIns="45720" rtlCol="0" anchor="ctr">
            <a:normAutofit/>
          </a:bodyPr>
          <a:lstStyle/>
          <a:p>
            <a:pPr>
              <a:lnSpc>
                <a:spcPct val="80000"/>
              </a:lnSpc>
            </a:pPr>
            <a:r>
              <a:rPr lang="en-GB" altLang="en-US" b="1" dirty="0">
                <a:solidFill>
                  <a:schemeClr val="bg1"/>
                </a:solidFill>
              </a:rPr>
              <a:t>Introduction Training on CBET</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Day 1</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VNA project, My World of Work</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59999"/>
            <a:ext cx="1876211" cy="1443600"/>
          </a:xfrm>
          <a:prstGeom prst="rect">
            <a:avLst/>
          </a:prstGeom>
        </p:spPr>
      </p:pic>
    </p:spTree>
    <p:extLst>
      <p:ext uri="{BB962C8B-B14F-4D97-AF65-F5344CB8AC3E}">
        <p14:creationId xmlns:p14="http://schemas.microsoft.com/office/powerpoint/2010/main" val="292785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pt-PT" altLang="en-US" sz="3200" b="1" cap="all" dirty="0">
                <a:solidFill>
                  <a:srgbClr val="132831"/>
                </a:solidFill>
                <a:cs typeface="Times New Roman" panose="02020603050405020304" pitchFamily="18" charset="0"/>
              </a:rPr>
              <a:t>What is a competence? </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830997"/>
          </a:xfrm>
          <a:prstGeom prst="rect">
            <a:avLst/>
          </a:prstGeom>
        </p:spPr>
        <p:txBody>
          <a:bodyPr wrap="square">
            <a:spAutoFit/>
          </a:bodyPr>
          <a:lstStyle/>
          <a:p>
            <a:pPr algn="ctr"/>
            <a:r>
              <a:rPr lang="en-GB" altLang="en-US" sz="2400" b="1" dirty="0">
                <a:solidFill>
                  <a:srgbClr val="132831"/>
                </a:solidFill>
              </a:rPr>
              <a:t>Integration of </a:t>
            </a:r>
          </a:p>
          <a:p>
            <a:pPr algn="ctr"/>
            <a:r>
              <a:rPr lang="en-GB" altLang="en-US" sz="2400" b="1" dirty="0">
                <a:solidFill>
                  <a:srgbClr val="132831"/>
                </a:solidFill>
              </a:rPr>
              <a:t>knowledge, skills and attitude</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grpSp>
        <p:nvGrpSpPr>
          <p:cNvPr id="10" name="Group 8"/>
          <p:cNvGrpSpPr>
            <a:grpSpLocks noChangeAspect="1"/>
          </p:cNvGrpSpPr>
          <p:nvPr/>
        </p:nvGrpSpPr>
        <p:grpSpPr bwMode="auto">
          <a:xfrm>
            <a:off x="1606989" y="2964090"/>
            <a:ext cx="6626603" cy="3686453"/>
            <a:chOff x="6394" y="30"/>
            <a:chExt cx="5113" cy="3630"/>
          </a:xfrm>
        </p:grpSpPr>
        <p:sp>
          <p:nvSpPr>
            <p:cNvPr id="12" name="Oval 9"/>
            <p:cNvSpPr>
              <a:spLocks noChangeArrowheads="1"/>
            </p:cNvSpPr>
            <p:nvPr/>
          </p:nvSpPr>
          <p:spPr bwMode="auto">
            <a:xfrm>
              <a:off x="7879" y="30"/>
              <a:ext cx="2265" cy="2235"/>
            </a:xfrm>
            <a:prstGeom prst="ellipse">
              <a:avLst/>
            </a:prstGeom>
            <a:solidFill>
              <a:srgbClr val="FFFFFF">
                <a:alpha val="0"/>
              </a:srgbClr>
            </a:solidFill>
            <a:ln w="15875">
              <a:solidFill>
                <a:srgbClr val="000000"/>
              </a:solidFill>
              <a:round/>
              <a:headEnd/>
              <a:tailEnd/>
            </a:ln>
          </p:spPr>
          <p:txBody>
            <a:bodyPr/>
            <a:lstStyle/>
            <a:p>
              <a:pPr eaLnBrk="1" hangingPunct="1">
                <a:spcAft>
                  <a:spcPts val="1000"/>
                </a:spcAft>
                <a:defRPr/>
              </a:pPr>
              <a:r>
                <a:rPr lang="nl-NL" sz="1100" dirty="0">
                  <a:latin typeface="Times New Roman" pitchFamily="18" charset="0"/>
                </a:rPr>
                <a:t>	</a:t>
              </a:r>
            </a:p>
            <a:p>
              <a:pPr marL="180975" algn="ctr" eaLnBrk="1" hangingPunct="1">
                <a:spcAft>
                  <a:spcPts val="1000"/>
                </a:spcAft>
                <a:defRPr/>
              </a:pPr>
              <a:r>
                <a:rPr lang="en-GB" sz="2400" b="1" dirty="0">
                  <a:solidFill>
                    <a:srgbClr val="132831"/>
                  </a:solidFill>
                  <a:cs typeface="Times New Roman" pitchFamily="18" charset="0"/>
                </a:rPr>
                <a:t>Skills</a:t>
              </a:r>
            </a:p>
          </p:txBody>
        </p:sp>
        <p:sp>
          <p:nvSpPr>
            <p:cNvPr id="15" name="Oval 10"/>
            <p:cNvSpPr>
              <a:spLocks noChangeArrowheads="1"/>
            </p:cNvSpPr>
            <p:nvPr/>
          </p:nvSpPr>
          <p:spPr bwMode="auto">
            <a:xfrm>
              <a:off x="7114" y="1425"/>
              <a:ext cx="2265" cy="2235"/>
            </a:xfrm>
            <a:prstGeom prst="ellipse">
              <a:avLst/>
            </a:prstGeom>
            <a:solidFill>
              <a:srgbClr val="FFFFFF">
                <a:alpha val="0"/>
              </a:srgbClr>
            </a:solidFill>
            <a:ln w="158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endParaRPr lang="nl-NL" altLang="en-US" sz="1100" dirty="0">
                <a:latin typeface="Times New Roman" panose="02020603050405020304" pitchFamily="18" charset="0"/>
              </a:endParaRPr>
            </a:p>
            <a:p>
              <a:pPr algn="ctr" eaLnBrk="1" hangingPunct="1">
                <a:spcBef>
                  <a:spcPct val="0"/>
                </a:spcBef>
                <a:spcAft>
                  <a:spcPts val="1000"/>
                </a:spcAft>
                <a:buFontTx/>
                <a:buNone/>
              </a:pPr>
              <a:endParaRPr lang="nl-NL" altLang="en-US" sz="1100" dirty="0">
                <a:latin typeface="Times New Roman" panose="02020603050405020304" pitchFamily="18" charset="0"/>
              </a:endParaRPr>
            </a:p>
            <a:p>
              <a:pPr algn="ctr" eaLnBrk="1" hangingPunct="1">
                <a:spcBef>
                  <a:spcPct val="0"/>
                </a:spcBef>
                <a:spcAft>
                  <a:spcPts val="1000"/>
                </a:spcAft>
                <a:buFontTx/>
                <a:buNone/>
              </a:pPr>
              <a:r>
                <a:rPr lang="nl-NL" altLang="en-US" sz="2400" b="1" dirty="0">
                  <a:solidFill>
                    <a:srgbClr val="132831"/>
                  </a:solidFill>
                  <a:latin typeface="+mn-lt"/>
                  <a:cs typeface="Times New Roman" panose="02020603050405020304" pitchFamily="18" charset="0"/>
                </a:rPr>
                <a:t>Attitude</a:t>
              </a:r>
            </a:p>
          </p:txBody>
        </p:sp>
        <p:sp>
          <p:nvSpPr>
            <p:cNvPr id="16" name="Oval 11"/>
            <p:cNvSpPr>
              <a:spLocks noChangeArrowheads="1"/>
            </p:cNvSpPr>
            <p:nvPr/>
          </p:nvSpPr>
          <p:spPr bwMode="auto">
            <a:xfrm>
              <a:off x="6394" y="30"/>
              <a:ext cx="2265" cy="2235"/>
            </a:xfrm>
            <a:prstGeom prst="ellipse">
              <a:avLst/>
            </a:prstGeom>
            <a:solidFill>
              <a:srgbClr val="FFFFFF">
                <a:alpha val="0"/>
              </a:srgbClr>
            </a:solidFill>
            <a:ln w="15875">
              <a:solidFill>
                <a:srgbClr val="000000"/>
              </a:solidFill>
              <a:round/>
              <a:headEnd/>
              <a:tailEnd/>
            </a:ln>
          </p:spPr>
          <p:txBody>
            <a:bodyPr lIns="36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endParaRPr lang="nl-NL" altLang="en-US" sz="1100" dirty="0">
                <a:latin typeface="Times New Roman" panose="02020603050405020304" pitchFamily="18" charset="0"/>
              </a:endParaRPr>
            </a:p>
            <a:p>
              <a:pPr eaLnBrk="1" hangingPunct="1">
                <a:spcBef>
                  <a:spcPct val="0"/>
                </a:spcBef>
                <a:spcAft>
                  <a:spcPts val="1000"/>
                </a:spcAft>
                <a:buFontTx/>
                <a:buNone/>
              </a:pPr>
              <a:r>
                <a:rPr lang="nl-NL" altLang="en-US" sz="2400" b="1" dirty="0">
                  <a:solidFill>
                    <a:srgbClr val="132831"/>
                  </a:solidFill>
                  <a:latin typeface="+mn-lt"/>
                  <a:cs typeface="Times New Roman" panose="02020603050405020304" pitchFamily="18" charset="0"/>
                </a:rPr>
                <a:t>Knowledge</a:t>
              </a:r>
            </a:p>
          </p:txBody>
        </p:sp>
        <p:sp>
          <p:nvSpPr>
            <p:cNvPr id="17" name="Freeform 12"/>
            <p:cNvSpPr>
              <a:spLocks/>
            </p:cNvSpPr>
            <p:nvPr/>
          </p:nvSpPr>
          <p:spPr bwMode="auto">
            <a:xfrm>
              <a:off x="7925" y="1425"/>
              <a:ext cx="696" cy="576"/>
            </a:xfrm>
            <a:custGeom>
              <a:avLst/>
              <a:gdLst>
                <a:gd name="T0" fmla="*/ 0 w 687"/>
                <a:gd name="T1" fmla="*/ 41 h 576"/>
                <a:gd name="T2" fmla="*/ 439 w 687"/>
                <a:gd name="T3" fmla="*/ 6 h 576"/>
                <a:gd name="T4" fmla="*/ 879 w 687"/>
                <a:gd name="T5" fmla="*/ 56 h 576"/>
                <a:gd name="T6" fmla="*/ 887 w 687"/>
                <a:gd name="T7" fmla="*/ 71 h 576"/>
                <a:gd name="T8" fmla="*/ 770 w 687"/>
                <a:gd name="T9" fmla="*/ 296 h 576"/>
                <a:gd name="T10" fmla="*/ 760 w 687"/>
                <a:gd name="T11" fmla="*/ 303 h 576"/>
                <a:gd name="T12" fmla="*/ 586 w 687"/>
                <a:gd name="T13" fmla="*/ 455 h 576"/>
                <a:gd name="T14" fmla="*/ 527 w 687"/>
                <a:gd name="T15" fmla="*/ 500 h 576"/>
                <a:gd name="T16" fmla="*/ 439 w 687"/>
                <a:gd name="T17" fmla="*/ 566 h 576"/>
                <a:gd name="T18" fmla="*/ 426 w 687"/>
                <a:gd name="T19" fmla="*/ 560 h 576"/>
                <a:gd name="T20" fmla="*/ 186 w 687"/>
                <a:gd name="T21" fmla="*/ 371 h 576"/>
                <a:gd name="T22" fmla="*/ 206 w 687"/>
                <a:gd name="T23" fmla="*/ 378 h 576"/>
                <a:gd name="T24" fmla="*/ 88 w 687"/>
                <a:gd name="T25" fmla="*/ 230 h 576"/>
                <a:gd name="T26" fmla="*/ 36 w 687"/>
                <a:gd name="T27" fmla="*/ 140 h 576"/>
                <a:gd name="T28" fmla="*/ 0 w 687"/>
                <a:gd name="T29" fmla="*/ 41 h 5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7"/>
                <a:gd name="T46" fmla="*/ 0 h 576"/>
                <a:gd name="T47" fmla="*/ 687 w 687"/>
                <a:gd name="T48" fmla="*/ 576 h 5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7" h="576">
                  <a:moveTo>
                    <a:pt x="0" y="41"/>
                  </a:moveTo>
                  <a:cubicBezTo>
                    <a:pt x="51" y="25"/>
                    <a:pt x="219" y="0"/>
                    <a:pt x="330" y="6"/>
                  </a:cubicBezTo>
                  <a:cubicBezTo>
                    <a:pt x="440" y="8"/>
                    <a:pt x="604" y="45"/>
                    <a:pt x="660" y="56"/>
                  </a:cubicBezTo>
                  <a:cubicBezTo>
                    <a:pt x="640" y="116"/>
                    <a:pt x="687" y="11"/>
                    <a:pt x="667" y="71"/>
                  </a:cubicBezTo>
                  <a:cubicBezTo>
                    <a:pt x="662" y="86"/>
                    <a:pt x="590" y="287"/>
                    <a:pt x="577" y="296"/>
                  </a:cubicBezTo>
                  <a:cubicBezTo>
                    <a:pt x="547" y="316"/>
                    <a:pt x="570" y="303"/>
                    <a:pt x="570" y="303"/>
                  </a:cubicBezTo>
                  <a:cubicBezTo>
                    <a:pt x="550" y="333"/>
                    <a:pt x="466" y="430"/>
                    <a:pt x="441" y="455"/>
                  </a:cubicBezTo>
                  <a:cubicBezTo>
                    <a:pt x="426" y="470"/>
                    <a:pt x="410" y="484"/>
                    <a:pt x="396" y="500"/>
                  </a:cubicBezTo>
                  <a:cubicBezTo>
                    <a:pt x="384" y="514"/>
                    <a:pt x="344" y="555"/>
                    <a:pt x="330" y="566"/>
                  </a:cubicBezTo>
                  <a:cubicBezTo>
                    <a:pt x="318" y="576"/>
                    <a:pt x="336" y="555"/>
                    <a:pt x="321" y="560"/>
                  </a:cubicBezTo>
                  <a:cubicBezTo>
                    <a:pt x="243" y="508"/>
                    <a:pt x="220" y="423"/>
                    <a:pt x="142" y="371"/>
                  </a:cubicBezTo>
                  <a:cubicBezTo>
                    <a:pt x="132" y="341"/>
                    <a:pt x="175" y="404"/>
                    <a:pt x="157" y="378"/>
                  </a:cubicBezTo>
                  <a:cubicBezTo>
                    <a:pt x="147" y="363"/>
                    <a:pt x="73" y="246"/>
                    <a:pt x="66" y="230"/>
                  </a:cubicBezTo>
                  <a:cubicBezTo>
                    <a:pt x="53" y="201"/>
                    <a:pt x="54" y="166"/>
                    <a:pt x="36" y="140"/>
                  </a:cubicBezTo>
                  <a:cubicBezTo>
                    <a:pt x="0" y="87"/>
                    <a:pt x="0" y="89"/>
                    <a:pt x="0" y="41"/>
                  </a:cubicBezTo>
                  <a:close/>
                </a:path>
              </a:pathLst>
            </a:custGeom>
            <a:solidFill>
              <a:srgbClr val="A5A5A5"/>
            </a:solidFill>
            <a:ln w="15875">
              <a:solidFill>
                <a:srgbClr val="000000"/>
              </a:solidFill>
              <a:round/>
              <a:headEnd/>
              <a:tailEnd/>
            </a:ln>
          </p:spPr>
          <p:txBody>
            <a:bodyPr/>
            <a:lstStyle/>
            <a:p>
              <a:endParaRPr lang="nl-NL">
                <a:solidFill>
                  <a:srgbClr val="C00000"/>
                </a:solidFill>
              </a:endParaRPr>
            </a:p>
          </p:txBody>
        </p:sp>
        <p:sp>
          <p:nvSpPr>
            <p:cNvPr id="18" name="Rectangle 13"/>
            <p:cNvSpPr>
              <a:spLocks noChangeArrowheads="1"/>
            </p:cNvSpPr>
            <p:nvPr/>
          </p:nvSpPr>
          <p:spPr bwMode="auto">
            <a:xfrm>
              <a:off x="9572" y="2265"/>
              <a:ext cx="1935" cy="446"/>
            </a:xfrm>
            <a:prstGeom prst="rect">
              <a:avLst/>
            </a:prstGeom>
            <a:solidFill>
              <a:srgbClr val="A5A5A5"/>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altLang="en-US" sz="2000" dirty="0">
                  <a:latin typeface="Verdana" panose="020B0604030504040204" pitchFamily="34" charset="0"/>
                </a:rPr>
                <a:t>Competences</a:t>
              </a:r>
            </a:p>
          </p:txBody>
        </p:sp>
      </p:grpSp>
      <p:cxnSp>
        <p:nvCxnSpPr>
          <p:cNvPr id="4" name="Rechte verbindingslijn met pijl 3"/>
          <p:cNvCxnSpPr/>
          <p:nvPr/>
        </p:nvCxnSpPr>
        <p:spPr>
          <a:xfrm>
            <a:off x="4042229" y="4673264"/>
            <a:ext cx="1922473" cy="7870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9" name="Afbeelding 18">
            <a:extLst>
              <a:ext uri="{FF2B5EF4-FFF2-40B4-BE49-F238E27FC236}">
                <a16:creationId xmlns:a16="http://schemas.microsoft.com/office/drawing/2014/main" id="{54A39BA9-25DE-D74E-A4A6-7C0ED9BBF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53567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Why Competence Based Education and Training? </a:t>
            </a:r>
            <a:endParaRPr lang="en-GB" sz="32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23165"/>
          </a:xfrm>
          <a:prstGeom prst="rect">
            <a:avLst/>
          </a:prstGeom>
        </p:spPr>
        <p:txBody>
          <a:bodyPr wrap="square">
            <a:spAutoFit/>
          </a:bodyPr>
          <a:lstStyle/>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sp>
        <p:nvSpPr>
          <p:cNvPr id="20" name="Rectangle 7"/>
          <p:cNvSpPr>
            <a:spLocks noChangeArrowheads="1"/>
          </p:cNvSpPr>
          <p:nvPr/>
        </p:nvSpPr>
        <p:spPr bwMode="auto">
          <a:xfrm>
            <a:off x="4643472" y="4213915"/>
            <a:ext cx="2802041" cy="1672491"/>
          </a:xfrm>
          <a:prstGeom prst="rect">
            <a:avLst/>
          </a:prstGeom>
          <a:solidFill>
            <a:srgbClr val="FFCC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latin typeface="Times New Roman" panose="02020603050405020304" pitchFamily="18" charset="0"/>
            </a:endParaRPr>
          </a:p>
        </p:txBody>
      </p:sp>
      <p:grpSp>
        <p:nvGrpSpPr>
          <p:cNvPr id="21" name="Groep 11"/>
          <p:cNvGrpSpPr>
            <a:grpSpLocks/>
          </p:cNvGrpSpPr>
          <p:nvPr/>
        </p:nvGrpSpPr>
        <p:grpSpPr bwMode="auto">
          <a:xfrm>
            <a:off x="901488" y="2142839"/>
            <a:ext cx="7527272" cy="3717580"/>
            <a:chOff x="827088" y="1557338"/>
            <a:chExt cx="7559675" cy="3816350"/>
          </a:xfrm>
        </p:grpSpPr>
        <p:sp>
          <p:nvSpPr>
            <p:cNvPr id="22" name="Rectangle 3"/>
            <p:cNvSpPr>
              <a:spLocks noChangeArrowheads="1"/>
            </p:cNvSpPr>
            <p:nvPr/>
          </p:nvSpPr>
          <p:spPr bwMode="auto">
            <a:xfrm>
              <a:off x="1491183" y="3623817"/>
              <a:ext cx="2743200" cy="1728788"/>
            </a:xfrm>
            <a:prstGeom prst="rect">
              <a:avLst/>
            </a:prstGeom>
            <a:solidFill>
              <a:srgbClr val="FFCC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latin typeface="Verdana" panose="020B0604030504040204" pitchFamily="34" charset="0"/>
              </a:endParaRPr>
            </a:p>
          </p:txBody>
        </p:sp>
        <p:sp>
          <p:nvSpPr>
            <p:cNvPr id="23" name="Text Box 4"/>
            <p:cNvSpPr txBox="1">
              <a:spLocks noChangeArrowheads="1"/>
            </p:cNvSpPr>
            <p:nvPr/>
          </p:nvSpPr>
          <p:spPr bwMode="auto">
            <a:xfrm>
              <a:off x="1523992" y="3925793"/>
              <a:ext cx="2522952" cy="123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dirty="0">
                  <a:solidFill>
                    <a:srgbClr val="132831"/>
                  </a:solidFill>
                  <a:latin typeface="+mn-lt"/>
                  <a:cs typeface="Times New Roman" panose="02020603050405020304" pitchFamily="18" charset="0"/>
                </a:rPr>
                <a:t>Changes in the profession/labour market</a:t>
              </a:r>
            </a:p>
          </p:txBody>
        </p:sp>
        <p:sp>
          <p:nvSpPr>
            <p:cNvPr id="24" name="Text Box 8"/>
            <p:cNvSpPr txBox="1">
              <a:spLocks noChangeArrowheads="1"/>
            </p:cNvSpPr>
            <p:nvPr/>
          </p:nvSpPr>
          <p:spPr bwMode="auto">
            <a:xfrm>
              <a:off x="4513401" y="3417651"/>
              <a:ext cx="2885883" cy="14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GB" altLang="en-US" sz="2400" dirty="0">
                <a:latin typeface="+mn-lt"/>
                <a:cs typeface="Times New Roman" panose="02020603050405020304" pitchFamily="18" charset="0"/>
              </a:endParaRPr>
            </a:p>
            <a:p>
              <a:pPr algn="ctr" eaLnBrk="1" hangingPunct="1">
                <a:spcBef>
                  <a:spcPct val="50000"/>
                </a:spcBef>
                <a:buFontTx/>
                <a:buNone/>
              </a:pPr>
              <a:r>
                <a:rPr lang="en-GB" altLang="en-US" sz="2400" dirty="0">
                  <a:solidFill>
                    <a:srgbClr val="132831"/>
                  </a:solidFill>
                  <a:latin typeface="+mn-lt"/>
                  <a:cs typeface="Times New Roman" panose="02020603050405020304" pitchFamily="18" charset="0"/>
                </a:rPr>
                <a:t>New views on learning and teaching</a:t>
              </a:r>
            </a:p>
          </p:txBody>
        </p:sp>
        <p:sp>
          <p:nvSpPr>
            <p:cNvPr id="25" name="Line 10"/>
            <p:cNvSpPr>
              <a:spLocks noChangeShapeType="1"/>
            </p:cNvSpPr>
            <p:nvPr/>
          </p:nvSpPr>
          <p:spPr bwMode="auto">
            <a:xfrm>
              <a:off x="827088" y="5373688"/>
              <a:ext cx="755967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 name="Oval 5"/>
            <p:cNvSpPr>
              <a:spLocks noChangeArrowheads="1"/>
            </p:cNvSpPr>
            <p:nvPr/>
          </p:nvSpPr>
          <p:spPr bwMode="auto">
            <a:xfrm>
              <a:off x="2555876" y="1557338"/>
              <a:ext cx="3744912" cy="2301875"/>
            </a:xfrm>
            <a:prstGeom prst="ellipse">
              <a:avLst/>
            </a:prstGeom>
            <a:solidFill>
              <a:srgbClr val="99FF99"/>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27" name="Text Box 6"/>
            <p:cNvSpPr txBox="1">
              <a:spLocks noChangeArrowheads="1"/>
            </p:cNvSpPr>
            <p:nvPr/>
          </p:nvSpPr>
          <p:spPr bwMode="auto">
            <a:xfrm>
              <a:off x="2916238" y="2042934"/>
              <a:ext cx="3024187" cy="8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dirty="0">
                  <a:solidFill>
                    <a:srgbClr val="132831"/>
                  </a:solidFill>
                  <a:latin typeface="+mn-lt"/>
                  <a:cs typeface="Times New Roman" panose="02020603050405020304" pitchFamily="18" charset="0"/>
                </a:rPr>
                <a:t>Competence Based Education and Training</a:t>
              </a:r>
            </a:p>
          </p:txBody>
        </p:sp>
      </p:grpSp>
      <p:pic>
        <p:nvPicPr>
          <p:cNvPr id="15" name="Afbeelding 14">
            <a:extLst>
              <a:ext uri="{FF2B5EF4-FFF2-40B4-BE49-F238E27FC236}">
                <a16:creationId xmlns:a16="http://schemas.microsoft.com/office/drawing/2014/main" id="{65EFB5D3-D4C5-5043-B33C-E78D3D227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91280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Shift happens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954655"/>
          </a:xfrm>
          <a:prstGeom prst="rect">
            <a:avLst/>
          </a:prstGeom>
        </p:spPr>
        <p:txBody>
          <a:bodyPr wrap="square">
            <a:spAutoFit/>
          </a:bodyPr>
          <a:lstStyle/>
          <a:p>
            <a:pPr marL="577850" indent="-577850">
              <a:defRPr/>
            </a:pPr>
            <a:r>
              <a:rPr lang="en-US" sz="2400" b="1" dirty="0">
                <a:solidFill>
                  <a:srgbClr val="132831"/>
                </a:solidFill>
              </a:rPr>
              <a:t>Let us have a look what is going on:</a:t>
            </a:r>
          </a:p>
          <a:p>
            <a:pPr marL="1035050" lvl="1" indent="-577850">
              <a:defRPr/>
            </a:pPr>
            <a:endParaRPr lang="en-US" sz="2400" b="1" dirty="0">
              <a:solidFill>
                <a:srgbClr val="132831"/>
              </a:solidFill>
            </a:endParaRPr>
          </a:p>
          <a:p>
            <a:pPr marL="1035050" lvl="1" indent="-577850">
              <a:defRPr/>
            </a:pPr>
            <a:endParaRPr lang="en-US" sz="2400" dirty="0"/>
          </a:p>
          <a:p>
            <a:pPr fontAlgn="ctr">
              <a:defRPr/>
            </a:pPr>
            <a:r>
              <a:rPr lang="nl-NL" sz="2400" dirty="0">
                <a:hlinkClick r:id="rId4"/>
              </a:rPr>
              <a:t>https://www.youtube.com/watch?v=FdTOFkhaplo</a:t>
            </a:r>
            <a:endParaRPr lang="nl-NL" sz="2400" dirty="0"/>
          </a:p>
          <a:p>
            <a:pPr fontAlgn="ctr">
              <a:defRPr/>
            </a:pPr>
            <a:r>
              <a:rPr lang="nl-NL" sz="2400" dirty="0">
                <a:hlinkClick r:id="rId5"/>
              </a:rPr>
              <a:t>https://www.youtube.com/watch?v=wMB77eJPYs8</a:t>
            </a:r>
            <a:endParaRPr lang="nl-NL" sz="2400" dirty="0"/>
          </a:p>
          <a:p>
            <a:pPr>
              <a:defRPr/>
            </a:pPr>
            <a:r>
              <a:rPr lang="nl-NL" sz="2400" dirty="0">
                <a:hlinkClick r:id="rId6"/>
              </a:rPr>
              <a:t>https://www.youtube.com/watch?v=uqZiIO0YI7Y</a:t>
            </a:r>
            <a:endParaRPr lang="nl-NL" sz="2400" dirty="0"/>
          </a:p>
          <a:p>
            <a:pPr>
              <a:defRPr/>
            </a:pPr>
            <a:br>
              <a:rPr lang="nl-NL" dirty="0"/>
            </a:br>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228E3CA-2196-0944-85C6-8679043913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93282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What does a competent graduate or employee look like? </a:t>
            </a:r>
            <a:endParaRPr lang="en-US" sz="32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46988"/>
          </a:xfrm>
          <a:prstGeom prst="rect">
            <a:avLst/>
          </a:prstGeom>
        </p:spPr>
        <p:txBody>
          <a:bodyPr wrap="square">
            <a:spAutoFit/>
          </a:bodyPr>
          <a:lstStyle/>
          <a:p>
            <a:pPr marL="342900" indent="-342900">
              <a:buFont typeface="Arial" panose="020B0604020202020204" pitchFamily="34" charset="0"/>
              <a:buChar char="•"/>
            </a:pPr>
            <a:r>
              <a:rPr lang="en-GB" altLang="en-US" sz="2400" dirty="0"/>
              <a:t>Make in pairs a list of characteristics of a competent graduate or employee…;</a:t>
            </a:r>
          </a:p>
          <a:p>
            <a:endParaRPr lang="en-GB" altLang="en-US" sz="2400" dirty="0"/>
          </a:p>
          <a:p>
            <a:pPr marL="342900" indent="-342900">
              <a:buFont typeface="Arial" panose="020B0604020202020204" pitchFamily="34" charset="0"/>
              <a:buChar char="•"/>
            </a:pPr>
            <a:r>
              <a:rPr lang="en-GB" altLang="en-US" sz="2400" dirty="0"/>
              <a:t>Compare the outcomes in your group;</a:t>
            </a:r>
          </a:p>
          <a:p>
            <a:endParaRPr lang="en-GB" altLang="en-US" sz="2400" dirty="0"/>
          </a:p>
          <a:p>
            <a:pPr marL="342900" indent="-342900">
              <a:buFont typeface="Arial" panose="020B0604020202020204" pitchFamily="34" charset="0"/>
              <a:buChar char="•"/>
            </a:pPr>
            <a:r>
              <a:rPr lang="en-GB" altLang="en-US" sz="2400" dirty="0"/>
              <a:t>Compile the main characteristics into one list!</a:t>
            </a:r>
          </a:p>
          <a:p>
            <a:endParaRPr lang="en-GB" altLang="en-US" sz="2400" dirty="0"/>
          </a:p>
          <a:p>
            <a:pPr marL="342900" indent="-342900">
              <a:buFont typeface="Arial" panose="020B0604020202020204" pitchFamily="34" charset="0"/>
              <a:buChar char="•"/>
            </a:pPr>
            <a:r>
              <a:rPr lang="en-GB" altLang="en-US" sz="2400" dirty="0"/>
              <a:t>Compare your list with the next slides.</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C36E3233-BEF2-C745-AA12-A8C85B313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4913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rPr>
              <a:t>The ‘competent' professional….</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10055"/>
          </a:xfrm>
          <a:prstGeom prst="rect">
            <a:avLst/>
          </a:prstGeom>
        </p:spPr>
        <p:txBody>
          <a:bodyPr wrap="square">
            <a:spAutoFit/>
          </a:bodyPr>
          <a:lstStyle/>
          <a:p>
            <a:pPr marL="342900" lvl="1" indent="-342900">
              <a:buFont typeface="Arial" panose="020B0604020202020204" pitchFamily="34" charset="0"/>
              <a:buChar char="•"/>
            </a:pPr>
            <a:r>
              <a:rPr lang="en-GB" altLang="en-US" sz="2400" dirty="0"/>
              <a:t>Takes initiative;</a:t>
            </a:r>
          </a:p>
          <a:p>
            <a:pPr marL="342900" lvl="1" indent="-342900">
              <a:buFont typeface="Arial" panose="020B0604020202020204" pitchFamily="34" charset="0"/>
              <a:buChar char="•"/>
            </a:pPr>
            <a:r>
              <a:rPr lang="en-GB" altLang="en-US" sz="2400" dirty="0"/>
              <a:t>Can improvise and comes to innovative solutions;</a:t>
            </a:r>
          </a:p>
          <a:p>
            <a:pPr marL="342900" lvl="1" indent="-342900">
              <a:buFont typeface="Arial" panose="020B0604020202020204" pitchFamily="34" charset="0"/>
              <a:buChar char="•"/>
            </a:pPr>
            <a:r>
              <a:rPr lang="en-GB" altLang="en-US" sz="2400" dirty="0"/>
              <a:t>Takes responsibilities;</a:t>
            </a:r>
          </a:p>
          <a:p>
            <a:pPr marL="342900" lvl="1" indent="-342900">
              <a:buFont typeface="Arial" panose="020B0604020202020204" pitchFamily="34" charset="0"/>
              <a:buChar char="•"/>
            </a:pPr>
            <a:r>
              <a:rPr lang="en-GB" altLang="en-US" sz="2400" dirty="0"/>
              <a:t>Is aware of the necessity to improve the quality of his/her work;</a:t>
            </a:r>
          </a:p>
          <a:p>
            <a:pPr marL="342900" lvl="1" indent="-342900">
              <a:buFont typeface="Arial" panose="020B0604020202020204" pitchFamily="34" charset="0"/>
              <a:buChar char="•"/>
            </a:pPr>
            <a:r>
              <a:rPr lang="en-GB" altLang="en-US" sz="2400" dirty="0"/>
              <a:t>Is prepared to develop himself and keep his/her knowledge and skills up-to-date. </a:t>
            </a:r>
          </a:p>
          <a:p>
            <a:pPr>
              <a:lnSpc>
                <a:spcPct val="90000"/>
              </a:lnSpc>
            </a:pPr>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879D5D3-FCC8-B743-86F2-E7031967D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7646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pt-PT" altLang="en-US" sz="3200" b="1" cap="all" dirty="0">
                <a:solidFill>
                  <a:srgbClr val="132831"/>
                </a:solidFill>
                <a:cs typeface="Times New Roman" panose="02020603050405020304" pitchFamily="18" charset="0"/>
              </a:rPr>
              <a:t>Competences of The 21</a:t>
            </a:r>
            <a:r>
              <a:rPr lang="pt-PT" altLang="en-US" sz="3200" b="1" dirty="0">
                <a:solidFill>
                  <a:srgbClr val="132831"/>
                </a:solidFill>
                <a:cs typeface="Times New Roman" panose="02020603050405020304" pitchFamily="18" charset="0"/>
              </a:rPr>
              <a:t>st </a:t>
            </a:r>
            <a:r>
              <a:rPr lang="pt-PT" altLang="en-US" sz="3200" b="1" cap="all" dirty="0">
                <a:solidFill>
                  <a:srgbClr val="132831"/>
                </a:solidFill>
                <a:cs typeface="Times New Roman" panose="02020603050405020304" pitchFamily="18" charset="0"/>
              </a:rPr>
              <a:t>century learner</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19" name="Afbeelding 18" descr="C:\Users\Acer\AppData\Local\Microsoft\Windows\INetCache\Content.Word\21st-century-1entejd1.png"/>
          <p:cNvPicPr/>
          <p:nvPr/>
        </p:nvPicPr>
        <p:blipFill>
          <a:blip r:embed="rId4">
            <a:extLst>
              <a:ext uri="{28A0092B-C50C-407E-A947-70E740481C1C}">
                <a14:useLocalDpi xmlns:a14="http://schemas.microsoft.com/office/drawing/2010/main" val="0"/>
              </a:ext>
            </a:extLst>
          </a:blip>
          <a:srcRect/>
          <a:stretch>
            <a:fillRect/>
          </a:stretch>
        </p:blipFill>
        <p:spPr bwMode="auto">
          <a:xfrm>
            <a:off x="1770434" y="2154216"/>
            <a:ext cx="4620637" cy="4584983"/>
          </a:xfrm>
          <a:prstGeom prst="rect">
            <a:avLst/>
          </a:prstGeom>
          <a:noFill/>
          <a:ln>
            <a:noFill/>
          </a:ln>
        </p:spPr>
      </p:pic>
      <p:pic>
        <p:nvPicPr>
          <p:cNvPr id="7" name="Afbeelding 6">
            <a:extLst>
              <a:ext uri="{FF2B5EF4-FFF2-40B4-BE49-F238E27FC236}">
                <a16:creationId xmlns:a16="http://schemas.microsoft.com/office/drawing/2014/main" id="{7FF067EB-6D9B-0848-B1E8-DD0A89F15D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89672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rPr>
              <a:t>A competent person</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379387"/>
          </a:xfrm>
          <a:prstGeom prst="rect">
            <a:avLst/>
          </a:prstGeom>
        </p:spPr>
        <p:txBody>
          <a:bodyPr wrap="square">
            <a:spAutoFit/>
          </a:bodyPr>
          <a:lstStyle/>
          <a:p>
            <a:pPr marL="342900" indent="-342900">
              <a:buFont typeface="Arial" panose="020B0604020202020204" pitchFamily="34" charset="0"/>
              <a:buChar char="•"/>
            </a:pPr>
            <a:r>
              <a:rPr lang="en-GB" altLang="en-US" sz="2400" dirty="0"/>
              <a:t>Knows and understands why</a:t>
            </a:r>
          </a:p>
          <a:p>
            <a:pPr lvl="1"/>
            <a:r>
              <a:rPr lang="en-GB" altLang="en-US" sz="2400" i="1" dirty="0"/>
              <a:t>= Cognitive competences</a:t>
            </a:r>
            <a:r>
              <a:rPr lang="en-GB" altLang="en-US" sz="2400" dirty="0"/>
              <a:t> </a:t>
            </a:r>
          </a:p>
          <a:p>
            <a:pPr lvl="1"/>
            <a:endParaRPr lang="en-GB" altLang="en-US" sz="2400" dirty="0"/>
          </a:p>
          <a:p>
            <a:pPr marL="342900" indent="-342900">
              <a:buFont typeface="Arial" panose="020B0604020202020204" pitchFamily="34" charset="0"/>
              <a:buChar char="•"/>
            </a:pPr>
            <a:r>
              <a:rPr lang="en-GB" altLang="en-US" sz="2400" dirty="0"/>
              <a:t>Can act/do</a:t>
            </a:r>
          </a:p>
          <a:p>
            <a:pPr lvl="1"/>
            <a:r>
              <a:rPr lang="en-GB" altLang="en-US" sz="2400" i="1" dirty="0"/>
              <a:t>= Strategic competences</a:t>
            </a:r>
          </a:p>
          <a:p>
            <a:pPr lvl="1"/>
            <a:endParaRPr lang="en-GB" altLang="en-US" sz="2400" i="1" dirty="0"/>
          </a:p>
          <a:p>
            <a:pPr marL="342900" indent="-342900">
              <a:buFont typeface="Arial" panose="020B0604020202020204" pitchFamily="34" charset="0"/>
              <a:buChar char="•"/>
            </a:pPr>
            <a:r>
              <a:rPr lang="en-GB" altLang="en-US" sz="2400" dirty="0"/>
              <a:t>Can react/interact</a:t>
            </a:r>
          </a:p>
          <a:p>
            <a:pPr lvl="1"/>
            <a:r>
              <a:rPr lang="en-GB" altLang="en-US" sz="2400" i="1" dirty="0"/>
              <a:t>= Social emotional competences </a:t>
            </a:r>
          </a:p>
          <a:p>
            <a:pPr>
              <a:lnSpc>
                <a:spcPct val="90000"/>
              </a:lnSpc>
            </a:pPr>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96446401-8644-7748-9A94-BD2938173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13284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rPr>
              <a:t>How to acquire competences? </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46988"/>
          </a:xfrm>
          <a:prstGeom prst="rect">
            <a:avLst/>
          </a:prstGeom>
        </p:spPr>
        <p:txBody>
          <a:bodyPr wrap="square">
            <a:spAutoFit/>
          </a:bodyPr>
          <a:lstStyle/>
          <a:p>
            <a:pPr marL="342900" indent="-342900">
              <a:buFont typeface="Arial" panose="020B0604020202020204" pitchFamily="34" charset="0"/>
              <a:buChar char="•"/>
            </a:pPr>
            <a:r>
              <a:rPr lang="en-GB" altLang="en-US" sz="2400" dirty="0"/>
              <a:t>Competences cannot be transmitted by an expert;</a:t>
            </a:r>
          </a:p>
          <a:p>
            <a:pPr marL="342900" indent="-342900">
              <a:buFont typeface="Arial" panose="020B0604020202020204" pitchFamily="34" charset="0"/>
              <a:buChar char="•"/>
            </a:pPr>
            <a:endParaRPr lang="en-GB" altLang="en-US" sz="2400" dirty="0"/>
          </a:p>
          <a:p>
            <a:pPr marL="342900" indent="-342900">
              <a:buFont typeface="Arial" panose="020B0604020202020204" pitchFamily="34" charset="0"/>
              <a:buChar char="•"/>
            </a:pPr>
            <a:r>
              <a:rPr lang="en-GB" altLang="en-US" sz="2400" dirty="0"/>
              <a:t>Competences have to be developed by the learner him/herself!</a:t>
            </a:r>
          </a:p>
          <a:p>
            <a:pPr marL="342900" indent="-342900">
              <a:buFont typeface="Arial" panose="020B0604020202020204" pitchFamily="34" charset="0"/>
              <a:buChar char="•"/>
            </a:pPr>
            <a:endParaRPr lang="en-GB" altLang="en-US" sz="2400" dirty="0"/>
          </a:p>
          <a:p>
            <a:pPr marL="342900" indent="-342900">
              <a:buFont typeface="Arial" panose="020B0604020202020204" pitchFamily="34" charset="0"/>
              <a:buChar char="•"/>
            </a:pPr>
            <a:r>
              <a:rPr lang="en-GB" altLang="en-US" sz="2400" dirty="0"/>
              <a:t>The expert facilitates the learner to learn 	(= how to become competent).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915D6A0-D501-5E47-8180-2A307A1B4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61235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rPr>
              <a:t>New views on learning are necessary</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025395"/>
            <a:ext cx="7012787" cy="4154984"/>
          </a:xfrm>
          <a:prstGeom prst="rect">
            <a:avLst/>
          </a:prstGeom>
        </p:spPr>
        <p:txBody>
          <a:bodyPr wrap="square">
            <a:spAutoFit/>
          </a:bodyPr>
          <a:lstStyle/>
          <a:p>
            <a:r>
              <a:rPr lang="en-GB" altLang="en-US" sz="2400" i="1" dirty="0"/>
              <a:t>Lack of effectiveness of knowledge-based technical training; too much emphasis on ‘transmission’.</a:t>
            </a:r>
          </a:p>
          <a:p>
            <a:endParaRPr lang="en-GB" altLang="en-US" sz="2400" i="1" dirty="0"/>
          </a:p>
          <a:p>
            <a:endParaRPr lang="en-GB" altLang="en-US" sz="2400" dirty="0"/>
          </a:p>
          <a:p>
            <a:r>
              <a:rPr lang="en-GB" altLang="en-US" sz="2400" dirty="0"/>
              <a:t>Development of new theories on learning:</a:t>
            </a:r>
          </a:p>
          <a:p>
            <a:pPr marL="342900" indent="-342900">
              <a:buFont typeface="Arial" panose="020B0604020202020204" pitchFamily="34" charset="0"/>
              <a:buChar char="•"/>
            </a:pPr>
            <a:r>
              <a:rPr lang="en-GB" altLang="en-US" sz="2400" dirty="0"/>
              <a:t>Learner centred/learning how to learn; </a:t>
            </a:r>
          </a:p>
          <a:p>
            <a:pPr marL="342900" indent="-342900">
              <a:buFont typeface="Arial" panose="020B0604020202020204" pitchFamily="34" charset="0"/>
              <a:buChar char="•"/>
            </a:pPr>
            <a:r>
              <a:rPr lang="en-GB" altLang="en-US" sz="2400" dirty="0"/>
              <a:t>Shared control;</a:t>
            </a:r>
          </a:p>
          <a:p>
            <a:pPr marL="342900" indent="-342900">
              <a:buFont typeface="Arial" panose="020B0604020202020204" pitchFamily="34" charset="0"/>
              <a:buChar char="•"/>
            </a:pPr>
            <a:r>
              <a:rPr lang="en-GB" altLang="en-US" sz="2400" dirty="0"/>
              <a:t>Flexibility/tailor-made;</a:t>
            </a:r>
          </a:p>
          <a:p>
            <a:pPr marL="342900" indent="-342900">
              <a:buFont typeface="Arial" panose="020B0604020202020204" pitchFamily="34" charset="0"/>
              <a:buChar char="•"/>
            </a:pPr>
            <a:r>
              <a:rPr lang="en-GB" altLang="en-US" sz="2400" dirty="0"/>
              <a:t>What you have learned, you must be able to show;</a:t>
            </a:r>
          </a:p>
          <a:p>
            <a:pPr marL="342900" indent="-342900">
              <a:buFont typeface="Arial" panose="020B0604020202020204" pitchFamily="34" charset="0"/>
              <a:buChar char="•"/>
            </a:pPr>
            <a:r>
              <a:rPr lang="en-GB" altLang="en-US" sz="2400" dirty="0"/>
              <a:t>Learning by reflection on action;</a:t>
            </a:r>
          </a:p>
          <a:p>
            <a:pPr marL="342900" indent="-342900">
              <a:buFont typeface="Arial" panose="020B0604020202020204" pitchFamily="34" charset="0"/>
              <a:buChar char="•"/>
            </a:pPr>
            <a:r>
              <a:rPr lang="en-GB" altLang="en-US" sz="2400" dirty="0"/>
              <a:t>Cooperative learning.</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sp>
        <p:nvSpPr>
          <p:cNvPr id="3" name="PIJL-OMLAAG 2"/>
          <p:cNvSpPr/>
          <p:nvPr/>
        </p:nvSpPr>
        <p:spPr>
          <a:xfrm>
            <a:off x="2936064" y="2901064"/>
            <a:ext cx="632724" cy="548322"/>
          </a:xfrm>
          <a:prstGeom prst="downArrow">
            <a:avLst/>
          </a:prstGeom>
          <a:gradFill>
            <a:gsLst>
              <a:gs pos="58000">
                <a:srgbClr val="C0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8" name="Afbeelding 7">
            <a:extLst>
              <a:ext uri="{FF2B5EF4-FFF2-40B4-BE49-F238E27FC236}">
                <a16:creationId xmlns:a16="http://schemas.microsoft.com/office/drawing/2014/main" id="{3B422EB5-EF95-8249-B741-61B7C78F4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31797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cs typeface="Times New Roman" panose="02020603050405020304" pitchFamily="18" charset="0"/>
              </a:rPr>
              <a:t>Competence-Based Learning is an..</a:t>
            </a:r>
            <a:r>
              <a:rPr lang="en-GB" altLang="en-US" sz="3200" cap="all" dirty="0">
                <a:solidFill>
                  <a:srgbClr val="132831"/>
                </a:solidFill>
                <a:cs typeface="Times New Roman" panose="02020603050405020304" pitchFamily="18" charset="0"/>
              </a:rPr>
              <a:t>..</a:t>
            </a:r>
            <a:endParaRPr lang="en-GB"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defRPr/>
            </a:pPr>
            <a:r>
              <a:rPr lang="nl-NL" sz="2400" dirty="0"/>
              <a:t>Active;</a:t>
            </a:r>
          </a:p>
          <a:p>
            <a:pPr>
              <a:defRPr/>
            </a:pPr>
            <a:endParaRPr lang="en-GB" sz="2400" dirty="0"/>
          </a:p>
          <a:p>
            <a:pPr marL="342900" indent="-342900">
              <a:buFont typeface="Arial" panose="020B0604020202020204" pitchFamily="34" charset="0"/>
              <a:buChar char="•"/>
              <a:defRPr/>
            </a:pPr>
            <a:r>
              <a:rPr lang="en-GB" sz="2400" dirty="0"/>
              <a:t>Constructive;</a:t>
            </a:r>
          </a:p>
          <a:p>
            <a:pPr>
              <a:defRPr/>
            </a:pPr>
            <a:endParaRPr lang="en-GB" sz="2400" dirty="0"/>
          </a:p>
          <a:p>
            <a:pPr marL="342900" indent="-342900">
              <a:buFont typeface="Arial" panose="020B0604020202020204" pitchFamily="34" charset="0"/>
              <a:buChar char="•"/>
              <a:defRPr/>
            </a:pPr>
            <a:r>
              <a:rPr lang="en-GB" sz="2400" dirty="0"/>
              <a:t>Integrated;</a:t>
            </a:r>
          </a:p>
          <a:p>
            <a:pPr>
              <a:defRPr/>
            </a:pPr>
            <a:endParaRPr lang="en-GB" sz="2400" dirty="0"/>
          </a:p>
          <a:p>
            <a:pPr marL="342900" indent="-342900">
              <a:buFont typeface="Arial" panose="020B0604020202020204" pitchFamily="34" charset="0"/>
              <a:buChar char="•"/>
              <a:defRPr/>
            </a:pPr>
            <a:r>
              <a:rPr lang="en-GB" sz="2400" dirty="0"/>
              <a:t>Work-related; </a:t>
            </a:r>
          </a:p>
          <a:p>
            <a:pPr>
              <a:defRPr/>
            </a:pPr>
            <a:endParaRPr lang="en-GB" sz="2400" dirty="0"/>
          </a:p>
          <a:p>
            <a:pPr>
              <a:defRPr/>
            </a:pPr>
            <a:r>
              <a:rPr lang="en-GB" sz="2400" dirty="0">
                <a:cs typeface="Times New Roman" pitchFamily="18" charset="0"/>
              </a:rPr>
              <a:t>process of development and improvement by the learner, that has to be facilitated by the teacher.</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BBC7D724-AB6B-574E-8D4A-B39A9EC1D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4540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rPr>
              <a:t>Welcome and introduction</a:t>
            </a:r>
            <a:endParaRPr lang="en-GB"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01876" y="1957141"/>
            <a:ext cx="6664094" cy="4154984"/>
          </a:xfrm>
          <a:prstGeom prst="rect">
            <a:avLst/>
          </a:prstGeom>
        </p:spPr>
        <p:txBody>
          <a:bodyPr wrap="square">
            <a:spAutoFit/>
          </a:bodyPr>
          <a:lstStyle/>
          <a:p>
            <a:pPr marL="342900" indent="-342900">
              <a:buFont typeface="Arial" panose="020B0604020202020204" pitchFamily="34" charset="0"/>
              <a:buChar char="•"/>
            </a:pPr>
            <a:endParaRPr lang="en-GB" altLang="en-US" sz="2400" dirty="0"/>
          </a:p>
          <a:p>
            <a:pPr marL="342900" indent="-342900">
              <a:buFont typeface="Arial" panose="020B0604020202020204" pitchFamily="34" charset="0"/>
              <a:buChar char="•"/>
            </a:pPr>
            <a:r>
              <a:rPr lang="en-GB" altLang="en-US" sz="2400" dirty="0"/>
              <a:t>Brief introduction on </a:t>
            </a:r>
            <a:r>
              <a:rPr lang="en-GB" altLang="en-US" sz="2400" dirty="0" err="1"/>
              <a:t>Vijana</a:t>
            </a:r>
            <a:r>
              <a:rPr lang="en-GB" altLang="en-US" sz="2400" dirty="0"/>
              <a:t> Na </a:t>
            </a:r>
            <a:r>
              <a:rPr lang="en-GB" altLang="en-US" sz="2400" dirty="0" err="1"/>
              <a:t>Ajira</a:t>
            </a:r>
            <a:r>
              <a:rPr lang="en-GB" altLang="en-US" sz="2400" dirty="0"/>
              <a:t> project;</a:t>
            </a:r>
          </a:p>
          <a:p>
            <a:pPr marL="342900" indent="-342900">
              <a:buFont typeface="Arial" panose="020B0604020202020204" pitchFamily="34" charset="0"/>
              <a:buChar char="•"/>
            </a:pPr>
            <a:r>
              <a:rPr lang="en-GB" altLang="en-US" sz="2400" dirty="0"/>
              <a:t>Who is who and expectations;</a:t>
            </a:r>
          </a:p>
          <a:p>
            <a:pPr marL="342900" indent="-342900">
              <a:buFont typeface="Arial" panose="020B0604020202020204" pitchFamily="34" charset="0"/>
              <a:buChar char="•"/>
            </a:pPr>
            <a:r>
              <a:rPr lang="en-GB" altLang="en-US" sz="2400" dirty="0"/>
              <a:t>Objectives Introduction Training on CBET;</a:t>
            </a:r>
          </a:p>
          <a:p>
            <a:pPr marL="342900" indent="-342900">
              <a:buFont typeface="Arial" panose="020B0604020202020204" pitchFamily="34" charset="0"/>
              <a:buChar char="•"/>
            </a:pPr>
            <a:r>
              <a:rPr lang="en-GB" altLang="en-US" sz="2400" dirty="0"/>
              <a:t>Approach;</a:t>
            </a:r>
          </a:p>
          <a:p>
            <a:pPr marL="342900" indent="-342900">
              <a:buFont typeface="Arial" panose="020B0604020202020204" pitchFamily="34" charset="0"/>
              <a:buChar char="•"/>
            </a:pPr>
            <a:r>
              <a:rPr lang="en-GB" altLang="en-US" sz="2400" dirty="0"/>
              <a:t>The concept of CBET and the paradigm shift;</a:t>
            </a:r>
          </a:p>
          <a:p>
            <a:pPr marL="342900" indent="-342900">
              <a:buFont typeface="Arial" panose="020B0604020202020204" pitchFamily="34" charset="0"/>
              <a:buChar char="•"/>
            </a:pPr>
            <a:r>
              <a:rPr lang="en-GB" altLang="en-US" sz="2400" dirty="0"/>
              <a:t>CBL in daily practice and the CBET tree;</a:t>
            </a:r>
          </a:p>
          <a:p>
            <a:pPr marL="342900" indent="-342900">
              <a:buFont typeface="Arial" panose="020B0604020202020204" pitchFamily="34" charset="0"/>
              <a:buChar char="•"/>
            </a:pPr>
            <a:r>
              <a:rPr lang="en-GB" altLang="en-US" sz="2400" dirty="0"/>
              <a:t>Scan of your institution;</a:t>
            </a:r>
          </a:p>
          <a:p>
            <a:pPr marL="342900" indent="-342900">
              <a:buFont typeface="Arial" panose="020B0604020202020204" pitchFamily="34" charset="0"/>
              <a:buChar char="•"/>
            </a:pPr>
            <a:r>
              <a:rPr lang="en-GB" altLang="en-US" sz="2400" dirty="0"/>
              <a:t>Your practical assignment ‘design and deliver an introduction training on CBET’  for a group of teachers of vocational training.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FF56D38-D79B-1047-9C0A-0E8456ADD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dirty="0"/>
              <a:t>Conclusions? </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r>
              <a:rPr lang="en-GB" altLang="en-US" sz="2400" dirty="0"/>
              <a:t>Make a slogan in your subgroup;</a:t>
            </a:r>
          </a:p>
          <a:p>
            <a:endParaRPr lang="en-GB" altLang="en-US" sz="2400" dirty="0"/>
          </a:p>
          <a:p>
            <a:r>
              <a:rPr lang="en-GB" altLang="en-US" sz="2400" dirty="0"/>
              <a:t>Write down  in a few words what ‘CBET: why, what and how’ stands for; </a:t>
            </a:r>
          </a:p>
          <a:p>
            <a:endParaRPr lang="en-GB" altLang="en-US" sz="2400" dirty="0">
              <a:latin typeface="Verdana" panose="020B0604030504040204" pitchFamily="34" charset="0"/>
            </a:endParaRPr>
          </a:p>
          <a:p>
            <a:r>
              <a:rPr lang="en-GB" altLang="en-US" sz="2400" dirty="0"/>
              <a:t>Put them on a flipchart and put it on the wall.</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26174EA-75C4-E445-869C-15BE8368C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6762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Shift from KBL to CBL</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954929"/>
          </a:xfrm>
          <a:prstGeom prst="rect">
            <a:avLst/>
          </a:prstGeom>
        </p:spPr>
        <p:txBody>
          <a:bodyPr wrap="square">
            <a:spAutoFit/>
          </a:bodyPr>
          <a:lstStyle/>
          <a:p>
            <a:pPr marL="660400" indent="-660400">
              <a:lnSpc>
                <a:spcPts val="4200"/>
              </a:lnSpc>
              <a:defRPr/>
            </a:pPr>
            <a:r>
              <a:rPr lang="en-US" sz="2400" b="1" dirty="0">
                <a:solidFill>
                  <a:srgbClr val="132831"/>
                </a:solidFill>
              </a:rPr>
              <a:t>What are the features of CBL?</a:t>
            </a:r>
          </a:p>
          <a:p>
            <a:pPr marL="361950" indent="-361950">
              <a:buFont typeface="Arial" panose="020B0604020202020204" pitchFamily="34" charset="0"/>
              <a:buChar char="•"/>
              <a:defRPr/>
            </a:pPr>
            <a:r>
              <a:rPr lang="en-US" sz="2400" dirty="0"/>
              <a:t>In the left column of the table (hand-out 1.4) are listed some features used in the direct or instructional mode of teaching (KBL);</a:t>
            </a:r>
          </a:p>
          <a:p>
            <a:pPr marL="361950" indent="-361950">
              <a:buFont typeface="Arial" panose="020B0604020202020204" pitchFamily="34" charset="0"/>
              <a:buChar char="•"/>
              <a:defRPr/>
            </a:pPr>
            <a:endParaRPr lang="en-US" sz="2400" dirty="0"/>
          </a:p>
          <a:p>
            <a:pPr marL="361950" indent="-361950">
              <a:buFont typeface="Arial" panose="020B0604020202020204" pitchFamily="34" charset="0"/>
              <a:buChar char="•"/>
              <a:defRPr/>
            </a:pPr>
            <a:r>
              <a:rPr lang="en-US" sz="2400" dirty="0"/>
              <a:t>Write down individually the features of CBL in the right column: What does the shift imply?;</a:t>
            </a:r>
          </a:p>
          <a:p>
            <a:pPr>
              <a:defRPr/>
            </a:pPr>
            <a:endParaRPr lang="en-US" sz="2400" dirty="0"/>
          </a:p>
          <a:p>
            <a:pPr marL="361950" indent="-361950">
              <a:buFont typeface="Arial" panose="020B0604020202020204" pitchFamily="34" charset="0"/>
              <a:buChar char="•"/>
              <a:defRPr/>
            </a:pPr>
            <a:r>
              <a:rPr lang="en-US" sz="2400" dirty="0"/>
              <a:t>Share your answers in the subgroup and make one list.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7280037-8537-7346-9AC7-3312DBF69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55781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Shift from KBL to CBL (cont.)</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975154" y="1841560"/>
            <a:ext cx="6664094" cy="4154984"/>
          </a:xfrm>
          <a:prstGeom prst="rect">
            <a:avLst/>
          </a:prstGeom>
        </p:spPr>
        <p:txBody>
          <a:bodyPr wrap="square">
            <a:spAutoFit/>
          </a:bodyPr>
          <a:lstStyle/>
          <a:p>
            <a:endParaRPr lang="en-US" altLang="en-US" sz="2400" dirty="0"/>
          </a:p>
          <a:p>
            <a:pPr marL="342900" indent="-342900">
              <a:buFont typeface="Arial" panose="020B0604020202020204" pitchFamily="34" charset="0"/>
              <a:buChar char="•"/>
            </a:pPr>
            <a:r>
              <a:rPr lang="en-US" altLang="en-US" sz="2400" dirty="0"/>
              <a:t>Compare - in your subgroup - your answers with the table that you can find in the hand-out 1.5;</a:t>
            </a:r>
          </a:p>
          <a:p>
            <a:endParaRPr lang="en-US" altLang="en-US" sz="2400" dirty="0"/>
          </a:p>
          <a:p>
            <a:pPr marL="342900" indent="-342900">
              <a:buFont typeface="Arial" panose="020B0604020202020204" pitchFamily="34" charset="0"/>
              <a:buChar char="•"/>
            </a:pPr>
            <a:r>
              <a:rPr lang="en-US" altLang="en-US" sz="2400" dirty="0"/>
              <a:t>Are there similarities between this list and your list? Are there differences?;</a:t>
            </a:r>
          </a:p>
          <a:p>
            <a:endParaRPr lang="en-US" altLang="en-US" sz="2400" dirty="0"/>
          </a:p>
          <a:p>
            <a:pPr marL="342900" indent="-342900">
              <a:buFont typeface="Arial" panose="020B0604020202020204" pitchFamily="34" charset="0"/>
              <a:buChar char="•"/>
            </a:pPr>
            <a:r>
              <a:rPr lang="en-US" altLang="en-US" sz="2400" dirty="0"/>
              <a:t>Make adjustments -if needed- in your own table;</a:t>
            </a:r>
            <a:endParaRPr lang="en-US" altLang="en-US" sz="2400" b="1" dirty="0"/>
          </a:p>
          <a:p>
            <a:pPr marL="342900" indent="-342900">
              <a:buFont typeface="Arial" panose="020B0604020202020204" pitchFamily="34" charset="0"/>
              <a:buChar char="•"/>
            </a:pPr>
            <a:endParaRPr lang="en-US" altLang="en-US" sz="2400" b="1" dirty="0"/>
          </a:p>
          <a:p>
            <a:pPr marL="342900" indent="-342900">
              <a:buFont typeface="Arial" panose="020B0604020202020204" pitchFamily="34" charset="0"/>
              <a:buChar char="•"/>
            </a:pPr>
            <a:r>
              <a:rPr lang="en-US" altLang="en-US" sz="2400" dirty="0"/>
              <a:t>In a plenary session we check if we have understood well what the shift implies. </a:t>
            </a:r>
            <a:endParaRPr lang="en-GB"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AB16C6A-4D10-CD4E-BB7B-F7CAAD0FD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40430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rPr>
              <a:t>Principles of CBET</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2554514"/>
            <a:ext cx="6946142" cy="2419124"/>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2400" dirty="0"/>
              <a:t>From what we have discussed thus far about the shift from KBL to CBL, what do you think the basic principles of CBL are?</a:t>
            </a:r>
          </a:p>
          <a:p>
            <a:pPr>
              <a:lnSpc>
                <a:spcPct val="90000"/>
              </a:lnSpc>
            </a:pPr>
            <a:r>
              <a:rPr lang="en-US" altLang="en-US" sz="2400" dirty="0"/>
              <a:t> </a:t>
            </a:r>
          </a:p>
          <a:p>
            <a:pPr marL="342900" indent="-342900">
              <a:lnSpc>
                <a:spcPct val="90000"/>
              </a:lnSpc>
              <a:buFont typeface="Arial" panose="020B0604020202020204" pitchFamily="34" charset="0"/>
              <a:buChar char="•"/>
            </a:pPr>
            <a:r>
              <a:rPr lang="en-US" altLang="en-US" sz="2400" dirty="0"/>
              <a:t>Write down in your logbook your answers on the first two questions.</a:t>
            </a:r>
          </a:p>
          <a:p>
            <a:pPr>
              <a:lnSpc>
                <a:spcPct val="90000"/>
              </a:lnSpc>
            </a:pPr>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B17B215A-C179-FE46-A46A-8EBE633C1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10135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000" b="1" cap="all" dirty="0">
                <a:solidFill>
                  <a:srgbClr val="132831"/>
                </a:solidFill>
                <a:latin typeface="Cubano Regular"/>
                <a:cs typeface="Cubano Regular"/>
              </a:rPr>
              <a:t>CBL in daily practice </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569660"/>
          </a:xfrm>
          <a:prstGeom prst="rect">
            <a:avLst/>
          </a:prstGeom>
        </p:spPr>
        <p:txBody>
          <a:bodyPr wrap="square">
            <a:spAutoFit/>
          </a:bodyPr>
          <a:lstStyle/>
          <a:p>
            <a:pPr algn="ctr">
              <a:defRPr/>
            </a:pPr>
            <a:r>
              <a:rPr lang="en-GB" sz="2400" b="1" dirty="0">
                <a:solidFill>
                  <a:srgbClr val="132831"/>
                </a:solidFill>
              </a:rPr>
              <a:t>The shift towards CBL, Competence Based Learning</a:t>
            </a:r>
            <a:endParaRPr lang="nl-NL" sz="2400" dirty="0">
              <a:solidFill>
                <a:srgbClr val="132831"/>
              </a:solidFill>
            </a:endParaRPr>
          </a:p>
          <a:p>
            <a:pPr algn="ctr">
              <a:defRPr/>
            </a:pPr>
            <a:endParaRPr lang="en-GB" sz="2400" b="1" dirty="0">
              <a:solidFill>
                <a:srgbClr val="132831"/>
              </a:solidFill>
            </a:endParaRPr>
          </a:p>
          <a:p>
            <a:pPr algn="ctr">
              <a:defRPr/>
            </a:pPr>
            <a:r>
              <a:rPr lang="en-GB" sz="2400" b="1" dirty="0">
                <a:solidFill>
                  <a:srgbClr val="132831"/>
                </a:solidFill>
              </a:rPr>
              <a:t>Current situation in </a:t>
            </a:r>
          </a:p>
          <a:p>
            <a:pPr algn="ctr">
              <a:defRPr/>
            </a:pPr>
            <a:r>
              <a:rPr lang="en-GB" sz="2400" b="1" dirty="0">
                <a:solidFill>
                  <a:srgbClr val="132831"/>
                </a:solidFill>
              </a:rPr>
              <a:t>Institutions of Vocational Training</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D9D63AB-9A05-8F49-B86E-E138B8B24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68102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ECF58374-6C3D-1D44-86B0-1A7D7FF68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2" name="Afbeelding 1">
            <a:extLst>
              <a:ext uri="{FF2B5EF4-FFF2-40B4-BE49-F238E27FC236}">
                <a16:creationId xmlns:a16="http://schemas.microsoft.com/office/drawing/2014/main" id="{E275E8C2-9ABF-44E3-8CF5-162E9FD194CC}"/>
              </a:ext>
            </a:extLst>
          </p:cNvPr>
          <p:cNvPicPr>
            <a:picLocks noChangeAspect="1"/>
          </p:cNvPicPr>
          <p:nvPr/>
        </p:nvPicPr>
        <p:blipFill>
          <a:blip r:embed="rId5"/>
          <a:stretch>
            <a:fillRect/>
          </a:stretch>
        </p:blipFill>
        <p:spPr>
          <a:xfrm>
            <a:off x="0" y="795528"/>
            <a:ext cx="9144000" cy="6979891"/>
          </a:xfrm>
          <a:prstGeom prst="rect">
            <a:avLst/>
          </a:prstGeom>
        </p:spPr>
      </p:pic>
    </p:spTree>
    <p:extLst>
      <p:ext uri="{BB962C8B-B14F-4D97-AF65-F5344CB8AC3E}">
        <p14:creationId xmlns:p14="http://schemas.microsoft.com/office/powerpoint/2010/main" val="276968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cs typeface="Times New Roman" panose="02020603050405020304" pitchFamily="18" charset="0"/>
              </a:rPr>
              <a:t>The CBET tree</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defRPr/>
            </a:pPr>
            <a:r>
              <a:rPr lang="en-GB" sz="2400" dirty="0"/>
              <a:t>Discuss with your neighbour the different elements that together shape CBET;</a:t>
            </a:r>
          </a:p>
          <a:p>
            <a:pPr>
              <a:defRPr/>
            </a:pPr>
            <a:endParaRPr lang="en-GB" sz="2400" dirty="0"/>
          </a:p>
          <a:p>
            <a:pPr marL="342900" indent="-342900">
              <a:buFont typeface="Arial" panose="020B0604020202020204" pitchFamily="34" charset="0"/>
              <a:buChar char="•"/>
              <a:defRPr/>
            </a:pPr>
            <a:r>
              <a:rPr lang="en-GB" sz="2400" dirty="0"/>
              <a:t>In which elements are you involved?;</a:t>
            </a:r>
          </a:p>
          <a:p>
            <a:pPr>
              <a:defRPr/>
            </a:pPr>
            <a:endParaRPr lang="en-GB" sz="2400" dirty="0"/>
          </a:p>
          <a:p>
            <a:pPr marL="342900" indent="-342900">
              <a:buFont typeface="Arial" panose="020B0604020202020204" pitchFamily="34" charset="0"/>
              <a:buChar char="•"/>
              <a:defRPr/>
            </a:pPr>
            <a:r>
              <a:rPr lang="en-GB" sz="2400" dirty="0"/>
              <a:t>Can you identify other persons -besides teachers- who have a task to make the CBET tree grow?;</a:t>
            </a:r>
          </a:p>
          <a:p>
            <a:pPr>
              <a:defRPr/>
            </a:pPr>
            <a:endParaRPr lang="en-GB" sz="2400" dirty="0"/>
          </a:p>
          <a:p>
            <a:pPr marL="342900" indent="-342900">
              <a:buFont typeface="Arial" panose="020B0604020202020204" pitchFamily="34" charset="0"/>
              <a:buChar char="•"/>
              <a:defRPr/>
            </a:pPr>
            <a:r>
              <a:rPr lang="en-GB" sz="2400" dirty="0"/>
              <a:t>Do you ‘work together’? Explain how?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82BD341-70EB-BE48-81F4-B318A2EC0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2956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nl-NL" altLang="en-US" sz="3200" b="1" cap="all" dirty="0">
                <a:solidFill>
                  <a:srgbClr val="132831"/>
                </a:solidFill>
                <a:cs typeface="Times New Roman" panose="02020603050405020304" pitchFamily="18" charset="0"/>
              </a:rPr>
              <a:t>Topics </a:t>
            </a:r>
            <a:r>
              <a:rPr lang="en-GB" altLang="en-US" sz="3200" b="1" cap="all" dirty="0">
                <a:solidFill>
                  <a:srgbClr val="132831"/>
                </a:solidFill>
                <a:cs typeface="Times New Roman" panose="02020603050405020304" pitchFamily="18" charset="0"/>
              </a:rPr>
              <a:t>illustrating the change towards CBL</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677656"/>
          </a:xfrm>
          <a:prstGeom prst="rect">
            <a:avLst/>
          </a:prstGeom>
        </p:spPr>
        <p:txBody>
          <a:bodyPr wrap="square">
            <a:spAutoFit/>
          </a:bodyPr>
          <a:lstStyle/>
          <a:p>
            <a:pPr marL="609600" indent="-609600">
              <a:buFont typeface="Arial" charset="0"/>
              <a:buAutoNum type="alphaUcPeriod"/>
              <a:defRPr/>
            </a:pPr>
            <a:r>
              <a:rPr lang="en-GB" sz="2400" dirty="0">
                <a:cs typeface="Times New Roman" pitchFamily="18" charset="0"/>
              </a:rPr>
              <a:t>Concept and general principles;</a:t>
            </a:r>
          </a:p>
          <a:p>
            <a:pPr marL="609600" indent="-609600">
              <a:buFont typeface="Arial" charset="0"/>
              <a:buAutoNum type="alphaUcPeriod"/>
              <a:defRPr/>
            </a:pPr>
            <a:r>
              <a:rPr lang="en-GB" sz="2400" dirty="0">
                <a:cs typeface="Times New Roman" pitchFamily="18" charset="0"/>
              </a:rPr>
              <a:t>Design of learning activities;</a:t>
            </a:r>
          </a:p>
          <a:p>
            <a:pPr marL="609600" indent="-609600">
              <a:buFont typeface="Arial" charset="0"/>
              <a:buAutoNum type="alphaUcPeriod"/>
              <a:defRPr/>
            </a:pPr>
            <a:r>
              <a:rPr lang="en-GB" sz="2400" dirty="0">
                <a:cs typeface="Times New Roman" pitchFamily="18" charset="0"/>
              </a:rPr>
              <a:t>Facilitation: teaching and learning strategies;</a:t>
            </a:r>
          </a:p>
          <a:p>
            <a:pPr marL="609600" indent="-609600">
              <a:buFont typeface="Arial" charset="0"/>
              <a:buAutoNum type="alphaUcPeriod"/>
              <a:defRPr/>
            </a:pPr>
            <a:r>
              <a:rPr lang="en-GB" sz="2400" dirty="0">
                <a:cs typeface="Times New Roman" pitchFamily="18" charset="0"/>
              </a:rPr>
              <a:t>Guidance;</a:t>
            </a:r>
          </a:p>
          <a:p>
            <a:pPr marL="609600" indent="-609600">
              <a:buFont typeface="Arial" charset="0"/>
              <a:buAutoNum type="alphaUcPeriod"/>
              <a:defRPr/>
            </a:pPr>
            <a:r>
              <a:rPr lang="en-GB" sz="2400" dirty="0">
                <a:cs typeface="Times New Roman" pitchFamily="18" charset="0"/>
              </a:rPr>
              <a:t>Assessment.</a:t>
            </a:r>
          </a:p>
          <a:p>
            <a:pPr marL="609600" indent="-609600">
              <a:defRPr/>
            </a:pPr>
            <a:endParaRPr lang="en-GB" sz="2400" b="1" dirty="0">
              <a:cs typeface="Times New Roman" pitchFamily="18" charset="0"/>
            </a:endParaRPr>
          </a:p>
          <a:p>
            <a:pPr>
              <a:defRPr/>
            </a:pPr>
            <a:r>
              <a:rPr lang="en-GB" sz="2400" b="1" dirty="0">
                <a:solidFill>
                  <a:srgbClr val="132831"/>
                </a:solidFill>
                <a:cs typeface="Times New Roman" pitchFamily="18" charset="0"/>
              </a:rPr>
              <a:t>What is the main shift in each of these five topic</a:t>
            </a:r>
            <a:r>
              <a:rPr lang="nl-NL" sz="2400" b="1" dirty="0">
                <a:solidFill>
                  <a:srgbClr val="132831"/>
                </a:solidFill>
                <a:cs typeface="Times New Roman" pitchFamily="18" charset="0"/>
              </a:rPr>
              <a:t>s?</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4F93CB9-197F-4844-85F1-1E9B53D2B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9590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cs typeface="Times New Roman" panose="02020603050405020304" pitchFamily="18" charset="0"/>
              </a:rPr>
              <a:t>Scan your institution</a:t>
            </a:r>
            <a:endParaRPr lang="en-GB"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2010050"/>
            <a:ext cx="7622833" cy="4310709"/>
          </a:xfrm>
          <a:prstGeom prst="rect">
            <a:avLst/>
          </a:prstGeom>
        </p:spPr>
        <p:txBody>
          <a:bodyPr wrap="square">
            <a:spAutoFit/>
          </a:bodyPr>
          <a:lstStyle/>
          <a:p>
            <a:pPr marL="342900" indent="-342900">
              <a:buFont typeface="Arial" panose="020B0604020202020204" pitchFamily="34" charset="0"/>
              <a:buChar char="•"/>
            </a:pPr>
            <a:r>
              <a:rPr lang="en-GB" altLang="en-US" sz="2400" dirty="0">
                <a:cs typeface="Times New Roman" panose="02020603050405020304" pitchFamily="18" charset="0"/>
              </a:rPr>
              <a:t>Read carefully the statements in the paper ‘From Knowledge-Based Learning (KBL) to Competence-Based Learning (CBL)’,  hand-out 1.6;</a:t>
            </a:r>
          </a:p>
          <a:p>
            <a:endParaRPr lang="en-GB" altLang="en-US" sz="2400" dirty="0">
              <a:cs typeface="Times New Roman" panose="02020603050405020304" pitchFamily="18" charset="0"/>
            </a:endParaRPr>
          </a:p>
          <a:p>
            <a:pPr marL="342900" indent="-342900">
              <a:buFont typeface="Arial" panose="020B0604020202020204" pitchFamily="34" charset="0"/>
              <a:buChar char="•"/>
            </a:pPr>
            <a:r>
              <a:rPr lang="en-GB" altLang="en-US" sz="2400" dirty="0">
                <a:cs typeface="Times New Roman" panose="02020603050405020304" pitchFamily="18" charset="0"/>
              </a:rPr>
              <a:t>Make sure that you understand the shift from KBL to CBL regarding the topics A, B, C, D and E.  Discuss the shifts with your neighbour;</a:t>
            </a:r>
          </a:p>
          <a:p>
            <a:endParaRPr lang="en-GB" altLang="en-US" sz="2400" dirty="0">
              <a:cs typeface="Times New Roman" panose="02020603050405020304" pitchFamily="18" charset="0"/>
            </a:endParaRPr>
          </a:p>
          <a:p>
            <a:pPr marL="342900" indent="-342900">
              <a:buFont typeface="Arial" panose="020B0604020202020204" pitchFamily="34" charset="0"/>
              <a:buChar char="•"/>
            </a:pPr>
            <a:r>
              <a:rPr lang="en-GB" altLang="en-US" sz="2400" dirty="0">
                <a:cs typeface="Times New Roman" panose="02020603050405020304" pitchFamily="18" charset="0"/>
              </a:rPr>
              <a:t>After that, score individually your current situation in your own vocational training institution (see the scoring instructions on the hand-out 1.7).</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A6F13C58-B2CA-694D-BA2A-D5B339E0E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650471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cs typeface="Times New Roman" panose="02020603050405020304" pitchFamily="18" charset="0"/>
              </a:rPr>
              <a:t>Priorities</a:t>
            </a:r>
            <a:r>
              <a:rPr lang="nl-NL" altLang="en-US" sz="3200" b="1" cap="all" dirty="0">
                <a:solidFill>
                  <a:srgbClr val="132831"/>
                </a:solidFill>
                <a:cs typeface="Times New Roman" panose="02020603050405020304" pitchFamily="18" charset="0"/>
              </a:rPr>
              <a:t> of change: </a:t>
            </a:r>
            <a:r>
              <a:rPr lang="nl-NL" altLang="en-US" sz="3200" b="1" cap="all" dirty="0" err="1">
                <a:solidFill>
                  <a:srgbClr val="132831"/>
                </a:solidFill>
                <a:cs typeface="Times New Roman" panose="02020603050405020304" pitchFamily="18" charset="0"/>
              </a:rPr>
              <a:t>individual</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4154984"/>
          </a:xfrm>
          <a:prstGeom prst="rect">
            <a:avLst/>
          </a:prstGeom>
        </p:spPr>
        <p:txBody>
          <a:bodyPr wrap="square">
            <a:spAutoFit/>
          </a:bodyPr>
          <a:lstStyle/>
          <a:p>
            <a:pPr marL="342900" indent="-342900">
              <a:buFont typeface="Arial" panose="020B0604020202020204" pitchFamily="34" charset="0"/>
              <a:buChar char="•"/>
            </a:pPr>
            <a:r>
              <a:rPr lang="en-US" altLang="en-US" sz="2400" dirty="0"/>
              <a:t>What do you want to apply in your own lessons about CBET? Look at your scoring at the scan. Choose individually three subjects you want to apply in a more CBET way;</a:t>
            </a:r>
          </a:p>
          <a:p>
            <a:pPr marL="342900" indent="-342900">
              <a:buFont typeface="Arial" panose="020B0604020202020204" pitchFamily="34" charset="0"/>
              <a:buChar char="•"/>
            </a:pPr>
            <a:r>
              <a:rPr lang="en-US" altLang="en-US" sz="2400" dirty="0"/>
              <a:t>Share those points within your subgroup and come up with ideas how you will practice those points;</a:t>
            </a:r>
          </a:p>
          <a:p>
            <a:pPr marL="342900" indent="-342900">
              <a:buFont typeface="Arial" panose="020B0604020202020204" pitchFamily="34" charset="0"/>
              <a:buChar char="•"/>
            </a:pPr>
            <a:r>
              <a:rPr lang="en-US" altLang="en-US" sz="2400" dirty="0"/>
              <a:t>Make a concrete plan in your logbook what and how you will apply: this weeks, during training and afterwards.</a:t>
            </a:r>
          </a:p>
          <a:p>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5B4D0BD-C7F4-0447-9589-CA68F9A15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6337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Who is who and expectations</a:t>
            </a:r>
            <a:endParaRPr lang="en-US" sz="3000" cap="all" dirty="0">
              <a:solidFill>
                <a:srgbClr val="132831"/>
              </a:solidFill>
              <a:latin typeface="Cubano Regular"/>
              <a:cs typeface="Cubano Regular"/>
            </a:endParaRPr>
          </a:p>
        </p:txBody>
      </p:sp>
      <p:pic>
        <p:nvPicPr>
          <p:cNvPr id="9" name="Picture 8"/>
          <p:cNvPicPr>
            <a:picLocks/>
          </p:cNvPicPr>
          <p:nvPr/>
        </p:nvPicPr>
        <p:blipFill>
          <a:blip r:embed="rId3"/>
          <a:stretch>
            <a:fillRect/>
          </a:stretch>
        </p:blipFill>
        <p:spPr>
          <a:xfrm>
            <a:off x="7639247" y="6145200"/>
            <a:ext cx="770400" cy="592763"/>
          </a:xfrm>
          <a:prstGeom prst="rect">
            <a:avLst/>
          </a:prstGeom>
        </p:spPr>
      </p:pic>
      <p:sp>
        <p:nvSpPr>
          <p:cNvPr id="11" name="Rectangle 10"/>
          <p:cNvSpPr/>
          <p:nvPr/>
        </p:nvSpPr>
        <p:spPr>
          <a:xfrm>
            <a:off x="781384" y="2175354"/>
            <a:ext cx="6664094" cy="2718693"/>
          </a:xfrm>
          <a:prstGeom prst="rect">
            <a:avLst/>
          </a:prstGeom>
        </p:spPr>
        <p:txBody>
          <a:bodyPr wrap="square">
            <a:spAutoFit/>
          </a:bodyPr>
          <a:lstStyle/>
          <a:p>
            <a:pPr marL="342900" lvl="2" indent="-342900">
              <a:spcBef>
                <a:spcPts val="675"/>
              </a:spcBef>
              <a:buFont typeface="Arial" panose="020B0604020202020204" pitchFamily="34" charset="0"/>
              <a:buChar char="•"/>
            </a:pPr>
            <a:r>
              <a:rPr lang="en-US" altLang="en-US" sz="2400" dirty="0"/>
              <a:t>Write your name, institution and area of specialization on a card;</a:t>
            </a:r>
          </a:p>
          <a:p>
            <a:pPr marL="342900" lvl="2" indent="-342900">
              <a:spcBef>
                <a:spcPts val="675"/>
              </a:spcBef>
              <a:buFont typeface="Arial" panose="020B0604020202020204" pitchFamily="34" charset="0"/>
              <a:buChar char="•"/>
            </a:pPr>
            <a:r>
              <a:rPr lang="en-US" altLang="en-US" sz="2400" dirty="0"/>
              <a:t>Write down in a few words what you expect to learn in this Introduction Training on CBET?</a:t>
            </a:r>
          </a:p>
          <a:p>
            <a:pPr marL="342900" lvl="2" indent="-342900">
              <a:spcBef>
                <a:spcPts val="675"/>
              </a:spcBef>
              <a:buFont typeface="Arial" panose="020B0604020202020204" pitchFamily="34" charset="0"/>
              <a:buChar char="•"/>
            </a:pPr>
            <a:r>
              <a:rPr lang="en-US" altLang="en-US" sz="2400" dirty="0"/>
              <a:t>Introduce yourself and your expectations briefly in the group. </a:t>
            </a: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3AB6C02-D5EA-F748-8D21-F6854819C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92458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cs typeface="Times New Roman" panose="02020603050405020304" pitchFamily="18" charset="0"/>
              </a:rPr>
              <a:t>Priorities</a:t>
            </a:r>
            <a:r>
              <a:rPr lang="nl-NL" altLang="en-US" sz="3200" b="1" cap="all" dirty="0">
                <a:solidFill>
                  <a:srgbClr val="132831"/>
                </a:solidFill>
                <a:cs typeface="Times New Roman" panose="02020603050405020304" pitchFamily="18" charset="0"/>
              </a:rPr>
              <a:t> of change: as a </a:t>
            </a:r>
            <a:r>
              <a:rPr lang="nl-NL" altLang="en-US" sz="3200" b="1" cap="all" dirty="0" err="1">
                <a:solidFill>
                  <a:srgbClr val="132831"/>
                </a:solidFill>
                <a:cs typeface="Times New Roman" panose="02020603050405020304" pitchFamily="18" charset="0"/>
              </a:rPr>
              <a:t>group</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4154984"/>
          </a:xfrm>
          <a:prstGeom prst="rect">
            <a:avLst/>
          </a:prstGeom>
        </p:spPr>
        <p:txBody>
          <a:bodyPr wrap="square">
            <a:spAutoFit/>
          </a:bodyPr>
          <a:lstStyle/>
          <a:p>
            <a:pPr marL="342900" indent="-342900">
              <a:buFont typeface="Arial" panose="020B0604020202020204" pitchFamily="34" charset="0"/>
              <a:buChar char="•"/>
            </a:pPr>
            <a:r>
              <a:rPr lang="en-US" altLang="en-US" sz="2000" dirty="0"/>
              <a:t>Read hand-out 1.8 Priorities in the shift towards CBET;</a:t>
            </a:r>
          </a:p>
          <a:p>
            <a:pPr marL="342900" indent="-342900">
              <a:buFont typeface="Arial" panose="020B0604020202020204" pitchFamily="34" charset="0"/>
              <a:buChar char="•"/>
            </a:pPr>
            <a:r>
              <a:rPr lang="en-US" altLang="en-US" sz="2000" dirty="0"/>
              <a:t>Follow the steps to prioritize the subjects you prefer to develop in your institution. Give them your 7 points;</a:t>
            </a:r>
          </a:p>
          <a:p>
            <a:pPr marL="342900" indent="-342900">
              <a:buFont typeface="Arial" panose="020B0604020202020204" pitchFamily="34" charset="0"/>
              <a:buChar char="•"/>
            </a:pPr>
            <a:r>
              <a:rPr lang="en-US" altLang="en-US" sz="2000" dirty="0"/>
              <a:t>On the wall you can put your stickers/your points, together with the colleagues of the same institution;</a:t>
            </a:r>
          </a:p>
          <a:p>
            <a:pPr marL="342900" indent="-342900">
              <a:buFont typeface="Arial" panose="020B0604020202020204" pitchFamily="34" charset="0"/>
              <a:buChar char="•"/>
            </a:pPr>
            <a:r>
              <a:rPr lang="en-US" altLang="en-US" sz="2000" dirty="0"/>
              <a:t>Share those points with your colleagues and come up with ideas how you will develop those subjects in the policy of your institution; </a:t>
            </a:r>
          </a:p>
          <a:p>
            <a:pPr marL="342900" indent="-342900">
              <a:buFont typeface="Arial" panose="020B0604020202020204" pitchFamily="34" charset="0"/>
              <a:buChar char="•"/>
            </a:pPr>
            <a:r>
              <a:rPr lang="en-US" altLang="en-US" sz="2000" dirty="0"/>
              <a:t>Make a concrete action plan in your logbook what and how you will work on the development and implementation of CBET in your institution. Put your work as a group on a flipchart as well. </a:t>
            </a:r>
          </a:p>
          <a:p>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0FCE6FB-07C6-1F4D-87E5-1EE1CBE9E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1653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Presenting action plan</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005486"/>
            <a:ext cx="7451751" cy="4893647"/>
          </a:xfrm>
          <a:prstGeom prst="rect">
            <a:avLst/>
          </a:prstGeom>
        </p:spPr>
        <p:txBody>
          <a:bodyPr wrap="square">
            <a:spAutoFit/>
          </a:bodyPr>
          <a:lstStyle/>
          <a:p>
            <a:pPr marL="342900" indent="-342900">
              <a:buFont typeface="Arial" panose="020B0604020202020204" pitchFamily="34" charset="0"/>
              <a:buChar char="•"/>
              <a:defRPr/>
            </a:pPr>
            <a:r>
              <a:rPr lang="en-GB" altLang="en-US" sz="2400" dirty="0">
                <a:latin typeface="+mj-lt"/>
              </a:rPr>
              <a:t>Present your individual or organisational plan briefly;</a:t>
            </a:r>
          </a:p>
          <a:p>
            <a:pPr marL="342900" indent="-342900">
              <a:buFont typeface="Arial" panose="020B0604020202020204" pitchFamily="34" charset="0"/>
              <a:buChar char="•"/>
              <a:defRPr/>
            </a:pPr>
            <a:r>
              <a:rPr lang="en-GB" altLang="en-US" sz="2400" dirty="0">
                <a:latin typeface="+mj-lt"/>
              </a:rPr>
              <a:t>Together we will give feedback whether the goals and the action planning are:</a:t>
            </a:r>
          </a:p>
          <a:p>
            <a:pPr lvl="1">
              <a:defRPr/>
            </a:pPr>
            <a:r>
              <a:rPr lang="en-GB" altLang="en-US" sz="2400" b="1" dirty="0">
                <a:solidFill>
                  <a:srgbClr val="C00000"/>
                </a:solidFill>
                <a:latin typeface="+mj-lt"/>
              </a:rPr>
              <a:t>S</a:t>
            </a:r>
            <a:r>
              <a:rPr lang="en-GB" altLang="en-US" sz="2400" dirty="0">
                <a:latin typeface="+mj-lt"/>
              </a:rPr>
              <a:t>pecific</a:t>
            </a:r>
          </a:p>
          <a:p>
            <a:pPr lvl="1">
              <a:defRPr/>
            </a:pPr>
            <a:r>
              <a:rPr lang="en-GB" altLang="en-US" sz="2400" b="1" dirty="0">
                <a:solidFill>
                  <a:srgbClr val="C00000"/>
                </a:solidFill>
                <a:latin typeface="+mj-lt"/>
              </a:rPr>
              <a:t>M</a:t>
            </a:r>
            <a:r>
              <a:rPr lang="en-GB" altLang="en-US" sz="2400" dirty="0">
                <a:latin typeface="+mj-lt"/>
              </a:rPr>
              <a:t>easurable</a:t>
            </a:r>
          </a:p>
          <a:p>
            <a:pPr lvl="1">
              <a:defRPr/>
            </a:pPr>
            <a:r>
              <a:rPr lang="en-GB" altLang="en-US" sz="2400" b="1" dirty="0">
                <a:solidFill>
                  <a:srgbClr val="C00000"/>
                </a:solidFill>
                <a:latin typeface="+mj-lt"/>
              </a:rPr>
              <a:t>A</a:t>
            </a:r>
            <a:r>
              <a:rPr lang="en-GB" altLang="en-US" sz="2400" dirty="0">
                <a:solidFill>
                  <a:srgbClr val="132831"/>
                </a:solidFill>
                <a:latin typeface="+mj-lt"/>
              </a:rPr>
              <a:t>ttainable</a:t>
            </a:r>
            <a:endParaRPr lang="en-GB" altLang="en-US" sz="2400" dirty="0">
              <a:latin typeface="+mj-lt"/>
            </a:endParaRPr>
          </a:p>
          <a:p>
            <a:pPr lvl="1">
              <a:defRPr/>
            </a:pPr>
            <a:r>
              <a:rPr lang="en-GB" altLang="en-US" sz="2400" b="1" dirty="0">
                <a:solidFill>
                  <a:srgbClr val="C00000"/>
                </a:solidFill>
                <a:latin typeface="+mj-lt"/>
              </a:rPr>
              <a:t>R</a:t>
            </a:r>
            <a:r>
              <a:rPr lang="en-GB" altLang="en-US" sz="2400" dirty="0">
                <a:latin typeface="+mj-lt"/>
              </a:rPr>
              <a:t>elevant</a:t>
            </a:r>
          </a:p>
          <a:p>
            <a:pPr lvl="1">
              <a:defRPr/>
            </a:pPr>
            <a:r>
              <a:rPr lang="en-GB" altLang="en-US" sz="2400" b="1" dirty="0">
                <a:solidFill>
                  <a:srgbClr val="C00000"/>
                </a:solidFill>
                <a:latin typeface="+mj-lt"/>
              </a:rPr>
              <a:t>T</a:t>
            </a:r>
            <a:r>
              <a:rPr lang="en-GB" altLang="en-US" sz="2400" dirty="0">
                <a:latin typeface="+mj-lt"/>
              </a:rPr>
              <a:t>ime bound</a:t>
            </a:r>
          </a:p>
          <a:p>
            <a:pPr marL="342900" indent="-342900">
              <a:buFont typeface="Arial" panose="020B0604020202020204" pitchFamily="34" charset="0"/>
              <a:buChar char="•"/>
              <a:defRPr/>
            </a:pPr>
            <a:r>
              <a:rPr lang="en-GB" altLang="en-US" sz="2400" dirty="0">
                <a:latin typeface="+mj-lt"/>
              </a:rPr>
              <a:t>Update your goal and plan, so you can work on it.</a:t>
            </a:r>
          </a:p>
          <a:p>
            <a:pPr>
              <a:defRPr/>
            </a:pPr>
            <a:endParaRPr lang="en-GB" altLang="en-US" sz="2400" dirty="0">
              <a:latin typeface="+mj-lt"/>
            </a:endParaRPr>
          </a:p>
          <a:p>
            <a:pPr>
              <a:defRPr/>
            </a:pPr>
            <a:endParaRPr lang="nl-NL" altLang="en-US" sz="2400" dirty="0">
              <a:latin typeface="+mj-lt"/>
            </a:endParaRPr>
          </a:p>
          <a:p>
            <a:pPr>
              <a:defRPr/>
            </a:pPr>
            <a:endParaRPr lang="nl-NL" altLang="en-US" sz="2400" dirty="0">
              <a:latin typeface="+mj-lt"/>
            </a:endParaRP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9E722A8A-DB5D-8C44-B4D7-A88129CF3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781271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a:solidFill>
                  <a:srgbClr val="132831"/>
                </a:solidFill>
                <a:cs typeface="Times New Roman" panose="02020603050405020304" pitchFamily="18" charset="0"/>
              </a:rPr>
              <a:t>practical </a:t>
            </a:r>
            <a:r>
              <a:rPr lang="en-GB" altLang="en-US" sz="3200" b="1" cap="all" dirty="0">
                <a:solidFill>
                  <a:srgbClr val="132831"/>
                </a:solidFill>
                <a:cs typeface="Times New Roman" panose="02020603050405020304" pitchFamily="18" charset="0"/>
              </a:rPr>
              <a:t>assignment for trainers</a:t>
            </a:r>
            <a:endParaRPr lang="en-GB"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pPr>
            <a:r>
              <a:rPr lang="en-US" altLang="en-US" sz="2400" dirty="0"/>
              <a:t>Read</a:t>
            </a:r>
            <a:r>
              <a:rPr lang="en-US" altLang="en-US" sz="2400" b="1" dirty="0"/>
              <a:t> </a:t>
            </a:r>
            <a:r>
              <a:rPr lang="en-US" altLang="en-US" sz="2400" dirty="0"/>
              <a:t>the practical assignment 1.10 you are going to carry out in your own institution;</a:t>
            </a:r>
          </a:p>
          <a:p>
            <a:pPr marL="342900" indent="-342900">
              <a:buFont typeface="Arial" panose="020B0604020202020204" pitchFamily="34" charset="0"/>
              <a:buChar char="•"/>
            </a:pPr>
            <a:r>
              <a:rPr lang="en-US" altLang="en-US" sz="2400" dirty="0"/>
              <a:t>Find a colleague with whom you want to develop and deliver an introduction training on CBET in your own institution;</a:t>
            </a:r>
          </a:p>
          <a:p>
            <a:pPr marL="342900" indent="-342900">
              <a:buFont typeface="Arial" panose="020B0604020202020204" pitchFamily="34" charset="0"/>
              <a:buChar char="•"/>
            </a:pPr>
            <a:r>
              <a:rPr lang="en-US" altLang="en-US" sz="2400" dirty="0"/>
              <a:t>Make together a plan how you will carry out this practical assignment;</a:t>
            </a:r>
          </a:p>
          <a:p>
            <a:pPr marL="342900" indent="-342900">
              <a:buFont typeface="Arial" panose="020B0604020202020204" pitchFamily="34" charset="0"/>
              <a:buChar char="•"/>
            </a:pPr>
            <a:r>
              <a:rPr lang="en-US" altLang="en-US" sz="2400" dirty="0"/>
              <a:t>You can use the various hand-outs and PowerPoint presentations, available in this manual.</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7BE19DF-21E0-DE40-B365-F15A19008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504939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dirty="0">
                <a:solidFill>
                  <a:srgbClr val="132831"/>
                </a:solidFill>
                <a:cs typeface="Times New Roman" panose="02020603050405020304" pitchFamily="18" charset="0"/>
              </a:rPr>
              <a:t>Presentation of </a:t>
            </a:r>
            <a:r>
              <a:rPr lang="en-GB" altLang="en-US" sz="3200" b="1" dirty="0">
                <a:solidFill>
                  <a:srgbClr val="132831"/>
                </a:solidFill>
                <a:cs typeface="Times New Roman" panose="02020603050405020304" pitchFamily="18" charset="0"/>
              </a:rPr>
              <a:t>plans practical assignment</a:t>
            </a:r>
            <a:endParaRPr lang="en-GB"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677656"/>
          </a:xfrm>
          <a:prstGeom prst="rect">
            <a:avLst/>
          </a:prstGeom>
        </p:spPr>
        <p:txBody>
          <a:bodyPr wrap="square">
            <a:spAutoFit/>
          </a:bodyPr>
          <a:lstStyle/>
          <a:p>
            <a:pPr marL="342900" indent="-342900">
              <a:buFont typeface="Arial" panose="020B0604020202020204" pitchFamily="34" charset="0"/>
              <a:buChar char="•"/>
            </a:pPr>
            <a:r>
              <a:rPr lang="en-US" altLang="en-US" sz="2400" dirty="0"/>
              <a:t>Discuss your plan with other participants;</a:t>
            </a:r>
          </a:p>
          <a:p>
            <a:endParaRPr lang="en-US" altLang="en-US" sz="2400" dirty="0"/>
          </a:p>
          <a:p>
            <a:pPr marL="342900" indent="-342900">
              <a:buFont typeface="Arial" panose="020B0604020202020204" pitchFamily="34" charset="0"/>
              <a:buChar char="•"/>
            </a:pPr>
            <a:r>
              <a:rPr lang="en-US" altLang="en-US" sz="2400" dirty="0"/>
              <a:t>Give each other feedback;</a:t>
            </a:r>
          </a:p>
          <a:p>
            <a:endParaRPr lang="en-US" altLang="en-US" sz="2400" dirty="0"/>
          </a:p>
          <a:p>
            <a:pPr marL="342900" indent="-342900">
              <a:buFont typeface="Arial" panose="020B0604020202020204" pitchFamily="34" charset="0"/>
              <a:buChar char="•"/>
            </a:pPr>
            <a:r>
              <a:rPr lang="en-US" altLang="en-US" sz="2400" dirty="0"/>
              <a:t>Adjust your own plan when you get some good ideas from others;</a:t>
            </a:r>
          </a:p>
          <a:p>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90DAD00B-86F9-E146-987B-A7ECC0412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621393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dirty="0">
                <a:solidFill>
                  <a:srgbClr val="132831"/>
                </a:solidFill>
              </a:rPr>
              <a:t>Reflection and looking forward</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pPr>
              <a:defRPr/>
            </a:pPr>
            <a:r>
              <a:rPr lang="en-GB" altLang="en-US" sz="2400" dirty="0">
                <a:latin typeface="+mj-lt"/>
              </a:rPr>
              <a:t>Give a compliment about this day and formulate a wish for next day. </a:t>
            </a:r>
          </a:p>
          <a:p>
            <a:pPr>
              <a:defRPr/>
            </a:pPr>
            <a:endParaRPr lang="nl-NL" altLang="en-US" sz="2400" dirty="0">
              <a:latin typeface="+mj-lt"/>
            </a:endParaRPr>
          </a:p>
          <a:p>
            <a:pPr>
              <a:defRPr/>
            </a:pPr>
            <a:endParaRPr lang="nl-NL" altLang="en-US" sz="2400" dirty="0">
              <a:latin typeface="+mj-lt"/>
            </a:endParaRPr>
          </a:p>
          <a:p>
            <a:pPr>
              <a:defRPr/>
            </a:pPr>
            <a:r>
              <a:rPr lang="nl-NL" altLang="en-US" sz="2400" dirty="0">
                <a:latin typeface="+mj-lt"/>
              </a:rPr>
              <a:t>ASANTE SANA</a:t>
            </a:r>
          </a:p>
          <a:p>
            <a:pPr>
              <a:defRPr/>
            </a:pPr>
            <a:endParaRPr lang="en-GB"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4145EC7-1921-B940-8BC3-8BD20D10C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27939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775" y="1702191"/>
            <a:ext cx="5950509" cy="1950252"/>
          </a:xfrm>
        </p:spPr>
        <p:txBody>
          <a:bodyPr>
            <a:normAutofit/>
          </a:bodyPr>
          <a:lstStyle/>
          <a:p>
            <a:pPr algn="l"/>
            <a:r>
              <a:rPr lang="en-GB" altLang="en-US" sz="4000" b="1" dirty="0">
                <a:solidFill>
                  <a:schemeClr val="bg1"/>
                </a:solidFill>
                <a:cs typeface="Times New Roman" panose="02020603050405020304" pitchFamily="18" charset="0"/>
              </a:rPr>
              <a:t>The concept of CBET</a:t>
            </a:r>
            <a:endParaRPr lang="en-US" sz="4000" cap="all" dirty="0">
              <a:solidFill>
                <a:schemeClr val="bg1"/>
              </a:solidFill>
              <a:latin typeface="Cubano Regular"/>
              <a:cs typeface="Cubano Regular"/>
            </a:endParaRPr>
          </a:p>
        </p:txBody>
      </p:sp>
      <p:sp>
        <p:nvSpPr>
          <p:cNvPr id="4" name="Title 1"/>
          <p:cNvSpPr txBox="1">
            <a:spLocks/>
          </p:cNvSpPr>
          <p:nvPr/>
        </p:nvSpPr>
        <p:spPr>
          <a:xfrm>
            <a:off x="705255" y="4050084"/>
            <a:ext cx="4742234" cy="1848405"/>
          </a:xfrm>
          <a:prstGeom prst="rect">
            <a:avLst/>
          </a:prstGeom>
        </p:spPr>
        <p:txBody>
          <a:bodyPr vert="horz" lIns="91440" tIns="45720" rIns="91440" bIns="45720" rtlCol="0" anchor="ctr">
            <a:normAutofit/>
          </a:bodyPr>
          <a:lstStyle/>
          <a:p>
            <a:pPr>
              <a:lnSpc>
                <a:spcPct val="80000"/>
              </a:lnSpc>
            </a:pPr>
            <a:r>
              <a:rPr lang="en-GB" altLang="en-US" b="1" dirty="0">
                <a:solidFill>
                  <a:schemeClr val="bg1"/>
                </a:solidFill>
              </a:rPr>
              <a:t>Introduction Training on CBET</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Day 1</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VNA project, My World of Work</a:t>
            </a:r>
          </a:p>
          <a:p>
            <a:pPr>
              <a:lnSpc>
                <a:spcPct val="80000"/>
              </a:lnSpc>
            </a:pPr>
            <a:endParaRPr lang="en-GB" altLang="en-US" b="1" dirty="0">
              <a:solidFill>
                <a:schemeClr val="bg1"/>
              </a:solidFill>
            </a:endParaRPr>
          </a:p>
          <a:p>
            <a:pPr>
              <a:lnSpc>
                <a:spcPct val="80000"/>
              </a:lnSpc>
            </a:pPr>
            <a:r>
              <a:rPr lang="en-GB" altLang="en-US" b="1">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85389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1997346"/>
            <a:ext cx="7451751" cy="4844916"/>
          </a:xfrm>
          <a:prstGeom prst="rect">
            <a:avLst/>
          </a:prstGeom>
        </p:spPr>
        <p:txBody>
          <a:bodyPr wrap="square">
            <a:spAutoFit/>
          </a:bodyPr>
          <a:lstStyle/>
          <a:p>
            <a:pPr marL="342900" indent="-342900">
              <a:buFont typeface="Arial" panose="020B0604020202020204" pitchFamily="34" charset="0"/>
              <a:buChar char="•"/>
            </a:pPr>
            <a:r>
              <a:rPr lang="en-US" altLang="en-US" sz="2400" dirty="0"/>
              <a:t>Understanding of the concept of CBET;</a:t>
            </a:r>
          </a:p>
          <a:p>
            <a:endParaRPr lang="en-US" altLang="en-US" sz="2400" dirty="0"/>
          </a:p>
          <a:p>
            <a:pPr marL="342900" indent="-342900">
              <a:buFont typeface="Arial" panose="020B0604020202020204" pitchFamily="34" charset="0"/>
              <a:buChar char="•"/>
            </a:pPr>
            <a:r>
              <a:rPr lang="en-US" altLang="en-US" sz="2400" dirty="0"/>
              <a:t>Awareness of the paradigm shift towards CBET illustrated in 5 topics;</a:t>
            </a:r>
          </a:p>
          <a:p>
            <a:endParaRPr lang="en-US" altLang="en-US" sz="2400" dirty="0"/>
          </a:p>
          <a:p>
            <a:pPr marL="342900" indent="-342900">
              <a:buFont typeface="Arial" panose="020B0604020202020204" pitchFamily="34" charset="0"/>
              <a:buChar char="•"/>
            </a:pPr>
            <a:r>
              <a:rPr lang="en-US" altLang="en-US" sz="2400" dirty="0"/>
              <a:t>Identification of the implications of the shift: scan your institution and make the major challenges visible; </a:t>
            </a:r>
          </a:p>
          <a:p>
            <a:endParaRPr lang="en-US" altLang="en-US" sz="2400" dirty="0"/>
          </a:p>
          <a:p>
            <a:pPr marL="342900" indent="-342900">
              <a:buFont typeface="Arial" panose="020B0604020202020204" pitchFamily="34" charset="0"/>
              <a:buChar char="•"/>
            </a:pPr>
            <a:r>
              <a:rPr lang="en-US" altLang="en-US" sz="2400" dirty="0"/>
              <a:t>Explanation of the practical assignment that each of you is going to make during this training: what, how, planning?</a:t>
            </a:r>
          </a:p>
          <a:p>
            <a:pPr marL="341313" lvl="2" indent="-341313">
              <a:spcBef>
                <a:spcPts val="675"/>
              </a:spcBef>
              <a:buFontTx/>
              <a:buChar char="•"/>
            </a:pPr>
            <a:endParaRPr lang="en-US" alt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5FC6ED0-49A9-E049-8B9C-046BB31F7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3948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Working hours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585597"/>
          </a:xfrm>
          <a:prstGeom prst="rect">
            <a:avLst/>
          </a:prstGeom>
        </p:spPr>
        <p:txBody>
          <a:bodyPr wrap="square">
            <a:spAutoFit/>
          </a:bodyPr>
          <a:lstStyle/>
          <a:p>
            <a:pPr>
              <a:spcBef>
                <a:spcPts val="675"/>
              </a:spcBef>
            </a:pPr>
            <a:r>
              <a:rPr lang="en-US" altLang="en-US" sz="2400" dirty="0">
                <a:cs typeface="Times New Roman" panose="02020603050405020304" pitchFamily="18" charset="0"/>
              </a:rPr>
              <a:t>0</a:t>
            </a:r>
            <a:r>
              <a:rPr lang="en-US" altLang="en-US" sz="2400" dirty="0"/>
              <a:t>9.00 – 10.45 : Welcome and Concept of CBET</a:t>
            </a:r>
          </a:p>
          <a:p>
            <a:pPr>
              <a:spcBef>
                <a:spcPts val="675"/>
              </a:spcBef>
            </a:pPr>
            <a:r>
              <a:rPr lang="en-US" altLang="en-US" sz="2400" dirty="0"/>
              <a:t>10.45 – 11.00 </a:t>
            </a:r>
            <a:r>
              <a:rPr lang="en-US" altLang="en-US" sz="2400" i="1" dirty="0"/>
              <a:t>: </a:t>
            </a:r>
            <a:r>
              <a:rPr lang="en-GB" altLang="en-US" sz="2000" i="1" dirty="0"/>
              <a:t>Break </a:t>
            </a:r>
            <a:r>
              <a:rPr lang="en-GB" altLang="en-US" sz="2400" i="1" dirty="0"/>
              <a:t>	</a:t>
            </a:r>
            <a:endParaRPr lang="en-US" altLang="en-US" sz="2400" i="1" dirty="0"/>
          </a:p>
          <a:p>
            <a:pPr>
              <a:spcBef>
                <a:spcPts val="675"/>
              </a:spcBef>
            </a:pPr>
            <a:r>
              <a:rPr lang="en-US" altLang="en-US" sz="2400" dirty="0"/>
              <a:t>11.00 – 12.50 : Scan of your institution and major     		              challenges</a:t>
            </a:r>
          </a:p>
          <a:p>
            <a:pPr>
              <a:spcBef>
                <a:spcPts val="675"/>
              </a:spcBef>
            </a:pPr>
            <a:r>
              <a:rPr lang="en-US" altLang="en-US" sz="2400" dirty="0"/>
              <a:t>12.50 – 14.00 </a:t>
            </a:r>
            <a:r>
              <a:rPr lang="en-US" altLang="en-US" sz="2400" i="1" dirty="0"/>
              <a:t>: </a:t>
            </a:r>
            <a:r>
              <a:rPr lang="en-US" altLang="en-US" sz="2000" i="1" dirty="0"/>
              <a:t>Prayers and lunch</a:t>
            </a:r>
          </a:p>
          <a:p>
            <a:pPr>
              <a:spcBef>
                <a:spcPts val="675"/>
              </a:spcBef>
            </a:pPr>
            <a:r>
              <a:rPr lang="en-US" altLang="en-US" sz="2400" dirty="0"/>
              <a:t>14.30 – 15.45 : Practical assignment</a:t>
            </a:r>
          </a:p>
          <a:p>
            <a:pPr>
              <a:spcBef>
                <a:spcPts val="675"/>
              </a:spcBef>
            </a:pPr>
            <a:r>
              <a:rPr lang="en-US" altLang="en-US" sz="2400" dirty="0"/>
              <a:t>15.45 – 16.00 : </a:t>
            </a:r>
            <a:r>
              <a:rPr lang="en-GB" altLang="en-US" sz="2400" dirty="0"/>
              <a:t>Reflection and looking forward </a:t>
            </a:r>
            <a:r>
              <a:rPr lang="en-GB" altLang="en-US" sz="2400" i="1" dirty="0"/>
              <a:t>	</a:t>
            </a:r>
            <a:endParaRPr lang="en-US" altLang="en-US" sz="2400" i="1" dirty="0"/>
          </a:p>
          <a:p>
            <a:pPr>
              <a:spcBef>
                <a:spcPts val="675"/>
              </a:spcBef>
            </a:pPr>
            <a:endParaRPr lang="nl-NL" altLang="en-US" sz="2400" dirty="0">
              <a:latin typeface="Verdana" panose="020B0604030504040204" pitchFamily="34" charset="0"/>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FBABF46-6220-2346-A45D-D74DFDE34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11177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rPr>
              <a:t>Approach</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1920076"/>
            <a:ext cx="7584403" cy="4755148"/>
          </a:xfrm>
          <a:prstGeom prst="rect">
            <a:avLst/>
          </a:prstGeom>
        </p:spPr>
        <p:txBody>
          <a:bodyPr wrap="square">
            <a:spAutoFit/>
          </a:bodyPr>
          <a:lstStyle/>
          <a:p>
            <a:r>
              <a:rPr lang="en-US" altLang="en-US" sz="2400" b="1" dirty="0">
                <a:solidFill>
                  <a:srgbClr val="132831"/>
                </a:solidFill>
              </a:rPr>
              <a:t>How do we work?</a:t>
            </a:r>
            <a:endParaRPr lang="en-US" altLang="en-US" sz="2400" b="1" dirty="0"/>
          </a:p>
          <a:p>
            <a:pPr marL="342900" indent="-342900">
              <a:buFont typeface="Arial" panose="020B0604020202020204" pitchFamily="34" charset="0"/>
              <a:buChar char="•"/>
            </a:pPr>
            <a:r>
              <a:rPr lang="en-US" altLang="en-US" sz="2400" dirty="0"/>
              <a:t>Learning from each other;</a:t>
            </a:r>
          </a:p>
          <a:p>
            <a:pPr marL="342900" indent="-342900">
              <a:buFont typeface="Arial" panose="020B0604020202020204" pitchFamily="34" charset="0"/>
              <a:buChar char="•"/>
            </a:pPr>
            <a:r>
              <a:rPr lang="en-US" altLang="en-US" sz="2400" dirty="0"/>
              <a:t>Learning in cooperation; </a:t>
            </a:r>
          </a:p>
          <a:p>
            <a:pPr marL="342900" indent="-342900">
              <a:buFont typeface="Arial" panose="020B0604020202020204" pitchFamily="34" charset="0"/>
              <a:buChar char="•"/>
            </a:pPr>
            <a:r>
              <a:rPr lang="en-US" altLang="en-US" sz="2400" dirty="0"/>
              <a:t>Active contribution of all of you;</a:t>
            </a:r>
          </a:p>
          <a:p>
            <a:pPr marL="342900" indent="-342900">
              <a:buFont typeface="Arial" panose="020B0604020202020204" pitchFamily="34" charset="0"/>
              <a:buChar char="•"/>
            </a:pPr>
            <a:r>
              <a:rPr lang="en-US" altLang="en-US" sz="2400" dirty="0"/>
              <a:t>Shared responsibility for the result;</a:t>
            </a:r>
          </a:p>
          <a:p>
            <a:pPr marL="342900" indent="-342900">
              <a:buFont typeface="Arial" panose="020B0604020202020204" pitchFamily="34" charset="0"/>
              <a:buChar char="•"/>
            </a:pPr>
            <a:r>
              <a:rPr lang="en-US" altLang="en-US" sz="2400" dirty="0"/>
              <a:t>Learning by reflection;</a:t>
            </a:r>
          </a:p>
          <a:p>
            <a:pPr marL="342900" indent="-342900">
              <a:buFont typeface="Arial" panose="020B0604020202020204" pitchFamily="34" charset="0"/>
              <a:buChar char="•"/>
            </a:pPr>
            <a:r>
              <a:rPr lang="en-US" altLang="en-US" sz="2400" dirty="0"/>
              <a:t>Learning by doing. </a:t>
            </a:r>
          </a:p>
          <a:p>
            <a:pPr marL="342900" indent="-342900">
              <a:buFont typeface="Arial" panose="020B0604020202020204" pitchFamily="34" charset="0"/>
              <a:buChar char="•"/>
            </a:pPr>
            <a:endParaRPr lang="en-US" altLang="en-US" sz="2400" dirty="0"/>
          </a:p>
          <a:p>
            <a:r>
              <a:rPr lang="en-US" altLang="en-US" sz="2400" b="1" dirty="0"/>
              <a:t>Golden rules</a:t>
            </a:r>
          </a:p>
          <a:p>
            <a:r>
              <a:rPr lang="en-US" altLang="en-US" sz="2400" dirty="0"/>
              <a:t>Discuss with your </a:t>
            </a:r>
            <a:r>
              <a:rPr lang="en-US" altLang="en-US" sz="2400" dirty="0" err="1"/>
              <a:t>neighbour</a:t>
            </a:r>
            <a:r>
              <a:rPr lang="en-US" altLang="en-US" sz="2400" dirty="0"/>
              <a:t> what you like about this approach and what golden rules you yourself want to set.</a:t>
            </a:r>
          </a:p>
          <a:p>
            <a:endParaRPr lang="en-US" alt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B21E38B-36E5-2243-B0F8-B77D3FA3D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6161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The concept of CBET</a:t>
            </a:r>
            <a:endParaRPr lang="en-US" sz="30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431161"/>
          </a:xfrm>
          <a:prstGeom prst="rect">
            <a:avLst/>
          </a:prstGeom>
        </p:spPr>
        <p:txBody>
          <a:bodyPr wrap="square">
            <a:spAutoFit/>
          </a:bodyPr>
          <a:lstStyle/>
          <a:p>
            <a:r>
              <a:rPr lang="en-GB" altLang="en-US" sz="2400" b="1" dirty="0">
                <a:solidFill>
                  <a:schemeClr val="accent2">
                    <a:lumMod val="50000"/>
                  </a:schemeClr>
                </a:solidFill>
              </a:rPr>
              <a:t>CBET</a:t>
            </a:r>
            <a:r>
              <a:rPr lang="en-GB" altLang="en-US" sz="2400" b="1" dirty="0">
                <a:solidFill>
                  <a:srgbClr val="132831"/>
                </a:solidFill>
              </a:rPr>
              <a:t>: </a:t>
            </a:r>
            <a:r>
              <a:rPr lang="en-GB" altLang="en-US" sz="2400" b="1" dirty="0">
                <a:solidFill>
                  <a:schemeClr val="accent2">
                    <a:lumMod val="50000"/>
                  </a:schemeClr>
                </a:solidFill>
              </a:rPr>
              <a:t>C</a:t>
            </a:r>
            <a:r>
              <a:rPr lang="en-GB" altLang="en-US" sz="2400" b="1" dirty="0">
                <a:solidFill>
                  <a:srgbClr val="132831"/>
                </a:solidFill>
              </a:rPr>
              <a:t>ompetence </a:t>
            </a:r>
            <a:r>
              <a:rPr lang="en-GB" altLang="en-US" sz="2400" b="1" dirty="0">
                <a:solidFill>
                  <a:schemeClr val="accent2">
                    <a:lumMod val="50000"/>
                  </a:schemeClr>
                </a:solidFill>
              </a:rPr>
              <a:t>B</a:t>
            </a:r>
            <a:r>
              <a:rPr lang="en-GB" altLang="en-US" sz="2400" b="1" dirty="0">
                <a:solidFill>
                  <a:srgbClr val="132831"/>
                </a:solidFill>
              </a:rPr>
              <a:t>ased </a:t>
            </a:r>
            <a:r>
              <a:rPr lang="en-GB" altLang="en-US" sz="2400" b="1" dirty="0">
                <a:solidFill>
                  <a:schemeClr val="accent2">
                    <a:lumMod val="50000"/>
                  </a:schemeClr>
                </a:solidFill>
              </a:rPr>
              <a:t>E</a:t>
            </a:r>
            <a:r>
              <a:rPr lang="en-GB" altLang="en-US" sz="2400" b="1" dirty="0">
                <a:solidFill>
                  <a:srgbClr val="132831"/>
                </a:solidFill>
              </a:rPr>
              <a:t>ducation and </a:t>
            </a:r>
            <a:r>
              <a:rPr lang="en-GB" altLang="en-US" sz="2400" b="1" dirty="0">
                <a:solidFill>
                  <a:schemeClr val="accent2">
                    <a:lumMod val="50000"/>
                  </a:schemeClr>
                </a:solidFill>
              </a:rPr>
              <a:t>T</a:t>
            </a:r>
            <a:r>
              <a:rPr lang="en-GB" altLang="en-US" sz="2400" b="1" dirty="0">
                <a:solidFill>
                  <a:srgbClr val="132831"/>
                </a:solidFill>
              </a:rPr>
              <a:t>raining</a:t>
            </a:r>
          </a:p>
          <a:p>
            <a:endParaRPr lang="en-GB" altLang="en-US" sz="2400" b="1" dirty="0">
              <a:solidFill>
                <a:srgbClr val="132831"/>
              </a:solidFill>
            </a:endParaRPr>
          </a:p>
          <a:p>
            <a:pPr algn="ctr"/>
            <a:r>
              <a:rPr lang="en-GB" altLang="en-US" sz="2400" b="1" dirty="0">
                <a:solidFill>
                  <a:srgbClr val="132831"/>
                </a:solidFill>
              </a:rPr>
              <a:t>Why, what and how? </a:t>
            </a: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59D35FA-CF05-5949-B231-EBBC0FB50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87080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GB" altLang="en-US" sz="3200" b="1" cap="all" dirty="0">
                <a:solidFill>
                  <a:srgbClr val="132831"/>
                </a:solidFill>
                <a:cs typeface="Times New Roman" panose="02020603050405020304" pitchFamily="18" charset="0"/>
              </a:rPr>
              <a:t>FAQ and answers: </a:t>
            </a:r>
            <a:r>
              <a:rPr lang="en-GB" altLang="en-US" sz="3200" b="1" cap="all" dirty="0">
                <a:solidFill>
                  <a:srgbClr val="132831"/>
                </a:solidFill>
              </a:rPr>
              <a:t>the shift towards CBET</a:t>
            </a:r>
            <a:endParaRPr lang="en-GB"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65775"/>
            <a:ext cx="8162002" cy="4098558"/>
          </a:xfrm>
          <a:prstGeom prst="rect">
            <a:avLst/>
          </a:prstGeom>
        </p:spPr>
        <p:txBody>
          <a:bodyPr wrap="square">
            <a:spAutoFit/>
          </a:bodyPr>
          <a:lstStyle/>
          <a:p>
            <a:pPr marL="344488" indent="-344488">
              <a:spcBef>
                <a:spcPts val="675"/>
              </a:spcBef>
              <a:buFont typeface="Arial" panose="020B0604020202020204" pitchFamily="34" charset="0"/>
              <a:buChar char="•"/>
            </a:pPr>
            <a:r>
              <a:rPr lang="en-US" altLang="en-US" sz="2400" dirty="0"/>
              <a:t>Write down a question you would like to ask your colleague about this topic;</a:t>
            </a:r>
          </a:p>
          <a:p>
            <a:pPr marL="344488" indent="-344488">
              <a:spcBef>
                <a:spcPts val="675"/>
              </a:spcBef>
              <a:buFont typeface="Arial" panose="020B0604020202020204" pitchFamily="34" charset="0"/>
              <a:buChar char="•"/>
            </a:pPr>
            <a:r>
              <a:rPr lang="en-US" altLang="en-US" sz="2400" dirty="0"/>
              <a:t>Walk around, meet a colleague, put your question and listen to his or her answer; </a:t>
            </a:r>
          </a:p>
          <a:p>
            <a:pPr marL="344488" indent="-344488">
              <a:spcBef>
                <a:spcPts val="675"/>
              </a:spcBef>
              <a:buFont typeface="Arial" panose="020B0604020202020204" pitchFamily="34" charset="0"/>
              <a:buChar char="•"/>
            </a:pPr>
            <a:r>
              <a:rPr lang="en-US" altLang="en-US" sz="2400" dirty="0"/>
              <a:t>Next, your colleague asks  you a question and you give an answer;</a:t>
            </a:r>
          </a:p>
          <a:p>
            <a:pPr marL="344488" indent="-344488">
              <a:spcBef>
                <a:spcPts val="675"/>
              </a:spcBef>
              <a:buFont typeface="Arial" panose="020B0604020202020204" pitchFamily="34" charset="0"/>
              <a:buChar char="•"/>
            </a:pPr>
            <a:r>
              <a:rPr lang="en-US" altLang="en-US" sz="2400" dirty="0"/>
              <a:t>You have 3 minutes for the two of you, then you move on to another colleague.</a:t>
            </a:r>
          </a:p>
          <a:p>
            <a:pPr>
              <a:lnSpc>
                <a:spcPts val="3600"/>
              </a:lnSpc>
              <a:spcBef>
                <a:spcPts val="675"/>
              </a:spcBef>
            </a:pPr>
            <a:r>
              <a:rPr lang="en-US" altLang="en-US" sz="2400" b="1" dirty="0">
                <a:solidFill>
                  <a:srgbClr val="132831"/>
                </a:solidFill>
              </a:rPr>
              <a:t>Plenary: What was new or interesting for you?</a:t>
            </a:r>
          </a:p>
          <a:p>
            <a:endParaRPr lang="en-US" sz="1500" dirty="0">
              <a:solidFill>
                <a:srgbClr val="132831"/>
              </a:solidFill>
            </a:endParaRPr>
          </a:p>
        </p:txBody>
      </p:sp>
      <p:cxnSp>
        <p:nvCxnSpPr>
          <p:cNvPr id="13" name="Straight Connector 12"/>
          <p:cNvCxnSpPr/>
          <p:nvPr/>
        </p:nvCxnSpPr>
        <p:spPr>
          <a:xfrm>
            <a:off x="879164" y="1762025"/>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1281C94-4677-2846-8845-2C4A6A648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78567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rPr>
              <a:t>What is CBET? </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48719"/>
          </a:xfrm>
          <a:prstGeom prst="rect">
            <a:avLst/>
          </a:prstGeom>
        </p:spPr>
        <p:txBody>
          <a:bodyPr wrap="square">
            <a:spAutoFit/>
          </a:bodyPr>
          <a:lstStyle/>
          <a:p>
            <a:pPr>
              <a:lnSpc>
                <a:spcPct val="90000"/>
              </a:lnSpc>
            </a:pPr>
            <a:r>
              <a:rPr lang="en-US" altLang="en-US" sz="2400" dirty="0"/>
              <a:t>CBET = Competence Based Education and Training</a:t>
            </a:r>
          </a:p>
          <a:p>
            <a:pPr>
              <a:lnSpc>
                <a:spcPct val="90000"/>
              </a:lnSpc>
            </a:pPr>
            <a:endParaRPr lang="en-US" altLang="en-US" sz="2400" dirty="0"/>
          </a:p>
          <a:p>
            <a:pPr>
              <a:lnSpc>
                <a:spcPct val="90000"/>
              </a:lnSpc>
            </a:pPr>
            <a:r>
              <a:rPr lang="en-US" altLang="en-US" sz="2400" dirty="0"/>
              <a:t>CBET is a learning and teaching approach that enables learners to:</a:t>
            </a:r>
          </a:p>
          <a:p>
            <a:pPr marL="800100" lvl="1" indent="-342900">
              <a:lnSpc>
                <a:spcPct val="90000"/>
              </a:lnSpc>
              <a:buFont typeface="Arial" panose="020B0604020202020204" pitchFamily="34" charset="0"/>
              <a:buChar char="•"/>
            </a:pPr>
            <a:r>
              <a:rPr lang="en-US" altLang="en-US" sz="2400" dirty="0"/>
              <a:t>Acquire competences that are needed and relevant for their future profession;</a:t>
            </a:r>
          </a:p>
          <a:p>
            <a:pPr marL="800100" lvl="1" indent="-342900">
              <a:lnSpc>
                <a:spcPct val="90000"/>
              </a:lnSpc>
              <a:buFont typeface="Arial" panose="020B0604020202020204" pitchFamily="34" charset="0"/>
              <a:buChar char="•"/>
            </a:pPr>
            <a:r>
              <a:rPr lang="en-US" altLang="en-US" sz="2400" dirty="0"/>
              <a:t>Perform in their job according to professional and occupational standards.</a:t>
            </a:r>
          </a:p>
          <a:p>
            <a:pPr lvl="1">
              <a:lnSpc>
                <a:spcPct val="90000"/>
              </a:lnSpc>
            </a:pPr>
            <a:endParaRPr lang="en-US" altLang="en-US" sz="2400" dirty="0"/>
          </a:p>
          <a:p>
            <a:pPr>
              <a:lnSpc>
                <a:spcPct val="90000"/>
              </a:lnSpc>
            </a:pPr>
            <a:r>
              <a:rPr lang="en-US" altLang="en-US" sz="2400" dirty="0"/>
              <a:t>CBL = Competence Based Learning</a:t>
            </a:r>
          </a:p>
          <a:p>
            <a:pPr lvl="1">
              <a:lnSpc>
                <a:spcPct val="90000"/>
              </a:lnSpc>
            </a:pPr>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1DC48D1-F7D5-A549-A613-4F8093F68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982404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3125</Words>
  <Application>Microsoft Office PowerPoint</Application>
  <PresentationFormat>Diavoorstelling (4:3)</PresentationFormat>
  <Paragraphs>301</Paragraphs>
  <Slides>35</Slides>
  <Notes>30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35</vt:i4>
      </vt:variant>
    </vt:vector>
  </HeadingPairs>
  <TitlesOfParts>
    <vt:vector size="41" baseType="lpstr">
      <vt:lpstr>Arial</vt:lpstr>
      <vt:lpstr>Calibri</vt:lpstr>
      <vt:lpstr>Cubano Regular</vt:lpstr>
      <vt:lpstr>Times New Roman</vt:lpstr>
      <vt:lpstr>Verdana</vt:lpstr>
      <vt:lpstr>Office Theme</vt:lpstr>
      <vt:lpstr>The concept of CBET</vt:lpstr>
      <vt:lpstr>Welcome and introduction</vt:lpstr>
      <vt:lpstr>Who is who and expectations</vt:lpstr>
      <vt:lpstr>Objectives</vt:lpstr>
      <vt:lpstr>Working hours</vt:lpstr>
      <vt:lpstr>Approach</vt:lpstr>
      <vt:lpstr>The concept of CBET</vt:lpstr>
      <vt:lpstr>FAQ and answers: the shift towards CBET</vt:lpstr>
      <vt:lpstr>What is CBET? </vt:lpstr>
      <vt:lpstr>What is a competence? </vt:lpstr>
      <vt:lpstr>Why Competence Based Education and Training? </vt:lpstr>
      <vt:lpstr>Shift happens</vt:lpstr>
      <vt:lpstr>What does a competent graduate or employee look like? </vt:lpstr>
      <vt:lpstr>The ‘competent' professional….</vt:lpstr>
      <vt:lpstr>Competences of The 21st century learner</vt:lpstr>
      <vt:lpstr>A competent person</vt:lpstr>
      <vt:lpstr>How to acquire competences? </vt:lpstr>
      <vt:lpstr>New views on learning are necessary</vt:lpstr>
      <vt:lpstr>Competence-Based Learning is an....</vt:lpstr>
      <vt:lpstr>Conclusions? </vt:lpstr>
      <vt:lpstr>Shift from KBL to CBL</vt:lpstr>
      <vt:lpstr>Shift from KBL to CBL (cont.)</vt:lpstr>
      <vt:lpstr>Principles of CBET</vt:lpstr>
      <vt:lpstr>CBL in daily practice </vt:lpstr>
      <vt:lpstr>PowerPoint-presentatie</vt:lpstr>
      <vt:lpstr>The CBET tree</vt:lpstr>
      <vt:lpstr>Topics illustrating the change towards CBL</vt:lpstr>
      <vt:lpstr>Scan your institution</vt:lpstr>
      <vt:lpstr>Priorities of change: individual</vt:lpstr>
      <vt:lpstr>Priorities of change: as a group</vt:lpstr>
      <vt:lpstr>Presenting action plan</vt:lpstr>
      <vt:lpstr>practical assignment for trainers</vt:lpstr>
      <vt:lpstr>Presentation of plans practical assignment</vt:lpstr>
      <vt:lpstr>Reflection and looking forward</vt:lpstr>
      <vt:lpstr>The concept of CBET</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122</cp:revision>
  <dcterms:created xsi:type="dcterms:W3CDTF">2016-11-16T12:29:20Z</dcterms:created>
  <dcterms:modified xsi:type="dcterms:W3CDTF">2021-11-03T11:05:08Z</dcterms:modified>
</cp:coreProperties>
</file>