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321" r:id="rId2"/>
    <p:sldId id="257" r:id="rId3"/>
    <p:sldId id="260" r:id="rId4"/>
    <p:sldId id="296" r:id="rId5"/>
    <p:sldId id="295" r:id="rId6"/>
    <p:sldId id="318" r:id="rId7"/>
    <p:sldId id="300" r:id="rId8"/>
    <p:sldId id="302" r:id="rId9"/>
    <p:sldId id="319" r:id="rId10"/>
    <p:sldId id="303" r:id="rId11"/>
    <p:sldId id="305" r:id="rId12"/>
    <p:sldId id="299" r:id="rId13"/>
    <p:sldId id="310" r:id="rId14"/>
    <p:sldId id="309" r:id="rId15"/>
    <p:sldId id="311" r:id="rId16"/>
    <p:sldId id="307" r:id="rId17"/>
    <p:sldId id="320" r:id="rId18"/>
    <p:sldId id="308" r:id="rId19"/>
    <p:sldId id="32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29" clrIdx="0">
    <p:extLst>
      <p:ext uri="{19B8F6BF-5375-455C-9EA6-DF929625EA0E}">
        <p15:presenceInfo xmlns:p15="http://schemas.microsoft.com/office/powerpoint/2012/main" userId="c80cf8fe89b526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1744" autoAdjust="0"/>
  </p:normalViewPr>
  <p:slideViewPr>
    <p:cSldViewPr snapToGrid="0" snapToObjects="1" showGuides="1">
      <p:cViewPr varScale="1">
        <p:scale>
          <a:sx n="79" d="100"/>
          <a:sy n="79" d="100"/>
        </p:scale>
        <p:origin x="15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1-11-2021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a:t>
            </a:r>
            <a:r>
              <a:rPr lang="en-GB" baseline="0" noProof="0" dirty="0"/>
              <a:t> described on this slide, </a:t>
            </a:r>
            <a:r>
              <a:rPr lang="en-GB" noProof="0" dirty="0"/>
              <a:t>the brainstorm takes</a:t>
            </a:r>
            <a:r>
              <a:rPr lang="en-GB" baseline="0" noProof="0" dirty="0"/>
              <a:t> place</a:t>
            </a:r>
            <a:r>
              <a:rPr lang="en-GB" noProof="0" dirty="0"/>
              <a:t> in a</a:t>
            </a:r>
            <a:r>
              <a:rPr lang="en-GB" baseline="0" noProof="0" dirty="0"/>
              <a:t> plenary session</a:t>
            </a:r>
            <a:r>
              <a:rPr lang="en-GB" noProof="0" dirty="0"/>
              <a:t>.  The</a:t>
            </a:r>
            <a:r>
              <a:rPr lang="en-GB" baseline="0" noProof="0" dirty="0"/>
              <a:t> trainer writes down the ideas on a flipchart. </a:t>
            </a:r>
            <a:r>
              <a:rPr lang="en-GB" noProof="0" dirty="0"/>
              <a:t>It is also possible to do the</a:t>
            </a:r>
            <a:r>
              <a:rPr lang="en-GB" baseline="0" noProof="0" dirty="0"/>
              <a:t> </a:t>
            </a:r>
            <a:r>
              <a:rPr lang="en-GB" noProof="0" dirty="0"/>
              <a:t>brainstorm in subgroups. Then you ask the participants to write down their ideas on a flipchart.</a:t>
            </a:r>
            <a:r>
              <a:rPr lang="en-GB" baseline="0" noProof="0" dirty="0"/>
              <a:t> </a:t>
            </a:r>
            <a:r>
              <a:rPr lang="en-GB" noProof="0" dirty="0"/>
              <a:t>When</a:t>
            </a:r>
            <a:r>
              <a:rPr lang="en-GB" baseline="0" noProof="0" dirty="0"/>
              <a:t> the brainstorm has stopped</a:t>
            </a:r>
            <a:r>
              <a:rPr lang="en-GB" noProof="0" dirty="0"/>
              <a:t>, participants hang their flipcharts on the wall, everybody walks around to see what is written on it</a:t>
            </a:r>
            <a:r>
              <a:rPr lang="en-GB" baseline="0" noProof="0" dirty="0"/>
              <a:t> and they talk about it. T</a:t>
            </a:r>
            <a:r>
              <a:rPr lang="en-GB" noProof="0" dirty="0"/>
              <a:t>hen you have the same discussion as in the</a:t>
            </a:r>
            <a:r>
              <a:rPr lang="en-GB" baseline="0" noProof="0" dirty="0"/>
              <a:t> plenary session</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4</a:t>
            </a:fld>
            <a:endParaRPr lang="nl-NL"/>
          </a:p>
        </p:txBody>
      </p:sp>
    </p:spTree>
    <p:extLst>
      <p:ext uri="{BB962C8B-B14F-4D97-AF65-F5344CB8AC3E}">
        <p14:creationId xmlns:p14="http://schemas.microsoft.com/office/powerpoint/2010/main" val="71095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0000"/>
                </a:solidFill>
                <a:latin typeface="+mn-lt"/>
                <a:ea typeface="+mn-ea"/>
                <a:cs typeface="+mn-cs"/>
              </a:rPr>
              <a:t>The subgroup presents their flipchart to the entire</a:t>
            </a:r>
            <a:r>
              <a:rPr lang="en-US" sz="1200" kern="1200" baseline="0" dirty="0">
                <a:solidFill>
                  <a:srgbClr val="FF0000"/>
                </a:solidFill>
                <a:latin typeface="+mn-lt"/>
                <a:ea typeface="+mn-ea"/>
                <a:cs typeface="+mn-cs"/>
              </a:rPr>
              <a:t> group </a:t>
            </a:r>
            <a:r>
              <a:rPr lang="en-US" sz="1200" kern="1200" dirty="0">
                <a:solidFill>
                  <a:srgbClr val="FF0000"/>
                </a:solidFill>
                <a:latin typeface="+mn-lt"/>
                <a:ea typeface="+mn-ea"/>
                <a:cs typeface="+mn-cs"/>
              </a:rPr>
              <a:t>and explains which activating method they want to try-out. When subgroups</a:t>
            </a:r>
            <a:r>
              <a:rPr lang="en-US" sz="1200" kern="1200" baseline="0" dirty="0">
                <a:solidFill>
                  <a:srgbClr val="FF0000"/>
                </a:solidFill>
                <a:latin typeface="+mn-lt"/>
                <a:ea typeface="+mn-ea"/>
                <a:cs typeface="+mn-cs"/>
              </a:rPr>
              <a:t> have chosen </a:t>
            </a:r>
            <a:r>
              <a:rPr lang="en-US" sz="1200" kern="1200" dirty="0">
                <a:solidFill>
                  <a:srgbClr val="FF0000"/>
                </a:solidFill>
                <a:latin typeface="+mn-lt"/>
                <a:ea typeface="+mn-ea"/>
                <a:cs typeface="+mn-cs"/>
              </a:rPr>
              <a:t>the same methods, you can ask them if they want to take another one. But it is not really necessary, sometimes it is good to see how they use the same activating method in a different way. Make in the group a time table for</a:t>
            </a:r>
            <a:r>
              <a:rPr lang="en-US" sz="1200" kern="1200" baseline="0" dirty="0">
                <a:solidFill>
                  <a:srgbClr val="FF0000"/>
                </a:solidFill>
                <a:latin typeface="+mn-lt"/>
                <a:ea typeface="+mn-ea"/>
                <a:cs typeface="+mn-cs"/>
              </a:rPr>
              <a:t> the try-out of the activating methods.</a:t>
            </a:r>
            <a:endParaRPr lang="en-GB" sz="1200" kern="1200" dirty="0">
              <a:solidFill>
                <a:srgbClr val="FF0000"/>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19453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 list of competences</a:t>
            </a:r>
            <a:r>
              <a:rPr lang="en-GB" baseline="0" noProof="0" dirty="0"/>
              <a:t> can be used as a self-analysis. What are my strengths and my weaknesses? If I want to teach in a CBL way, what do I have to improve? </a:t>
            </a:r>
          </a:p>
          <a:p>
            <a:r>
              <a:rPr lang="en-GB" baseline="0" noProof="0" dirty="0"/>
              <a:t>The trainer can ask the participants to write down these reflections in their logbook. </a:t>
            </a:r>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14</a:t>
            </a:fld>
            <a:endParaRPr lang="nl-NL"/>
          </a:p>
        </p:txBody>
      </p:sp>
    </p:spTree>
    <p:extLst>
      <p:ext uri="{BB962C8B-B14F-4D97-AF65-F5344CB8AC3E}">
        <p14:creationId xmlns:p14="http://schemas.microsoft.com/office/powerpoint/2010/main" val="148831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It is important to give</a:t>
            </a:r>
            <a:r>
              <a:rPr lang="en-GB" baseline="0" dirty="0"/>
              <a:t> the floor to </a:t>
            </a:r>
            <a:r>
              <a:rPr lang="en-GB" dirty="0"/>
              <a:t>the</a:t>
            </a:r>
            <a:r>
              <a:rPr lang="en-GB" baseline="0" dirty="0"/>
              <a:t> teacher who has demonstrated the new method. Do not correct straightaway the first reactions. They are always a bit ‘disorganized’. Therefore we call it “blowing off steam’. The demo-teacher must get the opportunity to relax, as he/she might have been nervous to show his/her teaching skills etc.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15</a:t>
            </a:fld>
            <a:endParaRPr lang="nl-NL"/>
          </a:p>
        </p:txBody>
      </p:sp>
    </p:spTree>
    <p:extLst>
      <p:ext uri="{BB962C8B-B14F-4D97-AF65-F5344CB8AC3E}">
        <p14:creationId xmlns:p14="http://schemas.microsoft.com/office/powerpoint/2010/main" val="411821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Give teachers</a:t>
            </a:r>
            <a:r>
              <a:rPr lang="en-GB" baseline="0" dirty="0"/>
              <a:t> the instruction that they always follow the 3 steps: look back on what you have done – analyse and draw conclusions- write down what to improve next time.</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16</a:t>
            </a:fld>
            <a:endParaRPr lang="nl-NL"/>
          </a:p>
        </p:txBody>
      </p:sp>
    </p:spTree>
    <p:extLst>
      <p:ext uri="{BB962C8B-B14F-4D97-AF65-F5344CB8AC3E}">
        <p14:creationId xmlns:p14="http://schemas.microsoft.com/office/powerpoint/2010/main" val="220273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17</a:t>
            </a:fld>
            <a:endParaRPr lang="nl-NL"/>
          </a:p>
        </p:txBody>
      </p:sp>
    </p:spTree>
    <p:extLst>
      <p:ext uri="{BB962C8B-B14F-4D97-AF65-F5344CB8AC3E}">
        <p14:creationId xmlns:p14="http://schemas.microsoft.com/office/powerpoint/2010/main" val="426623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It is good to give</a:t>
            </a:r>
            <a:r>
              <a:rPr lang="en-GB" baseline="0" dirty="0"/>
              <a:t> students enough time to think about the shift. Let them discuss the different ways of teaching on slide 6 and 7. In a plenary session you can give more explanation about the new approach and you can give feedback on their suggestions what CBL implies.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94150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The</a:t>
            </a:r>
            <a:r>
              <a:rPr lang="en-GB" baseline="0" noProof="0" dirty="0"/>
              <a:t> left column is about the KBL approach and the right column is about CBL. Ask questions and check if participants understand well the differences. </a:t>
            </a:r>
          </a:p>
          <a:p>
            <a:r>
              <a:rPr lang="en-GB" baseline="0" noProof="0" dirty="0"/>
              <a:t>In KBL the focus is on the content that teachers transfer to learners who are lacking knowledge. CBL on the other hand is building on the (little knowledge) and experience the learners have. New knowledge should always be linked to existing knowledge, ideas and assumptions. </a:t>
            </a:r>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6</a:t>
            </a:fld>
            <a:endParaRPr lang="nl-NL"/>
          </a:p>
        </p:txBody>
      </p:sp>
    </p:spTree>
    <p:extLst>
      <p:ext uri="{BB962C8B-B14F-4D97-AF65-F5344CB8AC3E}">
        <p14:creationId xmlns:p14="http://schemas.microsoft.com/office/powerpoint/2010/main" val="112953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Note: the best ‘recipe’</a:t>
            </a:r>
            <a:r>
              <a:rPr lang="en-GB" baseline="0" dirty="0"/>
              <a:t> for effective learning is a mix of the three modes: plenary instruction/individual work at tasks/group work. Also teacher centred learning can be effective when it alternates with group discussions or practical assignments etc.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220843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Cooperative</a:t>
            </a:r>
            <a:r>
              <a:rPr lang="en-GB" baseline="0" dirty="0"/>
              <a:t> learning is more than a group discussion. It is a specific instructional model that stimulates learners to take the role of the teacher. Underlying principle is that you learn most from what you tell others. Look at the learning pyramid on the next slide.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61687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a:t>
            </a:r>
            <a:r>
              <a:rPr lang="en-GB" baseline="0" dirty="0"/>
              <a:t> learning pyramid shows that learners learn more when they are active: they discuss, they practice, they teach others.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40280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Both</a:t>
            </a:r>
            <a:r>
              <a:rPr lang="en-GB" baseline="0" dirty="0"/>
              <a:t> t</a:t>
            </a:r>
            <a:r>
              <a:rPr lang="en-GB" dirty="0"/>
              <a:t>eachers</a:t>
            </a:r>
            <a:r>
              <a:rPr lang="en-GB" baseline="0" dirty="0"/>
              <a:t> and s</a:t>
            </a:r>
            <a:r>
              <a:rPr lang="en-GB" dirty="0"/>
              <a:t>tudents</a:t>
            </a:r>
            <a:r>
              <a:rPr lang="en-GB" baseline="0" dirty="0"/>
              <a:t> have to learn. The teacher must learn to listen to the answers and provoke questions. The student must learn to ask questions and give comment. Learning in a group means that you are responsible for the group result. If some one in the group  stays behind, every other member of the group is responsible to get him back to the front row.</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28376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It</a:t>
            </a:r>
            <a:r>
              <a:rPr lang="en-GB" baseline="0" dirty="0"/>
              <a:t> is good to keep in mind that in literature various terms are used that refer to the use of the new teaching methods: CBL, cooperative learning, active learning, participatory learning, student centred learning, outcome based learning, problem based learning, discovery learning, deep learning etc. There are differences between these strategies, but what is in common is more important.  They all want to emphasize that content is important, but that even more crucial the question is how we learn to adopt the content in such a way that we can apply what we have learned in practice.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11</a:t>
            </a:fld>
            <a:endParaRPr lang="nl-NL"/>
          </a:p>
        </p:txBody>
      </p:sp>
    </p:spTree>
    <p:extLst>
      <p:ext uri="{BB962C8B-B14F-4D97-AF65-F5344CB8AC3E}">
        <p14:creationId xmlns:p14="http://schemas.microsoft.com/office/powerpoint/2010/main" val="216564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Explain how</a:t>
            </a:r>
            <a:r>
              <a:rPr lang="en-GB" baseline="0" dirty="0"/>
              <a:t> a leaner can use a logbook to his/her advantage. Writing down your plans and your ideas, is a kind of self-evaluation. It makes the learner more aware where he/she stands and to where he/she wants to move on. </a:t>
            </a:r>
            <a:endParaRPr lang="en-GB"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12</a:t>
            </a:fld>
            <a:endParaRPr lang="nl-NL"/>
          </a:p>
        </p:txBody>
      </p:sp>
    </p:spTree>
    <p:extLst>
      <p:ext uri="{BB962C8B-B14F-4D97-AF65-F5344CB8AC3E}">
        <p14:creationId xmlns:p14="http://schemas.microsoft.com/office/powerpoint/2010/main" val="132337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AA7A0C78-3F71-4255-A54D-04240E58FB80}"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8034737-FAE7-4BE5-81AF-4E2C705434F7}"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69AE9CC-0EAD-4CCF-8535-A08516260C7B}"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6C076BD-0F17-484B-BA58-D312131AF219}"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1B05BE9-4E33-40D2-A1DA-6483C33A9BDA}"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02B7329F-AE9A-4B85-9E12-0EFC951FEC22}"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C51D2CA4-9D52-42D6-A118-4EB2703B8DC9}" type="datetime1">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B1E71256-78DB-4EE1-A958-816CEEADDBBA}" type="datetime1">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FCCE9-2B2D-4175-BDA0-4164B5D6727D}" type="datetime1">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35F6B18-D7D3-411F-916F-59F2000F6765}"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4F6C287-C9F0-4438-9CCC-4808BDEA9A24}"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4B181-CC9D-4F8B-AD0C-6B267AA693DE}" type="datetime1">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6057" y="1436914"/>
            <a:ext cx="5961227" cy="2347295"/>
          </a:xfrm>
        </p:spPr>
        <p:txBody>
          <a:bodyPr>
            <a:normAutofit fontScale="90000"/>
          </a:bodyPr>
          <a:lstStyle/>
          <a:p>
            <a:pPr algn="l"/>
            <a:br>
              <a:rPr lang="en-GB" altLang="en-US" b="1" dirty="0">
                <a:solidFill>
                  <a:schemeClr val="bg1"/>
                </a:solidFill>
                <a:cs typeface="Times New Roman" panose="02020603050405020304" pitchFamily="18" charset="0"/>
              </a:rPr>
            </a:b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CBET and </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activating methods</a:t>
            </a:r>
            <a:endParaRPr lang="en-US" cap="all" dirty="0">
              <a:solidFill>
                <a:schemeClr val="bg1"/>
              </a:solidFill>
              <a:latin typeface="Cubano Regular"/>
              <a:cs typeface="Cubano Regular"/>
            </a:endParaRPr>
          </a:p>
        </p:txBody>
      </p:sp>
      <p:sp>
        <p:nvSpPr>
          <p:cNvPr id="4" name="Title 1"/>
          <p:cNvSpPr txBox="1">
            <a:spLocks/>
          </p:cNvSpPr>
          <p:nvPr/>
        </p:nvSpPr>
        <p:spPr>
          <a:xfrm>
            <a:off x="566057" y="4220308"/>
            <a:ext cx="4937071" cy="1674654"/>
          </a:xfrm>
          <a:prstGeom prst="rect">
            <a:avLst/>
          </a:prstGeom>
        </p:spPr>
        <p:txBody>
          <a:bodyPr vert="horz" lIns="91440" tIns="45720" rIns="91440" bIns="45720" rtlCol="0" anchor="ctr">
            <a:normAutofit lnSpcReduction="10000"/>
          </a:bodyPr>
          <a:lstStyle/>
          <a:p>
            <a:pPr>
              <a:lnSpc>
                <a:spcPct val="80000"/>
              </a:lnSpc>
            </a:pPr>
            <a:endParaRPr lang="en-GB" altLang="en-US" sz="1600" b="1" dirty="0">
              <a:solidFill>
                <a:schemeClr val="bg1"/>
              </a:solidFill>
            </a:endParaRPr>
          </a:p>
          <a:p>
            <a:pPr>
              <a:lnSpc>
                <a:spcPct val="80000"/>
              </a:lnSpc>
            </a:pPr>
            <a:r>
              <a:rPr lang="en-GB" altLang="en-US" b="1" dirty="0">
                <a:solidFill>
                  <a:schemeClr val="bg1"/>
                </a:solidFill>
              </a:rPr>
              <a:t>Introduction training on CBET</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Day 2</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VNA project, My World of Work</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Zanzibar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143538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Rules for cooperative learning</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04033" y="2154216"/>
            <a:ext cx="7707222" cy="4893647"/>
          </a:xfrm>
          <a:prstGeom prst="rect">
            <a:avLst/>
          </a:prstGeom>
        </p:spPr>
        <p:txBody>
          <a:bodyPr wrap="square">
            <a:spAutoFit/>
          </a:bodyPr>
          <a:lstStyle/>
          <a:p>
            <a:pPr marL="342900" indent="-342900">
              <a:buFont typeface="Arial" panose="020B0604020202020204" pitchFamily="34" charset="0"/>
              <a:buChar char="•"/>
            </a:pPr>
            <a:r>
              <a:rPr lang="en-US" altLang="en-US" sz="2400" dirty="0">
                <a:solidFill>
                  <a:srgbClr val="132831"/>
                </a:solidFill>
                <a:latin typeface="+mj-lt"/>
              </a:rPr>
              <a:t>Teaching is not telling and learning is not listening;</a:t>
            </a:r>
          </a:p>
          <a:p>
            <a:endParaRPr lang="en-US" altLang="en-US" sz="2400" dirty="0">
              <a:solidFill>
                <a:srgbClr val="132831"/>
              </a:solidFill>
              <a:latin typeface="+mj-lt"/>
            </a:endParaRPr>
          </a:p>
          <a:p>
            <a:pPr marL="342900" indent="-342900">
              <a:buFont typeface="Arial" panose="020B0604020202020204" pitchFamily="34" charset="0"/>
              <a:buChar char="•"/>
            </a:pPr>
            <a:r>
              <a:rPr lang="en-US" altLang="en-US" sz="2400" dirty="0">
                <a:latin typeface="+mj-lt"/>
              </a:rPr>
              <a:t>The less the teacher talks, the more the learner learns;</a:t>
            </a:r>
          </a:p>
          <a:p>
            <a:pPr marL="342900" indent="-342900">
              <a:buFont typeface="Arial" panose="020B0604020202020204" pitchFamily="34" charset="0"/>
              <a:buChar char="•"/>
            </a:pPr>
            <a:endParaRPr lang="en-US" altLang="en-US" sz="2400" dirty="0">
              <a:latin typeface="+mj-lt"/>
            </a:endParaRPr>
          </a:p>
          <a:p>
            <a:pPr marL="342900" indent="-342900">
              <a:buFont typeface="Arial" panose="020B0604020202020204" pitchFamily="34" charset="0"/>
              <a:buChar char="•"/>
            </a:pPr>
            <a:r>
              <a:rPr lang="en-US" altLang="en-US" sz="2400" dirty="0">
                <a:latin typeface="+mj-lt"/>
              </a:rPr>
              <a:t>The more the learner talks, the more he/she learns;</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Equal chance for talking, thinking and </a:t>
            </a:r>
            <a:r>
              <a:rPr lang="en-US" altLang="en-US" sz="2400" dirty="0">
                <a:solidFill>
                  <a:srgbClr val="132831"/>
                </a:solidFill>
                <a:latin typeface="+mj-lt"/>
              </a:rPr>
              <a:t>learning in a group;</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Be accountable for your team;</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Accept criticism and diversity.</a:t>
            </a:r>
          </a:p>
          <a:p>
            <a:endParaRPr lang="en-US" altLang="en-US" sz="2400" dirty="0">
              <a:latin typeface="+mj-lt"/>
            </a:endParaRPr>
          </a:p>
          <a:p>
            <a:pPr>
              <a:defRPr/>
            </a:pPr>
            <a:endParaRPr lang="en-US" altLang="en-US" sz="2400" dirty="0"/>
          </a:p>
        </p:txBody>
      </p:sp>
      <p:cxnSp>
        <p:nvCxnSpPr>
          <p:cNvPr id="13" name="Straight Connector 12"/>
          <p:cNvCxnSpPr>
            <a:cxnSpLocks/>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D89FABE-8528-BF49-86D6-D81D1DB7D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90938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t>New strategies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01876" y="1957141"/>
            <a:ext cx="6664094" cy="4524315"/>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j-lt"/>
              </a:rPr>
              <a:t>The focus on CBL  implies a new teaching style and new learning strategies;</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There is a need to shift from direct instruction  (lectures, classroom teaching and teacher’s control) to cooperative methods (work related projects, group work, peer assessment and a combination of individual tasks with discussion and presentations);</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The focus is on active participation and learning from each other.</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B77B757-A4D2-F246-8CE3-8307A1F03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06444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Reflection on your teaching methods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j-lt"/>
              </a:rPr>
              <a:t>Write down in your logbook three methods that you always use when teaching;</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Do they belong to the activating methods? Explain why ‘yes’ or why ‘no’;</a:t>
            </a:r>
          </a:p>
          <a:p>
            <a:endParaRPr lang="en-US" altLang="en-US" sz="2400" dirty="0">
              <a:latin typeface="+mj-lt"/>
            </a:endParaRPr>
          </a:p>
          <a:p>
            <a:pPr marL="342900" indent="-342900">
              <a:buFont typeface="Arial" panose="020B0604020202020204" pitchFamily="34" charset="0"/>
              <a:buChar char="•"/>
            </a:pPr>
            <a:r>
              <a:rPr lang="en-US" altLang="en-US" sz="2400" dirty="0">
                <a:latin typeface="+mj-lt"/>
              </a:rPr>
              <a:t>Write down your first ideas in what way you could improve your usual approach? </a:t>
            </a:r>
          </a:p>
          <a:p>
            <a:pPr marL="342900" indent="-342900">
              <a:buFont typeface="Arial" panose="020B0604020202020204" pitchFamily="34" charset="0"/>
              <a:buChar char="•"/>
            </a:pPr>
            <a:endParaRPr lang="en-US"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E7534B2-2C98-BF4D-AEED-4BB076312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586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a:solidFill>
                  <a:srgbClr val="132831"/>
                </a:solidFill>
              </a:rPr>
              <a:t>Try-out of activating methods  </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081117"/>
          </a:xfrm>
          <a:prstGeom prst="rect">
            <a:avLst/>
          </a:prstGeom>
        </p:spPr>
        <p:txBody>
          <a:bodyPr wrap="square">
            <a:spAutoFit/>
          </a:bodyPr>
          <a:lstStyle/>
          <a:p>
            <a:pPr marL="342900" indent="-342900">
              <a:spcBef>
                <a:spcPct val="20000"/>
              </a:spcBef>
              <a:buFont typeface="Arial" charset="0"/>
              <a:buChar char="•"/>
              <a:defRPr/>
            </a:pPr>
            <a:r>
              <a:rPr lang="en-US" sz="2400" dirty="0"/>
              <a:t>Each member of  the subgroup picks a different method from hand-outs 2.6, 2.8 or 2.9;</a:t>
            </a:r>
          </a:p>
          <a:p>
            <a:pPr marL="342900" indent="-342900">
              <a:spcBef>
                <a:spcPct val="20000"/>
              </a:spcBef>
              <a:buFont typeface="Arial" charset="0"/>
              <a:buChar char="•"/>
              <a:defRPr/>
            </a:pPr>
            <a:r>
              <a:rPr lang="en-US" sz="2400" dirty="0">
                <a:solidFill>
                  <a:srgbClr val="132831"/>
                </a:solidFill>
              </a:rPr>
              <a:t>Think for a minute why you want to practice this method;</a:t>
            </a:r>
          </a:p>
          <a:p>
            <a:pPr marL="342900" indent="-342900">
              <a:spcBef>
                <a:spcPct val="20000"/>
              </a:spcBef>
              <a:buFont typeface="Arial" charset="0"/>
              <a:buChar char="•"/>
              <a:defRPr/>
            </a:pPr>
            <a:r>
              <a:rPr lang="en-US" sz="2400" dirty="0">
                <a:latin typeface="+mj-lt"/>
              </a:rPr>
              <a:t>Share </a:t>
            </a:r>
            <a:r>
              <a:rPr lang="en-US" sz="2400" dirty="0">
                <a:solidFill>
                  <a:srgbClr val="132831"/>
                </a:solidFill>
                <a:latin typeface="+mj-lt"/>
              </a:rPr>
              <a:t>your choice in your subgroup and write all </a:t>
            </a:r>
            <a:r>
              <a:rPr lang="en-US" sz="2400" dirty="0">
                <a:latin typeface="+mj-lt"/>
              </a:rPr>
              <a:t>the methods your subgroup has chosen on a flipchart;</a:t>
            </a:r>
          </a:p>
          <a:p>
            <a:pPr marL="342900" indent="-342900">
              <a:spcBef>
                <a:spcPct val="20000"/>
              </a:spcBef>
              <a:buFont typeface="Arial" charset="0"/>
              <a:buChar char="•"/>
              <a:defRPr/>
            </a:pPr>
            <a:r>
              <a:rPr lang="en-US" sz="2400" dirty="0">
                <a:latin typeface="+mj-lt"/>
              </a:rPr>
              <a:t>Choose together one method you want to practice after lunch;</a:t>
            </a:r>
          </a:p>
          <a:p>
            <a:pPr marL="342900" indent="-342900">
              <a:spcBef>
                <a:spcPct val="20000"/>
              </a:spcBef>
              <a:buFont typeface="Arial" charset="0"/>
              <a:buChar char="•"/>
              <a:defRPr/>
            </a:pPr>
            <a:r>
              <a:rPr lang="en-GB" sz="2400" dirty="0">
                <a:solidFill>
                  <a:srgbClr val="132831"/>
                </a:solidFill>
                <a:latin typeface="+mj-lt"/>
                <a:ea typeface="Verdana" panose="020B0604030504040204" pitchFamily="34" charset="0"/>
                <a:cs typeface="Verdana" panose="020B0604030504040204" pitchFamily="34" charset="0"/>
              </a:rPr>
              <a:t>Preparation in your subgroup. </a:t>
            </a:r>
            <a:r>
              <a:rPr lang="en-GB" sz="2400" dirty="0">
                <a:latin typeface="+mj-lt"/>
                <a:ea typeface="Verdana" panose="020B0604030504040204" pitchFamily="34" charset="0"/>
                <a:cs typeface="Verdana" panose="020B0604030504040204" pitchFamily="34" charset="0"/>
              </a:rPr>
              <a:t>Divide tasks.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8D453A1-A123-DE42-90B5-C892209D9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94560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cs typeface="Times New Roman" panose="02020603050405020304" pitchFamily="18" charset="0"/>
              </a:rPr>
              <a:t>Effective CBL teaching competences</a:t>
            </a:r>
            <a:endParaRPr lang="en-GB"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Buzz with your neighbour which competences you need to teach in a CBL way;</a:t>
            </a:r>
          </a:p>
          <a:p>
            <a:pP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In a plenary session we make an inventory;</a:t>
            </a:r>
          </a:p>
          <a:p>
            <a:pP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We will use this list when we practice the activating methods during this training. Also you can use those criteria when you are practicing in your class.</a:t>
            </a:r>
          </a:p>
          <a:p>
            <a:pPr>
              <a:defRPr/>
            </a:pPr>
            <a:r>
              <a:rPr lang="nl-NL" sz="2400" dirty="0">
                <a:latin typeface="+mj-lt"/>
                <a:cs typeface="Times New Roman" pitchFamily="18" charset="0"/>
              </a:rPr>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1420AF7-3BF0-AE41-A1F7-D699D7871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0050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a:solidFill>
                  <a:srgbClr val="132831"/>
                </a:solidFill>
              </a:rPr>
              <a:t>Practicing activating methods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1920076"/>
            <a:ext cx="7535262" cy="4819781"/>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latin typeface="+mj-lt"/>
              </a:rPr>
              <a:t>Give a short introduction about the students and the situation in the class;</a:t>
            </a:r>
          </a:p>
          <a:p>
            <a:pPr marL="342900" indent="-342900">
              <a:spcBef>
                <a:spcPct val="20000"/>
              </a:spcBef>
              <a:buFont typeface="Arial" charset="0"/>
              <a:buChar char="•"/>
              <a:defRPr/>
            </a:pPr>
            <a:r>
              <a:rPr lang="en-US" sz="2400" dirty="0">
                <a:latin typeface="+mj-lt"/>
              </a:rPr>
              <a:t>Practice your method in teaching a subject you are familiar with;</a:t>
            </a:r>
          </a:p>
          <a:p>
            <a:pPr marL="342900" indent="-342900">
              <a:spcBef>
                <a:spcPct val="20000"/>
              </a:spcBef>
              <a:buFont typeface="Arial" panose="020B0604020202020204" pitchFamily="34" charset="0"/>
              <a:buChar char="•"/>
              <a:defRPr/>
            </a:pPr>
            <a:r>
              <a:rPr lang="en-GB" sz="2400" dirty="0">
                <a:latin typeface="+mj-lt"/>
                <a:ea typeface="Verdana" panose="020B0604030504040204" pitchFamily="34" charset="0"/>
                <a:cs typeface="Verdana" panose="020B0604030504040204" pitchFamily="34" charset="0"/>
              </a:rPr>
              <a:t>When you or the trainer think that you have demonstrated the method well enough, you and he/she can ask for a time-out, whether you have finished the lesson or not;</a:t>
            </a:r>
          </a:p>
          <a:p>
            <a:pPr marL="342900" indent="-342900">
              <a:spcBef>
                <a:spcPct val="20000"/>
              </a:spcBef>
              <a:buFont typeface="Arial" panose="020B0604020202020204" pitchFamily="34" charset="0"/>
              <a:buChar char="•"/>
              <a:defRPr/>
            </a:pPr>
            <a:r>
              <a:rPr lang="en-GB" sz="2400" dirty="0">
                <a:latin typeface="+mj-lt"/>
                <a:ea typeface="Verdana" panose="020B0604030504040204" pitchFamily="34" charset="0"/>
                <a:cs typeface="Verdana" panose="020B0604030504040204" pitchFamily="34" charset="0"/>
              </a:rPr>
              <a:t>Blow off steam: first by the ‘demo-teacher’. Then group members give feedback: What was good? What needs improvement?</a:t>
            </a:r>
          </a:p>
          <a:p>
            <a:pPr>
              <a:spcBef>
                <a:spcPct val="20000"/>
              </a:spcBef>
              <a:defRPr/>
            </a:pPr>
            <a:endParaRPr 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B20D945-B3F8-314E-A3DB-4F73F15AF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95369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947965"/>
            <a:ext cx="7720613" cy="887232"/>
          </a:xfrm>
        </p:spPr>
        <p:txBody>
          <a:bodyPr>
            <a:noAutofit/>
          </a:bodyPr>
          <a:lstStyle/>
          <a:p>
            <a:pPr algn="l"/>
            <a:r>
              <a:rPr lang="en-US" altLang="en-US" sz="3200" b="1" cap="all" dirty="0">
                <a:solidFill>
                  <a:srgbClr val="132831"/>
                </a:solidFill>
              </a:rPr>
              <a:t>Reflection and conclusions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1999192"/>
            <a:ext cx="7992546" cy="2677656"/>
          </a:xfrm>
          <a:prstGeom prst="rect">
            <a:avLst/>
          </a:prstGeom>
        </p:spPr>
        <p:txBody>
          <a:bodyPr wrap="square">
            <a:spAutoFit/>
          </a:bodyPr>
          <a:lstStyle/>
          <a:p>
            <a:pPr>
              <a:spcBef>
                <a:spcPct val="0"/>
              </a:spcBef>
            </a:pPr>
            <a:r>
              <a:rPr lang="en-GB" altLang="en-US" sz="2400" b="1" dirty="0">
                <a:solidFill>
                  <a:srgbClr val="132831"/>
                </a:solidFill>
                <a:latin typeface="+mj-lt"/>
                <a:cs typeface="Arial" panose="020B0604020202020204" pitchFamily="34" charset="0"/>
              </a:rPr>
              <a:t>Reflection</a:t>
            </a:r>
          </a:p>
          <a:p>
            <a:pPr>
              <a:spcBef>
                <a:spcPct val="0"/>
              </a:spcBef>
            </a:pPr>
            <a:r>
              <a:rPr lang="en-GB" altLang="en-US" sz="2400" dirty="0">
                <a:latin typeface="+mj-lt"/>
                <a:cs typeface="Arial" panose="020B0604020202020204" pitchFamily="34" charset="0"/>
              </a:rPr>
              <a:t>Which of the activating methods you have seen in the demonstrations do you prefer? Explain why?</a:t>
            </a:r>
          </a:p>
          <a:p>
            <a:pPr>
              <a:spcBef>
                <a:spcPct val="0"/>
              </a:spcBef>
            </a:pPr>
            <a:endParaRPr lang="en-GB" altLang="en-US" sz="2400" dirty="0">
              <a:latin typeface="+mj-lt"/>
              <a:cs typeface="Arial" panose="020B0604020202020204" pitchFamily="34" charset="0"/>
            </a:endParaRPr>
          </a:p>
          <a:p>
            <a:pPr>
              <a:spcBef>
                <a:spcPct val="0"/>
              </a:spcBef>
            </a:pPr>
            <a:r>
              <a:rPr lang="en-GB" altLang="en-US" sz="2400" b="1" dirty="0">
                <a:latin typeface="+mj-lt"/>
                <a:cs typeface="Arial" panose="020B0604020202020204" pitchFamily="34" charset="0"/>
              </a:rPr>
              <a:t>Conclusions</a:t>
            </a:r>
          </a:p>
          <a:p>
            <a:pPr>
              <a:spcBef>
                <a:spcPct val="0"/>
              </a:spcBef>
            </a:pPr>
            <a:r>
              <a:rPr lang="en-GB" altLang="en-US" sz="2400" dirty="0">
                <a:latin typeface="+mj-lt"/>
                <a:cs typeface="Arial" panose="020B0604020202020204" pitchFamily="34" charset="0"/>
              </a:rPr>
              <a:t>Look back at your own demonstration. What do you want to improve next time? Write your reflections in your logbook. </a:t>
            </a:r>
          </a:p>
        </p:txBody>
      </p:sp>
      <p:cxnSp>
        <p:nvCxnSpPr>
          <p:cNvPr id="13" name="Straight Connector 12"/>
          <p:cNvCxnSpPr/>
          <p:nvPr/>
        </p:nvCxnSpPr>
        <p:spPr>
          <a:xfrm>
            <a:off x="879164" y="1833609"/>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6508748-E650-FD43-9A0B-7F9388EE0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1483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165775"/>
            <a:ext cx="7610688" cy="2308324"/>
          </a:xfrm>
          <a:prstGeom prst="rect">
            <a:avLst/>
          </a:prstGeom>
        </p:spPr>
        <p:txBody>
          <a:bodyPr wrap="square">
            <a:spAutoFit/>
          </a:bodyPr>
          <a:lstStyle/>
          <a:p>
            <a:pPr>
              <a:spcBef>
                <a:spcPct val="0"/>
              </a:spcBef>
            </a:pPr>
            <a:r>
              <a:rPr lang="en-GB" altLang="en-US" sz="2400" dirty="0">
                <a:latin typeface="+mj-lt"/>
                <a:cs typeface="Arial" panose="020B0604020202020204" pitchFamily="34" charset="0"/>
              </a:rPr>
              <a:t>Choose two new activating methods that you want to practice in your classes coming week. Prepare them well.</a:t>
            </a:r>
          </a:p>
          <a:p>
            <a:pPr>
              <a:spcBef>
                <a:spcPct val="0"/>
              </a:spcBef>
            </a:pPr>
            <a:endParaRPr lang="en-GB" altLang="en-US" sz="2400" dirty="0">
              <a:latin typeface="+mj-lt"/>
              <a:cs typeface="Arial" panose="020B0604020202020204" pitchFamily="34" charset="0"/>
            </a:endParaRPr>
          </a:p>
          <a:p>
            <a:pPr>
              <a:spcBef>
                <a:spcPct val="0"/>
              </a:spcBef>
            </a:pPr>
            <a:r>
              <a:rPr lang="en-GB" altLang="en-US" sz="2400" dirty="0">
                <a:latin typeface="+mj-lt"/>
                <a:cs typeface="Arial" panose="020B0604020202020204" pitchFamily="34" charset="0"/>
              </a:rPr>
              <a:t>Do the try-out and once again reflect on how it went. What was good? How did the students respond? What could be improved? Use your logbook. </a:t>
            </a:r>
          </a:p>
        </p:txBody>
      </p:sp>
      <p:cxnSp>
        <p:nvCxnSpPr>
          <p:cNvPr id="13" name="Straight Connector 12"/>
          <p:cNvCxnSpPr/>
          <p:nvPr/>
        </p:nvCxnSpPr>
        <p:spPr>
          <a:xfrm>
            <a:off x="879164" y="1833609"/>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F573C19-FB19-EF4A-BB99-4CF840BB6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03775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r>
              <a:rPr lang="en-GB" altLang="en-US" sz="3200" b="1" dirty="0"/>
              <a:t> </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1918488"/>
            <a:ext cx="7720613" cy="4524315"/>
          </a:xfrm>
          <a:prstGeom prst="rect">
            <a:avLst/>
          </a:prstGeom>
        </p:spPr>
        <p:txBody>
          <a:bodyPr wrap="square">
            <a:spAutoFit/>
          </a:bodyPr>
          <a:lstStyle/>
          <a:p>
            <a:pPr>
              <a:defRPr/>
            </a:pPr>
            <a:r>
              <a:rPr lang="en-GB" altLang="en-US" sz="2400" dirty="0">
                <a:latin typeface="+mj-lt"/>
              </a:rPr>
              <a:t>Put a chair in front of the room for the evaluator to sit; leave enough space for the participants to stand around this ‘evaluation’ chair;</a:t>
            </a:r>
          </a:p>
          <a:p>
            <a:pPr>
              <a:defRPr/>
            </a:pPr>
            <a:endParaRPr lang="en-GB" altLang="en-US" sz="2400" dirty="0">
              <a:latin typeface="+mj-lt"/>
            </a:endParaRPr>
          </a:p>
          <a:p>
            <a:pPr>
              <a:defRPr/>
            </a:pPr>
            <a:r>
              <a:rPr lang="en-GB" altLang="en-US" sz="2400" dirty="0">
                <a:latin typeface="+mj-lt"/>
              </a:rPr>
              <a:t>Everybody can take a turn to go and sit in the chair and gives his/her reflection on the day: ‘What did you like and/or what did you dislike?’;</a:t>
            </a:r>
          </a:p>
          <a:p>
            <a:pPr>
              <a:defRPr/>
            </a:pPr>
            <a:endParaRPr lang="en-GB" altLang="en-US" sz="2400" dirty="0">
              <a:latin typeface="+mj-lt"/>
            </a:endParaRPr>
          </a:p>
          <a:p>
            <a:pPr>
              <a:defRPr/>
            </a:pPr>
            <a:r>
              <a:rPr lang="en-GB" altLang="en-US" sz="2400" dirty="0">
                <a:latin typeface="+mj-lt"/>
              </a:rPr>
              <a:t>Group members move close to the person who gives his evaluation when they agree; when they don’t agree they keep quite a distance. </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DCA673C-DC90-8640-A602-2C8DFCA58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6057" y="1436914"/>
            <a:ext cx="5961227" cy="2347295"/>
          </a:xfrm>
        </p:spPr>
        <p:txBody>
          <a:bodyPr>
            <a:normAutofit fontScale="90000"/>
          </a:bodyPr>
          <a:lstStyle/>
          <a:p>
            <a:pPr algn="l"/>
            <a:br>
              <a:rPr lang="en-GB" altLang="en-US" b="1" dirty="0">
                <a:solidFill>
                  <a:schemeClr val="bg1"/>
                </a:solidFill>
                <a:cs typeface="Times New Roman" panose="02020603050405020304" pitchFamily="18" charset="0"/>
              </a:rPr>
            </a:b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CBET and </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activating methods</a:t>
            </a:r>
            <a:endParaRPr lang="en-US" cap="all" dirty="0">
              <a:solidFill>
                <a:schemeClr val="bg1"/>
              </a:solidFill>
              <a:latin typeface="Cubano Regular"/>
              <a:cs typeface="Cubano Regular"/>
            </a:endParaRPr>
          </a:p>
        </p:txBody>
      </p:sp>
      <p:sp>
        <p:nvSpPr>
          <p:cNvPr id="4" name="Title 1"/>
          <p:cNvSpPr txBox="1">
            <a:spLocks/>
          </p:cNvSpPr>
          <p:nvPr/>
        </p:nvSpPr>
        <p:spPr>
          <a:xfrm>
            <a:off x="566057" y="4220308"/>
            <a:ext cx="4937071" cy="1674654"/>
          </a:xfrm>
          <a:prstGeom prst="rect">
            <a:avLst/>
          </a:prstGeom>
        </p:spPr>
        <p:txBody>
          <a:bodyPr vert="horz" lIns="91440" tIns="45720" rIns="91440" bIns="45720" rtlCol="0" anchor="ctr">
            <a:normAutofit lnSpcReduction="10000"/>
          </a:bodyPr>
          <a:lstStyle/>
          <a:p>
            <a:pPr>
              <a:lnSpc>
                <a:spcPct val="80000"/>
              </a:lnSpc>
            </a:pPr>
            <a:endParaRPr lang="en-GB" altLang="en-US" sz="1600" b="1" dirty="0">
              <a:solidFill>
                <a:schemeClr val="bg1"/>
              </a:solidFill>
            </a:endParaRPr>
          </a:p>
          <a:p>
            <a:pPr>
              <a:lnSpc>
                <a:spcPct val="80000"/>
              </a:lnSpc>
            </a:pPr>
            <a:r>
              <a:rPr lang="en-GB" altLang="en-US" b="1" dirty="0">
                <a:solidFill>
                  <a:schemeClr val="bg1"/>
                </a:solidFill>
              </a:rPr>
              <a:t>Introduction training on CBET</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Day 2</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VNA project, My World of Work</a:t>
            </a:r>
          </a:p>
          <a:p>
            <a:pPr>
              <a:lnSpc>
                <a:spcPct val="80000"/>
              </a:lnSpc>
            </a:pPr>
            <a:endParaRPr lang="en-GB" altLang="en-US" b="1" dirty="0">
              <a:solidFill>
                <a:schemeClr val="bg1"/>
              </a:solidFill>
            </a:endParaRPr>
          </a:p>
          <a:p>
            <a:pPr>
              <a:lnSpc>
                <a:spcPct val="80000"/>
              </a:lnSpc>
            </a:pPr>
            <a:r>
              <a:rPr lang="en-GB" altLang="en-US" b="1">
                <a:solidFill>
                  <a:schemeClr val="bg1"/>
                </a:solidFill>
              </a:rPr>
              <a:t>Zanzibar</a:t>
            </a:r>
            <a:endParaRPr lang="en-GB" altLang="en-US"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312290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Welcome and introduction</a:t>
            </a:r>
            <a:endParaRPr lang="en-GB"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Reflection on day 1;</a:t>
            </a:r>
          </a:p>
          <a:p>
            <a:pPr marL="342900" indent="-342900">
              <a:buFont typeface="Arial" panose="020B0604020202020204" pitchFamily="34" charset="0"/>
              <a:buChar char="•"/>
              <a:defRPr/>
            </a:pPr>
            <a:r>
              <a:rPr lang="en-GB" sz="2400" dirty="0"/>
              <a:t>Expectations and objectives of day 2;</a:t>
            </a:r>
          </a:p>
          <a:p>
            <a:pPr marL="342900" indent="-342900">
              <a:buFont typeface="Arial" panose="020B0604020202020204" pitchFamily="34" charset="0"/>
              <a:buChar char="•"/>
              <a:defRPr/>
            </a:pPr>
            <a:r>
              <a:rPr lang="en-GB" sz="2400" dirty="0"/>
              <a:t>The shift in teaching and learning;</a:t>
            </a:r>
          </a:p>
          <a:p>
            <a:pPr marL="342900" indent="-342900">
              <a:buFont typeface="Arial" panose="020B0604020202020204" pitchFamily="34" charset="0"/>
              <a:buChar char="•"/>
              <a:defRPr/>
            </a:pPr>
            <a:r>
              <a:rPr lang="en-GB" sz="2400" dirty="0"/>
              <a:t>Activating methods;</a:t>
            </a:r>
          </a:p>
          <a:p>
            <a:pPr marL="342900" indent="-342900">
              <a:buFont typeface="Arial" panose="020B0604020202020204" pitchFamily="34" charset="0"/>
              <a:buChar char="•"/>
              <a:defRPr/>
            </a:pPr>
            <a:r>
              <a:rPr lang="en-GB" sz="2400" dirty="0"/>
              <a:t>Practicing activating methods;</a:t>
            </a:r>
          </a:p>
          <a:p>
            <a:pPr marL="342900" indent="-342900">
              <a:buFont typeface="Arial" panose="020B0604020202020204" pitchFamily="34" charset="0"/>
              <a:buChar char="•"/>
              <a:defRPr/>
            </a:pPr>
            <a:r>
              <a:rPr lang="en-GB" sz="2400" dirty="0"/>
              <a:t>Reflection, conclusions and homework;</a:t>
            </a:r>
          </a:p>
          <a:p>
            <a:pPr marL="342900" indent="-342900">
              <a:buFont typeface="Arial" panose="020B0604020202020204" pitchFamily="34" charset="0"/>
              <a:buChar char="•"/>
              <a:defRPr/>
            </a:pPr>
            <a:r>
              <a:rPr lang="en-GB" sz="2400" dirty="0"/>
              <a:t>Evaluation.</a:t>
            </a:r>
          </a:p>
          <a:p>
            <a:pPr>
              <a:defRPr/>
            </a:pPr>
            <a:endParaRPr lang="en-GB"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FA31E25-CD41-394E-B711-7221EA6A5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4016484"/>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Awareness of the shift that should be made from KBL (Knowledge Based Learning) to CBL (Competence Based Learning);</a:t>
            </a:r>
          </a:p>
          <a:p>
            <a:pP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Reflection on the methods we use in our courses and introduction of activating methods;</a:t>
            </a:r>
          </a:p>
          <a:p>
            <a:pP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Practicing activating methods;</a:t>
            </a:r>
          </a:p>
          <a:p>
            <a:pPr>
              <a:defRPr/>
            </a:pPr>
            <a:endParaRPr lang="en-US" altLang="en-US" sz="2400" dirty="0">
              <a:latin typeface="+mj-lt"/>
            </a:endParaRPr>
          </a:p>
          <a:p>
            <a:pPr marL="342900" indent="-342900">
              <a:buFont typeface="Arial" panose="020B0604020202020204" pitchFamily="34" charset="0"/>
              <a:buChar char="•"/>
              <a:defRPr/>
            </a:pPr>
            <a:r>
              <a:rPr lang="en-US" altLang="en-US" sz="2400" dirty="0">
                <a:latin typeface="+mj-lt"/>
              </a:rPr>
              <a:t>Logbook writing today and in coming weeks.</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08E741A-6117-8349-AAA8-290F0184B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How do we teach? </a:t>
            </a:r>
            <a:endParaRPr lang="en-US" sz="30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r>
              <a:rPr lang="en-GB" sz="2400" dirty="0"/>
              <a:t>Think about your courses: </a:t>
            </a:r>
          </a:p>
          <a:p>
            <a:pPr marL="342900" indent="-342900">
              <a:buFont typeface="Arial" panose="020B0604020202020204" pitchFamily="34" charset="0"/>
              <a:buChar char="•"/>
            </a:pPr>
            <a:r>
              <a:rPr lang="en-GB" sz="2400" dirty="0"/>
              <a:t>Which methods are you using?</a:t>
            </a:r>
          </a:p>
          <a:p>
            <a:pPr marL="342900" indent="-342900">
              <a:buFont typeface="Arial" panose="020B0604020202020204" pitchFamily="34" charset="0"/>
              <a:buChar char="•"/>
            </a:pPr>
            <a:r>
              <a:rPr lang="en-GB" sz="2400" dirty="0"/>
              <a:t>Give your first thoughts. Everything that comes up in your mind is o.k. </a:t>
            </a:r>
          </a:p>
          <a:p>
            <a:endParaRPr lang="en-GB" sz="2400" dirty="0"/>
          </a:p>
          <a:p>
            <a:r>
              <a:rPr lang="en-GB" sz="2400" dirty="0"/>
              <a:t>Let us look at the list we made:</a:t>
            </a:r>
          </a:p>
          <a:p>
            <a:pPr marL="342900" indent="-342900">
              <a:buFont typeface="Arial" panose="020B0604020202020204" pitchFamily="34" charset="0"/>
              <a:buChar char="•"/>
            </a:pPr>
            <a:r>
              <a:rPr lang="en-GB" sz="2400" dirty="0"/>
              <a:t>Which methods are most frequently used?</a:t>
            </a:r>
          </a:p>
          <a:p>
            <a:pPr marL="342900" indent="-342900">
              <a:buFont typeface="Arial" panose="020B0604020202020204" pitchFamily="34" charset="0"/>
              <a:buChar char="•"/>
            </a:pPr>
            <a:r>
              <a:rPr lang="en-GB" sz="2400" dirty="0"/>
              <a:t>Discussion: do we teach in a KBL or in a CBL way?</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D386CCB-4048-3E43-96CE-BBB60CEBE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04160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a:solidFill>
                  <a:srgbClr val="132831"/>
                </a:solidFill>
                <a:cs typeface="Times New Roman" panose="02020603050405020304" pitchFamily="18" charset="0"/>
              </a:rPr>
              <a:t>The shift in </a:t>
            </a:r>
            <a:r>
              <a:rPr lang="en-US" altLang="en-US" sz="3200" b="1" cap="all" dirty="0">
                <a:solidFill>
                  <a:srgbClr val="132831"/>
                </a:solidFill>
              </a:rPr>
              <a:t>teaching and learning</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US" sz="2400" dirty="0">
                <a:ea typeface="Verdana" panose="020B0604030504040204" pitchFamily="34" charset="0"/>
                <a:cs typeface="Verdana" panose="020B0604030504040204" pitchFamily="34" charset="0"/>
              </a:rPr>
              <a:t>In the left column of the table (hand-out 2.4) are listed some features used in the direct instructional mode of teaching (KBL);</a:t>
            </a:r>
          </a:p>
          <a:p>
            <a:pPr marL="342900" indent="-342900">
              <a:buFont typeface="Arial" panose="020B0604020202020204" pitchFamily="34" charset="0"/>
              <a:buChar char="•"/>
              <a:defRPr/>
            </a:pPr>
            <a:r>
              <a:rPr lang="en-US" sz="2400" dirty="0">
                <a:ea typeface="Verdana" panose="020B0604030504040204" pitchFamily="34" charset="0"/>
                <a:cs typeface="Verdana" panose="020B0604030504040204" pitchFamily="34" charset="0"/>
              </a:rPr>
              <a:t>Write the </a:t>
            </a:r>
            <a:r>
              <a:rPr lang="en-US" sz="2400" dirty="0">
                <a:solidFill>
                  <a:srgbClr val="132831"/>
                </a:solidFill>
                <a:ea typeface="Verdana" panose="020B0604030504040204" pitchFamily="34" charset="0"/>
                <a:cs typeface="Verdana" panose="020B0604030504040204" pitchFamily="34" charset="0"/>
              </a:rPr>
              <a:t>features of </a:t>
            </a:r>
            <a:r>
              <a:rPr lang="en-US" sz="2400" dirty="0">
                <a:ea typeface="Verdana" panose="020B0604030504040204" pitchFamily="34" charset="0"/>
                <a:cs typeface="Verdana" panose="020B0604030504040204" pitchFamily="34" charset="0"/>
              </a:rPr>
              <a:t>CBL in the right column: </a:t>
            </a:r>
            <a:endParaRPr lang="en-US" sz="2400" dirty="0">
              <a:solidFill>
                <a:srgbClr val="FF0000"/>
              </a:solidFill>
              <a:ea typeface="Verdana" panose="020B0604030504040204" pitchFamily="34" charset="0"/>
              <a:cs typeface="Verdana" panose="020B0604030504040204" pitchFamily="34" charset="0"/>
            </a:endParaRPr>
          </a:p>
          <a:p>
            <a:pPr marL="342900" indent="-342900">
              <a:buFont typeface="Arial" panose="020B0604020202020204" pitchFamily="34" charset="0"/>
              <a:buChar char="•"/>
              <a:defRPr/>
            </a:pPr>
            <a:r>
              <a:rPr lang="en-US" sz="2400" dirty="0">
                <a:ea typeface="Verdana" panose="020B0604030504040204" pitchFamily="34" charset="0"/>
                <a:cs typeface="Verdana" panose="020B0604030504040204" pitchFamily="34" charset="0"/>
              </a:rPr>
              <a:t>Share your answers with your neighbour; </a:t>
            </a:r>
          </a:p>
          <a:p>
            <a:pPr marL="342900" indent="-342900">
              <a:buFont typeface="Arial" panose="020B0604020202020204" pitchFamily="34" charset="0"/>
              <a:buChar char="•"/>
              <a:defRPr/>
            </a:pPr>
            <a:r>
              <a:rPr lang="en-US" altLang="en-US" sz="2400" dirty="0">
                <a:ea typeface="Verdana" panose="020B0604030504040204" pitchFamily="34" charset="0"/>
                <a:cs typeface="Verdana" panose="020B0604030504040204" pitchFamily="34" charset="0"/>
              </a:rPr>
              <a:t>Compare your answers with hand-out 2.5. or with the next slide;</a:t>
            </a:r>
          </a:p>
          <a:p>
            <a:pPr marL="342900" indent="-342900">
              <a:buFont typeface="Arial" panose="020B0604020202020204" pitchFamily="34" charset="0"/>
              <a:buChar char="•"/>
              <a:defRPr/>
            </a:pPr>
            <a:r>
              <a:rPr lang="en-US" sz="2400" dirty="0">
                <a:ea typeface="Verdana" panose="020B0604030504040204" pitchFamily="34" charset="0"/>
                <a:cs typeface="Verdana" panose="020B0604030504040204" pitchFamily="34" charset="0"/>
              </a:rPr>
              <a:t>Make corrections or add characteristics;</a:t>
            </a:r>
          </a:p>
          <a:p>
            <a:pPr marL="342900" indent="-342900">
              <a:buFont typeface="Arial" panose="020B0604020202020204" pitchFamily="34" charset="0"/>
              <a:buChar char="•"/>
              <a:defRPr/>
            </a:pPr>
            <a:r>
              <a:rPr lang="en-US" sz="2400" dirty="0">
                <a:ea typeface="Verdana" panose="020B0604030504040204" pitchFamily="34" charset="0"/>
                <a:cs typeface="Verdana" panose="020B0604030504040204" pitchFamily="34" charset="0"/>
              </a:rPr>
              <a:t>In a plenary session we discuss the shift. </a:t>
            </a:r>
          </a:p>
          <a:p>
            <a:pPr>
              <a:defRPr/>
            </a:pPr>
            <a:endParaRPr lang="en-US" altLang="en-US" sz="2400" dirty="0">
              <a:ea typeface="Verdana" panose="020B0604030504040204" pitchFamily="34" charset="0"/>
              <a:cs typeface="Verdana" panose="020B0604030504040204" pitchFamily="34" charset="0"/>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6EB2013-05A7-6349-A0EE-FA9762CBA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62139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Two ways of teaching</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61665"/>
          </a:xfrm>
          <a:prstGeom prst="rect">
            <a:avLst/>
          </a:prstGeom>
        </p:spPr>
        <p:txBody>
          <a:bodyPr wrap="square">
            <a:spAutoFit/>
          </a:bodyPr>
          <a:lstStyle/>
          <a:p>
            <a:pPr>
              <a:defRPr/>
            </a:pPr>
            <a:endParaRPr lang="en-US"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Tabel 2"/>
          <p:cNvGraphicFramePr>
            <a:graphicFrameLocks noGrp="1"/>
          </p:cNvGraphicFramePr>
          <p:nvPr>
            <p:extLst>
              <p:ext uri="{D42A27DB-BD31-4B8C-83A1-F6EECF244321}">
                <p14:modId xmlns:p14="http://schemas.microsoft.com/office/powerpoint/2010/main" val="2306624472"/>
              </p:ext>
            </p:extLst>
          </p:nvPr>
        </p:nvGraphicFramePr>
        <p:xfrm>
          <a:off x="835227" y="2045319"/>
          <a:ext cx="7176266" cy="3941064"/>
        </p:xfrm>
        <a:graphic>
          <a:graphicData uri="http://schemas.openxmlformats.org/drawingml/2006/table">
            <a:tbl>
              <a:tblPr firstRow="1" bandRow="1">
                <a:tableStyleId>{5C22544A-7EE6-4342-B048-85BDC9FD1C3A}</a:tableStyleId>
              </a:tblPr>
              <a:tblGrid>
                <a:gridCol w="3588133">
                  <a:extLst>
                    <a:ext uri="{9D8B030D-6E8A-4147-A177-3AD203B41FA5}">
                      <a16:colId xmlns:a16="http://schemas.microsoft.com/office/drawing/2014/main" val="4261381657"/>
                    </a:ext>
                  </a:extLst>
                </a:gridCol>
                <a:gridCol w="3588133">
                  <a:extLst>
                    <a:ext uri="{9D8B030D-6E8A-4147-A177-3AD203B41FA5}">
                      <a16:colId xmlns:a16="http://schemas.microsoft.com/office/drawing/2014/main" val="1689423004"/>
                    </a:ext>
                  </a:extLst>
                </a:gridCol>
              </a:tblGrid>
              <a:tr h="5580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b="1" kern="1200" dirty="0">
                          <a:solidFill>
                            <a:schemeClr val="lt1"/>
                          </a:solidFill>
                          <a:latin typeface="+mn-lt"/>
                          <a:ea typeface="+mn-ea"/>
                          <a:cs typeface="+mn-cs"/>
                        </a:rPr>
                        <a:t>Direct </a:t>
                      </a:r>
                      <a:r>
                        <a:rPr lang="en-US" altLang="en-US" sz="1800" b="1" kern="1200" dirty="0">
                          <a:solidFill>
                            <a:schemeClr val="bg1"/>
                          </a:solidFill>
                          <a:latin typeface="+mn-lt"/>
                          <a:ea typeface="+mn-ea"/>
                          <a:cs typeface="+mn-cs"/>
                        </a:rPr>
                        <a:t>instruction/transfer of knowledge by teacher</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b="1" kern="1200" dirty="0">
                          <a:solidFill>
                            <a:schemeClr val="bg1"/>
                          </a:solidFill>
                          <a:latin typeface="+mn-lt"/>
                          <a:ea typeface="+mn-ea"/>
                          <a:cs typeface="+mn-cs"/>
                        </a:rPr>
                        <a:t>Building/construction of knowledge</a:t>
                      </a:r>
                      <a:r>
                        <a:rPr lang="en-US" altLang="en-US" sz="1800" b="1" kern="1200" baseline="0" dirty="0">
                          <a:solidFill>
                            <a:schemeClr val="bg1"/>
                          </a:solidFill>
                          <a:latin typeface="+mn-lt"/>
                          <a:ea typeface="+mn-ea"/>
                          <a:cs typeface="+mn-cs"/>
                        </a:rPr>
                        <a:t> by learners</a:t>
                      </a:r>
                      <a:endParaRPr lang="en-US" altLang="en-US" sz="1800" b="1" kern="1200" dirty="0">
                        <a:solidFill>
                          <a:schemeClr val="bg1"/>
                        </a:solidFill>
                        <a:latin typeface="+mn-lt"/>
                        <a:ea typeface="+mn-ea"/>
                        <a:cs typeface="+mn-cs"/>
                      </a:endParaRPr>
                    </a:p>
                    <a:p>
                      <a:endParaRPr lang="nl-NL" dirty="0"/>
                    </a:p>
                  </a:txBody>
                  <a:tcPr/>
                </a:tc>
                <a:extLst>
                  <a:ext uri="{0D108BD9-81ED-4DB2-BD59-A6C34878D82A}">
                    <a16:rowId xmlns:a16="http://schemas.microsoft.com/office/drawing/2014/main" val="112193310"/>
                  </a:ext>
                </a:extLst>
              </a:tr>
              <a:tr h="558005">
                <a:tc>
                  <a:txBody>
                    <a:bodyPr/>
                    <a:lstStyle/>
                    <a:p>
                      <a:r>
                        <a:rPr lang="en-US" altLang="en-US" sz="1800" kern="1200" dirty="0">
                          <a:solidFill>
                            <a:schemeClr val="dk1"/>
                          </a:solidFill>
                          <a:latin typeface="+mn-lt"/>
                          <a:ea typeface="+mn-ea"/>
                          <a:cs typeface="+mn-cs"/>
                        </a:rPr>
                        <a:t>Focus on academic content: what?</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kern="1200" dirty="0">
                          <a:solidFill>
                            <a:schemeClr val="dk1"/>
                          </a:solidFill>
                          <a:latin typeface="+mn-lt"/>
                          <a:ea typeface="+mn-ea"/>
                          <a:cs typeface="+mn-cs"/>
                        </a:rPr>
                        <a:t>Focus on learning: how?</a:t>
                      </a:r>
                    </a:p>
                    <a:p>
                      <a:endParaRPr lang="nl-NL" dirty="0"/>
                    </a:p>
                  </a:txBody>
                  <a:tcPr/>
                </a:tc>
                <a:extLst>
                  <a:ext uri="{0D108BD9-81ED-4DB2-BD59-A6C34878D82A}">
                    <a16:rowId xmlns:a16="http://schemas.microsoft.com/office/drawing/2014/main" val="3722463703"/>
                  </a:ext>
                </a:extLst>
              </a:tr>
              <a:tr h="5580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kern="1200" dirty="0">
                          <a:solidFill>
                            <a:schemeClr val="dk1"/>
                          </a:solidFill>
                          <a:latin typeface="+mn-lt"/>
                          <a:ea typeface="+mn-ea"/>
                          <a:cs typeface="+mn-cs"/>
                        </a:rPr>
                        <a:t>Teacher-centered</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kern="1200" dirty="0">
                          <a:solidFill>
                            <a:schemeClr val="dk1"/>
                          </a:solidFill>
                          <a:latin typeface="+mn-lt"/>
                          <a:ea typeface="+mn-ea"/>
                          <a:cs typeface="+mn-cs"/>
                        </a:rPr>
                        <a:t>Learner-centered</a:t>
                      </a:r>
                    </a:p>
                    <a:p>
                      <a:endParaRPr lang="nl-NL" dirty="0"/>
                    </a:p>
                  </a:txBody>
                  <a:tcPr/>
                </a:tc>
                <a:extLst>
                  <a:ext uri="{0D108BD9-81ED-4DB2-BD59-A6C34878D82A}">
                    <a16:rowId xmlns:a16="http://schemas.microsoft.com/office/drawing/2014/main" val="1376908115"/>
                  </a:ext>
                </a:extLst>
              </a:tr>
              <a:tr h="964552">
                <a:tc>
                  <a:txBody>
                    <a:bodyPr/>
                    <a:lstStyle/>
                    <a:p>
                      <a:r>
                        <a:rPr lang="en-US" altLang="en-US" sz="1800" kern="1200" dirty="0">
                          <a:solidFill>
                            <a:schemeClr val="dk1"/>
                          </a:solidFill>
                          <a:latin typeface="+mn-lt"/>
                          <a:ea typeface="+mn-ea"/>
                          <a:cs typeface="+mn-cs"/>
                        </a:rPr>
                        <a:t>Teacher explains, demonstrates, </a:t>
                      </a:r>
                    </a:p>
                    <a:p>
                      <a:r>
                        <a:rPr lang="en-US" altLang="en-US" sz="1800" kern="1200" dirty="0">
                          <a:solidFill>
                            <a:schemeClr val="dk1"/>
                          </a:solidFill>
                          <a:latin typeface="+mn-lt"/>
                          <a:ea typeface="+mn-ea"/>
                          <a:cs typeface="+mn-cs"/>
                        </a:rPr>
                        <a:t>asks questions, checks the answers</a:t>
                      </a:r>
                    </a:p>
                    <a:p>
                      <a:endParaRPr lang="nl-NL" dirty="0"/>
                    </a:p>
                  </a:txBody>
                  <a:tcPr/>
                </a:tc>
                <a:tc>
                  <a:txBody>
                    <a:bodyPr/>
                    <a:lstStyle/>
                    <a:p>
                      <a:pPr>
                        <a:lnSpc>
                          <a:spcPct val="90000"/>
                        </a:lnSpc>
                      </a:pPr>
                      <a:r>
                        <a:rPr lang="en-US" altLang="en-US" sz="1800" kern="1200" dirty="0">
                          <a:solidFill>
                            <a:schemeClr val="dk1"/>
                          </a:solidFill>
                          <a:latin typeface="+mn-lt"/>
                          <a:ea typeface="+mn-ea"/>
                          <a:cs typeface="+mn-cs"/>
                        </a:rPr>
                        <a:t>Teacher interacts, responds to questions from learners, gives challenging assignments</a:t>
                      </a:r>
                    </a:p>
                    <a:p>
                      <a:endParaRPr lang="nl-NL" dirty="0"/>
                    </a:p>
                  </a:txBody>
                  <a:tcPr/>
                </a:tc>
                <a:extLst>
                  <a:ext uri="{0D108BD9-81ED-4DB2-BD59-A6C34878D82A}">
                    <a16:rowId xmlns:a16="http://schemas.microsoft.com/office/drawing/2014/main" val="3254619830"/>
                  </a:ext>
                </a:extLst>
              </a:tr>
              <a:tr h="540411">
                <a:tc>
                  <a:txBody>
                    <a:bodyPr/>
                    <a:lstStyle/>
                    <a:p>
                      <a:r>
                        <a:rPr lang="en-US" altLang="en-US" sz="1800" kern="1200" dirty="0">
                          <a:solidFill>
                            <a:schemeClr val="dk1"/>
                          </a:solidFill>
                          <a:latin typeface="+mn-lt"/>
                          <a:ea typeface="+mn-ea"/>
                          <a:cs typeface="+mn-cs"/>
                        </a:rPr>
                        <a:t>Learners listen, observe, repeat and give answers</a:t>
                      </a:r>
                      <a:endParaRPr lang="nl-NL" dirty="0"/>
                    </a:p>
                  </a:txBody>
                  <a:tcPr/>
                </a:tc>
                <a:tc>
                  <a:txBody>
                    <a:bodyPr/>
                    <a:lstStyle/>
                    <a:p>
                      <a:pPr>
                        <a:lnSpc>
                          <a:spcPct val="90000"/>
                        </a:lnSpc>
                      </a:pPr>
                      <a:r>
                        <a:rPr lang="en-US" altLang="en-US" sz="1800" kern="1200" dirty="0">
                          <a:solidFill>
                            <a:schemeClr val="dk1"/>
                          </a:solidFill>
                          <a:latin typeface="+mn-lt"/>
                          <a:ea typeface="+mn-ea"/>
                          <a:cs typeface="+mn-cs"/>
                        </a:rPr>
                        <a:t>Learners explore the topic, experiment, reflect, cooperate</a:t>
                      </a:r>
                      <a:endParaRPr lang="nl-NL" dirty="0"/>
                    </a:p>
                  </a:txBody>
                  <a:tcPr/>
                </a:tc>
                <a:extLst>
                  <a:ext uri="{0D108BD9-81ED-4DB2-BD59-A6C34878D82A}">
                    <a16:rowId xmlns:a16="http://schemas.microsoft.com/office/drawing/2014/main" val="1523082179"/>
                  </a:ext>
                </a:extLst>
              </a:tr>
            </a:tbl>
          </a:graphicData>
        </a:graphic>
      </p:graphicFrame>
      <p:pic>
        <p:nvPicPr>
          <p:cNvPr id="8" name="Afbeelding 7">
            <a:extLst>
              <a:ext uri="{FF2B5EF4-FFF2-40B4-BE49-F238E27FC236}">
                <a16:creationId xmlns:a16="http://schemas.microsoft.com/office/drawing/2014/main" id="{8F98DDEB-6315-2D44-9F23-A4F8EA3E0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4968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Modes of teaching</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61665"/>
          </a:xfrm>
          <a:prstGeom prst="rect">
            <a:avLst/>
          </a:prstGeom>
        </p:spPr>
        <p:txBody>
          <a:bodyPr wrap="square">
            <a:spAutoFit/>
          </a:bodyPr>
          <a:lstStyle/>
          <a:p>
            <a:pPr fontAlgn="base"/>
            <a:endParaRPr lang="nl-NL"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Tabel 2"/>
          <p:cNvGraphicFramePr>
            <a:graphicFrameLocks noGrp="1"/>
          </p:cNvGraphicFramePr>
          <p:nvPr>
            <p:extLst>
              <p:ext uri="{D42A27DB-BD31-4B8C-83A1-F6EECF244321}">
                <p14:modId xmlns:p14="http://schemas.microsoft.com/office/powerpoint/2010/main" val="943836879"/>
              </p:ext>
            </p:extLst>
          </p:nvPr>
        </p:nvGraphicFramePr>
        <p:xfrm>
          <a:off x="879164" y="1931350"/>
          <a:ext cx="7089180" cy="4236720"/>
        </p:xfrm>
        <a:graphic>
          <a:graphicData uri="http://schemas.openxmlformats.org/drawingml/2006/table">
            <a:tbl>
              <a:tblPr firstRow="1" bandRow="1">
                <a:tableStyleId>{5C22544A-7EE6-4342-B048-85BDC9FD1C3A}</a:tableStyleId>
              </a:tblPr>
              <a:tblGrid>
                <a:gridCol w="3544590">
                  <a:extLst>
                    <a:ext uri="{9D8B030D-6E8A-4147-A177-3AD203B41FA5}">
                      <a16:colId xmlns:a16="http://schemas.microsoft.com/office/drawing/2014/main" val="3785275959"/>
                    </a:ext>
                  </a:extLst>
                </a:gridCol>
                <a:gridCol w="3544590">
                  <a:extLst>
                    <a:ext uri="{9D8B030D-6E8A-4147-A177-3AD203B41FA5}">
                      <a16:colId xmlns:a16="http://schemas.microsoft.com/office/drawing/2014/main" val="3505978483"/>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normalizeH="0" baseline="0" dirty="0">
                          <a:ln>
                            <a:noFill/>
                          </a:ln>
                          <a:solidFill>
                            <a:schemeClr val="bg1"/>
                          </a:solidFill>
                          <a:effectLst/>
                          <a:latin typeface="+mj-lt"/>
                          <a:ea typeface="+mn-ea"/>
                          <a:cs typeface="Arial" charset="0"/>
                        </a:rPr>
                        <a:t>Modes/Methods</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normalizeH="0" baseline="0" dirty="0">
                          <a:ln>
                            <a:noFill/>
                          </a:ln>
                          <a:solidFill>
                            <a:schemeClr val="bg1"/>
                          </a:solidFill>
                          <a:effectLst/>
                          <a:latin typeface="+mj-lt"/>
                          <a:ea typeface="+mn-ea"/>
                          <a:cs typeface="Arial" charset="0"/>
                        </a:rPr>
                        <a:t>Instructional format</a:t>
                      </a:r>
                    </a:p>
                    <a:p>
                      <a:endParaRPr lang="nl-NL" dirty="0"/>
                    </a:p>
                  </a:txBody>
                  <a:tcPr/>
                </a:tc>
                <a:extLst>
                  <a:ext uri="{0D108BD9-81ED-4DB2-BD59-A6C34878D82A}">
                    <a16:rowId xmlns:a16="http://schemas.microsoft.com/office/drawing/2014/main" val="2387129987"/>
                  </a:ext>
                </a:extLst>
              </a:tr>
              <a:tr h="796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n-ea"/>
                          <a:cs typeface="Arial" charset="0"/>
                        </a:rPr>
                        <a:t>Instruction/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n-ea"/>
                          <a:cs typeface="Arial" charset="0"/>
                        </a:rPr>
                        <a:t>plenary session</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normalizeH="0" baseline="0" dirty="0">
                          <a:ln>
                            <a:noFill/>
                          </a:ln>
                          <a:solidFill>
                            <a:schemeClr val="tx1"/>
                          </a:solidFill>
                          <a:effectLst/>
                          <a:latin typeface="+mn-lt"/>
                          <a:ea typeface="+mn-ea"/>
                          <a:cs typeface="Arial" charset="0"/>
                        </a:rPr>
                        <a:t>Conventional lectures and lessons, film and video presentation, demonstration.</a:t>
                      </a:r>
                    </a:p>
                    <a:p>
                      <a:endParaRPr lang="nl-NL" dirty="0"/>
                    </a:p>
                  </a:txBody>
                  <a:tcPr/>
                </a:tc>
                <a:extLst>
                  <a:ext uri="{0D108BD9-81ED-4DB2-BD59-A6C34878D82A}">
                    <a16:rowId xmlns:a16="http://schemas.microsoft.com/office/drawing/2014/main" val="1695044142"/>
                  </a:ext>
                </a:extLst>
              </a:tr>
              <a:tr h="797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normalizeH="0" baseline="0" dirty="0">
                          <a:ln>
                            <a:noFill/>
                          </a:ln>
                          <a:solidFill>
                            <a:schemeClr val="tx1"/>
                          </a:solidFill>
                          <a:effectLst/>
                          <a:latin typeface="+mn-lt"/>
                          <a:ea typeface="+mn-ea"/>
                          <a:cs typeface="Arial" charset="0"/>
                        </a:rPr>
                        <a:t>Individualized learning</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normalizeH="0" baseline="0" dirty="0">
                          <a:ln>
                            <a:noFill/>
                          </a:ln>
                          <a:solidFill>
                            <a:schemeClr val="tx1"/>
                          </a:solidFill>
                          <a:effectLst/>
                          <a:latin typeface="+mn-lt"/>
                          <a:ea typeface="+mn-ea"/>
                          <a:cs typeface="Arial" charset="0"/>
                        </a:rPr>
                        <a:t>Individual study of texts, study of open learning materials, self-instruction, assignments, projects.</a:t>
                      </a:r>
                    </a:p>
                    <a:p>
                      <a:endParaRPr lang="nl-NL" dirty="0"/>
                    </a:p>
                  </a:txBody>
                  <a:tcPr/>
                </a:tc>
                <a:extLst>
                  <a:ext uri="{0D108BD9-81ED-4DB2-BD59-A6C34878D82A}">
                    <a16:rowId xmlns:a16="http://schemas.microsoft.com/office/drawing/2014/main" val="514929854"/>
                  </a:ext>
                </a:extLst>
              </a:tr>
              <a:tr h="9556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normalizeH="0" baseline="0" dirty="0">
                          <a:ln>
                            <a:noFill/>
                          </a:ln>
                          <a:solidFill>
                            <a:schemeClr val="tx1"/>
                          </a:solidFill>
                          <a:effectLst/>
                          <a:latin typeface="+mn-lt"/>
                          <a:ea typeface="+mn-ea"/>
                          <a:cs typeface="Arial" charset="0"/>
                        </a:rPr>
                        <a:t>Group learning</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normalizeH="0" baseline="0" dirty="0">
                          <a:ln>
                            <a:noFill/>
                          </a:ln>
                          <a:solidFill>
                            <a:schemeClr val="tx1"/>
                          </a:solidFill>
                          <a:effectLst/>
                          <a:latin typeface="+mn-lt"/>
                          <a:ea typeface="+mn-ea"/>
                          <a:cs typeface="Arial" charset="0"/>
                        </a:rPr>
                        <a:t>Buzz sessions, class discussions, seminars, group tutorials, games and simulations, group projects.</a:t>
                      </a:r>
                    </a:p>
                    <a:p>
                      <a:endParaRPr lang="nl-NL" dirty="0"/>
                    </a:p>
                  </a:txBody>
                  <a:tcPr/>
                </a:tc>
                <a:extLst>
                  <a:ext uri="{0D108BD9-81ED-4DB2-BD59-A6C34878D82A}">
                    <a16:rowId xmlns:a16="http://schemas.microsoft.com/office/drawing/2014/main" val="133793344"/>
                  </a:ext>
                </a:extLst>
              </a:tr>
            </a:tbl>
          </a:graphicData>
        </a:graphic>
      </p:graphicFrame>
      <p:pic>
        <p:nvPicPr>
          <p:cNvPr id="8" name="Afbeelding 7">
            <a:extLst>
              <a:ext uri="{FF2B5EF4-FFF2-40B4-BE49-F238E27FC236}">
                <a16:creationId xmlns:a16="http://schemas.microsoft.com/office/drawing/2014/main" id="{10F9A5E1-FF08-344D-9492-249DDA7E4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5614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Cooperative learning</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48719"/>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2400" dirty="0">
                <a:latin typeface="+mj-lt"/>
              </a:rPr>
              <a:t>It is a two way teaching and learning process.  Teacher and learner interact. Also the learner asks questions and gives explanation. Learners teach each other.</a:t>
            </a:r>
          </a:p>
          <a:p>
            <a:pPr>
              <a:lnSpc>
                <a:spcPct val="90000"/>
              </a:lnSpc>
            </a:pPr>
            <a:endParaRPr lang="en-US" altLang="en-US" sz="2400" dirty="0">
              <a:latin typeface="+mj-lt"/>
            </a:endParaRPr>
          </a:p>
          <a:p>
            <a:pPr marL="342900" indent="-342900">
              <a:lnSpc>
                <a:spcPct val="90000"/>
              </a:lnSpc>
              <a:buFont typeface="Arial" panose="020B0604020202020204" pitchFamily="34" charset="0"/>
              <a:buChar char="•"/>
            </a:pPr>
            <a:r>
              <a:rPr lang="en-US" altLang="en-US" sz="2400" dirty="0">
                <a:latin typeface="+mj-lt"/>
              </a:rPr>
              <a:t>Knowledge is constructed and transformed through collaboration and social interaction.</a:t>
            </a:r>
          </a:p>
          <a:p>
            <a:pPr>
              <a:lnSpc>
                <a:spcPct val="90000"/>
              </a:lnSpc>
            </a:pPr>
            <a:endParaRPr lang="en-US" altLang="en-US" sz="2400" dirty="0">
              <a:solidFill>
                <a:srgbClr val="132831"/>
              </a:solidFill>
              <a:latin typeface="+mj-lt"/>
            </a:endParaRPr>
          </a:p>
          <a:p>
            <a:pPr marL="342900" indent="-342900">
              <a:lnSpc>
                <a:spcPct val="90000"/>
              </a:lnSpc>
              <a:buFont typeface="Arial" panose="020B0604020202020204" pitchFamily="34" charset="0"/>
              <a:buChar char="•"/>
            </a:pPr>
            <a:r>
              <a:rPr lang="en-US" altLang="en-US" sz="2400" dirty="0">
                <a:solidFill>
                  <a:srgbClr val="132831"/>
                </a:solidFill>
                <a:latin typeface="+mj-lt"/>
              </a:rPr>
              <a:t>It encourages learners to think critically, to develop an inquiry mind, to be independent and to have confidence.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90BFE9F-5961-EF4A-9A2B-E9CE9BB1A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2250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altLang="en-US" sz="3200" b="1" cap="all" dirty="0">
                <a:solidFill>
                  <a:srgbClr val="132831"/>
                </a:solidFill>
              </a:rPr>
              <a:t>Learning pyramid</a:t>
            </a:r>
            <a:endParaRPr lang="en-US" sz="3200" cap="all" dirty="0">
              <a:solidFill>
                <a:srgbClr val="132831"/>
              </a:solidFill>
              <a:cs typeface="Cubano Regular"/>
            </a:endParaRPr>
          </a:p>
        </p:txBody>
      </p:sp>
      <p:pic>
        <p:nvPicPr>
          <p:cNvPr id="6" name="Picture 5" descr="ZanzibarGov_Logo.png"/>
          <p:cNvPicPr>
            <a:picLocks noChangeAspect="1"/>
          </p:cNvPicPr>
          <p:nvPr/>
        </p:nvPicPr>
        <p:blipFill>
          <a:blip r:embed="rId3"/>
          <a:srcRect t="-15476" b="29309"/>
          <a:stretch>
            <a:fillRect/>
          </a:stretch>
        </p:blipFill>
        <p:spPr>
          <a:xfrm>
            <a:off x="5283704" y="5998132"/>
            <a:ext cx="911602" cy="652411"/>
          </a:xfrm>
          <a:prstGeom prst="rect">
            <a:avLst/>
          </a:prstGeom>
        </p:spPr>
      </p:pic>
      <p:pic>
        <p:nvPicPr>
          <p:cNvPr id="7" name="Picture 6" descr="ZanziJobs_Logo.png"/>
          <p:cNvPicPr>
            <a:picLocks noChangeAspect="1"/>
          </p:cNvPicPr>
          <p:nvPr/>
        </p:nvPicPr>
        <p:blipFill>
          <a:blip r:embed="rId4"/>
          <a:stretch>
            <a:fillRect/>
          </a:stretch>
        </p:blipFill>
        <p:spPr>
          <a:xfrm>
            <a:off x="6359144" y="6323850"/>
            <a:ext cx="1086335" cy="465959"/>
          </a:xfrm>
          <a:prstGeom prst="rect">
            <a:avLst/>
          </a:prstGeom>
        </p:spPr>
      </p:pic>
      <p:pic>
        <p:nvPicPr>
          <p:cNvPr id="9" name="Picture 8"/>
          <p:cNvPicPr>
            <a:picLocks noChangeAspect="1"/>
          </p:cNvPicPr>
          <p:nvPr/>
        </p:nvPicPr>
        <p:blipFill>
          <a:blip r:embed="rId5"/>
          <a:stretch>
            <a:fillRect/>
          </a:stretch>
        </p:blipFill>
        <p:spPr>
          <a:xfrm>
            <a:off x="7639247" y="6145200"/>
            <a:ext cx="772008" cy="594000"/>
          </a:xfrm>
          <a:prstGeom prst="rect">
            <a:avLst/>
          </a:prstGeom>
        </p:spPr>
      </p:pic>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3" name="Afbeelding 2"/>
          <p:cNvPicPr>
            <a:picLocks noChangeAspect="1"/>
          </p:cNvPicPr>
          <p:nvPr/>
        </p:nvPicPr>
        <p:blipFill>
          <a:blip r:embed="rId6"/>
          <a:stretch>
            <a:fillRect/>
          </a:stretch>
        </p:blipFill>
        <p:spPr>
          <a:xfrm>
            <a:off x="879163" y="2165775"/>
            <a:ext cx="6586807" cy="4692224"/>
          </a:xfrm>
          <a:prstGeom prst="rect">
            <a:avLst/>
          </a:prstGeom>
        </p:spPr>
      </p:pic>
      <p:pic>
        <p:nvPicPr>
          <p:cNvPr id="10" name="Afbeelding 9">
            <a:extLst>
              <a:ext uri="{FF2B5EF4-FFF2-40B4-BE49-F238E27FC236}">
                <a16:creationId xmlns:a16="http://schemas.microsoft.com/office/drawing/2014/main" id="{AE4AC575-1D34-CC41-B4E8-C94398B53C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872648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1882</Words>
  <Application>Microsoft Office PowerPoint</Application>
  <PresentationFormat>Diavoorstelling (4:3)</PresentationFormat>
  <Paragraphs>166</Paragraphs>
  <Slides>19</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Cubano Regular</vt:lpstr>
      <vt:lpstr>Office Theme</vt:lpstr>
      <vt:lpstr>  CBET and  activating methods</vt:lpstr>
      <vt:lpstr>Welcome and introduction</vt:lpstr>
      <vt:lpstr>Objectives</vt:lpstr>
      <vt:lpstr>How do we teach? </vt:lpstr>
      <vt:lpstr>The shift in teaching and learning</vt:lpstr>
      <vt:lpstr>Two ways of teaching</vt:lpstr>
      <vt:lpstr>Modes of teaching</vt:lpstr>
      <vt:lpstr>Cooperative learning</vt:lpstr>
      <vt:lpstr>Learning pyramid</vt:lpstr>
      <vt:lpstr>Rules for cooperative learning</vt:lpstr>
      <vt:lpstr>New strategies</vt:lpstr>
      <vt:lpstr>Reflection on your teaching methods</vt:lpstr>
      <vt:lpstr>Try-out of activating methods  </vt:lpstr>
      <vt:lpstr>Effective CBL teaching competences</vt:lpstr>
      <vt:lpstr>Practicing activating methods</vt:lpstr>
      <vt:lpstr>Reflection and conclusions</vt:lpstr>
      <vt:lpstr>homework</vt:lpstr>
      <vt:lpstr>Evaluation </vt:lpstr>
      <vt:lpstr>  CBET and  activating methods</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114</cp:revision>
  <dcterms:created xsi:type="dcterms:W3CDTF">2016-11-16T12:29:20Z</dcterms:created>
  <dcterms:modified xsi:type="dcterms:W3CDTF">2021-11-01T14:38:24Z</dcterms:modified>
</cp:coreProperties>
</file>