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57" r:id="rId3"/>
    <p:sldId id="387" r:id="rId4"/>
    <p:sldId id="319" r:id="rId5"/>
    <p:sldId id="358" r:id="rId6"/>
    <p:sldId id="386" r:id="rId7"/>
    <p:sldId id="390" r:id="rId8"/>
    <p:sldId id="347" r:id="rId9"/>
    <p:sldId id="388" r:id="rId10"/>
    <p:sldId id="391" r:id="rId11"/>
    <p:sldId id="355" r:id="rId12"/>
    <p:sldId id="359" r:id="rId13"/>
    <p:sldId id="375" r:id="rId14"/>
    <p:sldId id="374" r:id="rId15"/>
    <p:sldId id="377" r:id="rId16"/>
    <p:sldId id="378" r:id="rId17"/>
    <p:sldId id="38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8" clrIdx="0"/>
  <p:cmAuthor id="2" name="Wil Bom" initials="W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1145" autoAdjust="0"/>
  </p:normalViewPr>
  <p:slideViewPr>
    <p:cSldViewPr snapToGrid="0" snapToObjects="1" showGuides="1">
      <p:cViewPr varScale="1">
        <p:scale>
          <a:sx n="79" d="100"/>
          <a:sy n="79" d="100"/>
        </p:scale>
        <p:origin x="144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2-11-2021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a:t>
            </a:fld>
            <a:endParaRPr lang="nl-NL"/>
          </a:p>
        </p:txBody>
      </p:sp>
    </p:spTree>
    <p:extLst>
      <p:ext uri="{BB962C8B-B14F-4D97-AF65-F5344CB8AC3E}">
        <p14:creationId xmlns:p14="http://schemas.microsoft.com/office/powerpoint/2010/main" val="1336906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It will take a lot of time to read the overview. Therefore</a:t>
            </a:r>
            <a:r>
              <a:rPr lang="en-GB" baseline="0" noProof="0" dirty="0"/>
              <a:t> pay attention</a:t>
            </a:r>
            <a:r>
              <a:rPr lang="en-GB" noProof="0" dirty="0"/>
              <a:t>, how they cooperate, how they read aloud, how they discuss or explain the</a:t>
            </a:r>
            <a:r>
              <a:rPr lang="en-GB" baseline="0" noProof="0" dirty="0"/>
              <a:t> exercises </a:t>
            </a:r>
            <a:r>
              <a:rPr lang="en-GB" noProof="0" dirty="0"/>
              <a:t>to each other. Walk around to see if you can be of help. Get an idea which exercises will be chosen to practice in this training group. Ask a subgroup to choose a</a:t>
            </a:r>
            <a:r>
              <a:rPr lang="en-GB" baseline="0" noProof="0" dirty="0"/>
              <a:t> different exercise for try-out</a:t>
            </a:r>
            <a:r>
              <a:rPr lang="en-GB" noProof="0" dirty="0"/>
              <a:t>, when two groups have selected the same example. (of course it is nice to see as much different exercises as possible)</a:t>
            </a:r>
          </a:p>
          <a:p>
            <a:r>
              <a:rPr lang="en-GB" noProof="0" dirty="0"/>
              <a:t>Make a list of all your participants: you can keep record who has delivered an exercise.  It is okay to deliver the exercise with two people, but notice who did the main part and who was more the assistant. Just remember them that everybody has to practice one or two exercises during the T-o-T.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12</a:t>
            </a:fld>
            <a:endParaRPr lang="nl-NL"/>
          </a:p>
        </p:txBody>
      </p:sp>
    </p:spTree>
    <p:extLst>
      <p:ext uri="{BB962C8B-B14F-4D97-AF65-F5344CB8AC3E}">
        <p14:creationId xmlns:p14="http://schemas.microsoft.com/office/powerpoint/2010/main" val="8463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Distribute the hand-out with the logbook reflections. It</a:t>
            </a:r>
            <a:r>
              <a:rPr lang="en-GB" baseline="0" noProof="0" dirty="0"/>
              <a:t> is important to reflect in a proper way. I</a:t>
            </a:r>
            <a:r>
              <a:rPr lang="en-GB" noProof="0" dirty="0"/>
              <a:t>t will help them in</a:t>
            </a:r>
            <a:r>
              <a:rPr lang="en-GB" baseline="0" noProof="0" dirty="0"/>
              <a:t> designing a </a:t>
            </a:r>
            <a:r>
              <a:rPr lang="en-GB" noProof="0" dirty="0"/>
              <a:t>tailor-made programme. So take the time for it.</a:t>
            </a:r>
          </a:p>
          <a:p>
            <a:r>
              <a:rPr lang="en-GB" noProof="0" dirty="0"/>
              <a:t>The last question is very difficult, most of the time  you will get very general answers. Ask them to become more and more specific,</a:t>
            </a:r>
            <a:r>
              <a:rPr lang="en-GB" baseline="0" noProof="0" dirty="0"/>
              <a:t> based on </a:t>
            </a:r>
            <a:r>
              <a:rPr lang="en-GB" noProof="0" dirty="0"/>
              <a:t>what they know about their facilitation skills and the feedback they</a:t>
            </a:r>
            <a:r>
              <a:rPr lang="en-GB" baseline="0" noProof="0" dirty="0"/>
              <a:t> get and also give </a:t>
            </a:r>
            <a:r>
              <a:rPr lang="en-GB" noProof="0" dirty="0"/>
              <a:t>in this training.</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13</a:t>
            </a:fld>
            <a:endParaRPr lang="nl-NL"/>
          </a:p>
        </p:txBody>
      </p:sp>
    </p:spTree>
    <p:extLst>
      <p:ext uri="{BB962C8B-B14F-4D97-AF65-F5344CB8AC3E}">
        <p14:creationId xmlns:p14="http://schemas.microsoft.com/office/powerpoint/2010/main" val="348103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Invite the ones who are doing the try-out. Prepare with them who the ‘participants/youth’ are. Ask them what they want to learn in this exercise. When everything is clear, give them the floor. It is always difficult to decide when to stop with an exercise. Sometimes it is good to stop very early (when they are completely on the wrong track, then you can give some tips so that they are able to continue), sometimes it is good to</a:t>
            </a:r>
            <a:r>
              <a:rPr lang="en-GB" baseline="0" noProof="0" dirty="0"/>
              <a:t> let them finish</a:t>
            </a:r>
            <a:r>
              <a:rPr lang="en-GB" noProof="0" dirty="0"/>
              <a:t> the whole exercise.  Take</a:t>
            </a:r>
            <a:r>
              <a:rPr lang="en-GB" baseline="0" noProof="0" dirty="0"/>
              <a:t> also time for </a:t>
            </a:r>
            <a:r>
              <a:rPr lang="en-GB" noProof="0" dirty="0"/>
              <a:t>reflection in</a:t>
            </a:r>
            <a:r>
              <a:rPr lang="en-GB" baseline="0" noProof="0" dirty="0"/>
              <a:t> </a:t>
            </a:r>
            <a:r>
              <a:rPr lang="en-GB" noProof="0" dirty="0"/>
              <a:t>the whole</a:t>
            </a:r>
            <a:r>
              <a:rPr lang="en-GB" baseline="0" noProof="0" dirty="0"/>
              <a:t> </a:t>
            </a:r>
            <a:r>
              <a:rPr lang="en-GB" noProof="0" dirty="0"/>
              <a:t>group. The last stage of the</a:t>
            </a:r>
            <a:r>
              <a:rPr lang="en-GB" baseline="0" noProof="0" dirty="0"/>
              <a:t> </a:t>
            </a:r>
            <a:r>
              <a:rPr lang="en-GB" noProof="0" dirty="0"/>
              <a:t>exercise – the reflection – is something a lot of trainers forget.</a:t>
            </a:r>
            <a:r>
              <a:rPr lang="en-GB" baseline="0" noProof="0" dirty="0"/>
              <a:t> T</a:t>
            </a:r>
            <a:r>
              <a:rPr lang="en-GB" noProof="0" dirty="0"/>
              <a:t>hey don’t ask the</a:t>
            </a:r>
            <a:r>
              <a:rPr lang="en-GB" baseline="0" noProof="0" dirty="0"/>
              <a:t> </a:t>
            </a:r>
            <a:r>
              <a:rPr lang="en-GB" noProof="0" dirty="0"/>
              <a:t>youth to</a:t>
            </a:r>
            <a:r>
              <a:rPr lang="en-GB" baseline="0" noProof="0" dirty="0"/>
              <a:t> give a reaction</a:t>
            </a:r>
            <a:r>
              <a:rPr lang="en-GB" noProof="0" dirty="0"/>
              <a:t>, they give the reflection themselves. In almost every training</a:t>
            </a:r>
            <a:r>
              <a:rPr lang="en-GB" baseline="0" noProof="0" dirty="0"/>
              <a:t> session, the winding up</a:t>
            </a:r>
            <a:r>
              <a:rPr lang="en-GB" noProof="0" dirty="0"/>
              <a:t> needs attention: how to reflect and how to use the open questions at that moment?.</a:t>
            </a:r>
            <a:r>
              <a:rPr lang="en-GB" baseline="0" noProof="0" dirty="0"/>
              <a:t> T</a:t>
            </a:r>
            <a:r>
              <a:rPr lang="en-GB" noProof="0" dirty="0"/>
              <a:t>wo simple questions  at</a:t>
            </a:r>
            <a:r>
              <a:rPr lang="en-GB" baseline="0" noProof="0" dirty="0"/>
              <a:t> the end - </a:t>
            </a:r>
            <a:r>
              <a:rPr lang="en-GB" noProof="0" dirty="0"/>
              <a:t>What did he/she do</a:t>
            </a:r>
            <a:r>
              <a:rPr lang="en-GB" baseline="0" noProof="0" dirty="0"/>
              <a:t> well? </a:t>
            </a:r>
            <a:r>
              <a:rPr lang="en-GB" noProof="0" dirty="0"/>
              <a:t>;</a:t>
            </a:r>
            <a:r>
              <a:rPr lang="en-GB" baseline="0" noProof="0" dirty="0"/>
              <a:t> </a:t>
            </a:r>
            <a:r>
              <a:rPr lang="en-GB" noProof="0" dirty="0"/>
              <a:t>what needs improvement? ’ will elicit</a:t>
            </a:r>
            <a:r>
              <a:rPr lang="en-GB" baseline="0" noProof="0" dirty="0"/>
              <a:t> </a:t>
            </a:r>
            <a:r>
              <a:rPr lang="en-GB" noProof="0" dirty="0"/>
              <a:t>excellent feedback from the group members.</a:t>
            </a:r>
            <a:r>
              <a:rPr lang="en-GB" baseline="0" noProof="0" dirty="0"/>
              <a:t> Take care they give feedback </a:t>
            </a:r>
            <a:r>
              <a:rPr lang="en-GB" noProof="0" dirty="0"/>
              <a:t>in a respectful way and if not, you can just correct. Both</a:t>
            </a:r>
            <a:r>
              <a:rPr lang="en-GB" baseline="0" noProof="0" dirty="0"/>
              <a:t> </a:t>
            </a:r>
            <a:r>
              <a:rPr lang="en-GB" noProof="0" dirty="0"/>
              <a:t>in the positive feedback and in the improvement feedback they will give very good concrete tips. When you have more</a:t>
            </a:r>
            <a:r>
              <a:rPr lang="en-GB" baseline="0" noProof="0" dirty="0"/>
              <a:t> </a:t>
            </a:r>
            <a:r>
              <a:rPr lang="en-GB" noProof="0" dirty="0"/>
              <a:t>feedback, just give it. At the end you can also ask why this exercise is good for the youth and if they will put it in their programme (or not).</a:t>
            </a:r>
          </a:p>
          <a:p>
            <a:endParaRPr lang="en-GB" noProof="0" dirty="0"/>
          </a:p>
          <a:p>
            <a:r>
              <a:rPr lang="en-GB" noProof="0" dirty="0"/>
              <a:t>In</a:t>
            </a:r>
            <a:r>
              <a:rPr lang="en-GB" baseline="0" noProof="0" dirty="0"/>
              <a:t> practice you can inky do a limited number of try-outs. </a:t>
            </a:r>
            <a:r>
              <a:rPr lang="en-GB" noProof="0" dirty="0"/>
              <a:t>In the first training group we could only facilitate 3 or 4 exercises on each day. The subgroup who was not able to deliver the exercise got the opportunity to tell about their exercise. And</a:t>
            </a:r>
            <a:r>
              <a:rPr lang="en-GB" baseline="0" noProof="0" dirty="0"/>
              <a:t> it was </a:t>
            </a:r>
            <a:r>
              <a:rPr lang="en-GB" noProof="0" dirty="0"/>
              <a:t> promised that next trainings</a:t>
            </a:r>
            <a:r>
              <a:rPr lang="en-GB" baseline="0" noProof="0" dirty="0"/>
              <a:t> </a:t>
            </a:r>
            <a:r>
              <a:rPr lang="en-GB" noProof="0" dirty="0"/>
              <a:t>day they could</a:t>
            </a:r>
            <a:r>
              <a:rPr lang="en-GB" baseline="0" noProof="0" dirty="0"/>
              <a:t> </a:t>
            </a:r>
            <a:r>
              <a:rPr lang="en-GB" noProof="0" dirty="0"/>
              <a:t>get a turn to facilitate an exercise out</a:t>
            </a:r>
            <a:r>
              <a:rPr lang="en-GB" baseline="0" noProof="0" dirty="0"/>
              <a:t> of </a:t>
            </a:r>
            <a:r>
              <a:rPr lang="en-GB" noProof="0" dirty="0"/>
              <a:t>the new topic.</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14</a:t>
            </a:fld>
            <a:endParaRPr lang="nl-NL"/>
          </a:p>
        </p:txBody>
      </p:sp>
    </p:spTree>
    <p:extLst>
      <p:ext uri="{BB962C8B-B14F-4D97-AF65-F5344CB8AC3E}">
        <p14:creationId xmlns:p14="http://schemas.microsoft.com/office/powerpoint/2010/main" val="23887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15</a:t>
            </a:fld>
            <a:endParaRPr lang="nl-NL"/>
          </a:p>
        </p:txBody>
      </p:sp>
    </p:spTree>
    <p:extLst>
      <p:ext uri="{BB962C8B-B14F-4D97-AF65-F5344CB8AC3E}">
        <p14:creationId xmlns:p14="http://schemas.microsoft.com/office/powerpoint/2010/main" val="269395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a:t>
            </a:r>
            <a:r>
              <a:rPr lang="en-GB" baseline="0" noProof="0" dirty="0"/>
              <a:t> </a:t>
            </a:r>
            <a:r>
              <a:rPr lang="en-GB" noProof="0" dirty="0"/>
              <a:t>nice way of evaluating</a:t>
            </a:r>
            <a:r>
              <a:rPr lang="en-GB" baseline="0" noProof="0" dirty="0"/>
              <a:t> </a:t>
            </a:r>
            <a:r>
              <a:rPr lang="en-GB" noProof="0" dirty="0"/>
              <a:t>a training day</a:t>
            </a:r>
            <a:r>
              <a:rPr lang="en-GB" baseline="0" noProof="0" dirty="0"/>
              <a:t> </a:t>
            </a:r>
            <a:r>
              <a:rPr lang="en-GB" noProof="0" dirty="0"/>
              <a:t>gives fun.</a:t>
            </a:r>
            <a:r>
              <a:rPr lang="en-GB" baseline="0" noProof="0" dirty="0"/>
              <a:t> </a:t>
            </a:r>
            <a:r>
              <a:rPr lang="en-GB" noProof="0" dirty="0"/>
              <a:t> It</a:t>
            </a:r>
            <a:r>
              <a:rPr lang="en-GB" baseline="0" noProof="0" dirty="0"/>
              <a:t> does not </a:t>
            </a:r>
            <a:r>
              <a:rPr lang="en-GB" noProof="0" dirty="0"/>
              <a:t>take much time and after a full day with a lot of interaction,</a:t>
            </a:r>
            <a:r>
              <a:rPr lang="en-GB" baseline="0" noProof="0" dirty="0"/>
              <a:t> there </a:t>
            </a:r>
            <a:r>
              <a:rPr lang="en-GB" baseline="0" noProof="0"/>
              <a:t>is no </a:t>
            </a:r>
            <a:r>
              <a:rPr lang="en-GB" noProof="0"/>
              <a:t>need </a:t>
            </a:r>
            <a:r>
              <a:rPr lang="en-GB" noProof="0" dirty="0"/>
              <a:t>to reflect a lot. When a lot of people give a negative gesture, you need to ask about the reasons. Maybe you need to change something in the approach or something happened that upset them. If so, you need to talk about it.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16</a:t>
            </a:fld>
            <a:endParaRPr lang="nl-NL"/>
          </a:p>
        </p:txBody>
      </p:sp>
    </p:spTree>
    <p:extLst>
      <p:ext uri="{BB962C8B-B14F-4D97-AF65-F5344CB8AC3E}">
        <p14:creationId xmlns:p14="http://schemas.microsoft.com/office/powerpoint/2010/main" val="3853774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17</a:t>
            </a:fld>
            <a:endParaRPr lang="nl-NL"/>
          </a:p>
        </p:txBody>
      </p:sp>
    </p:spTree>
    <p:extLst>
      <p:ext uri="{BB962C8B-B14F-4D97-AF65-F5344CB8AC3E}">
        <p14:creationId xmlns:p14="http://schemas.microsoft.com/office/powerpoint/2010/main" val="175316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A nice way of summarising a previous day. You can make very clear the difference between process (the way of learning, the learning climate, the way people are acting, what you can see about their behaviour) and the product (the content, the topics, what is meant by that). Also for your participants it is important to know that difference as they are becoming</a:t>
            </a:r>
            <a:r>
              <a:rPr lang="en-GB" baseline="0" noProof="0" dirty="0"/>
              <a:t> trainers themselves. In that case</a:t>
            </a:r>
            <a:r>
              <a:rPr lang="en-GB" noProof="0" dirty="0"/>
              <a:t> it is important to look to both sides of the training. When people work in a safe and inspiring environment,</a:t>
            </a:r>
            <a:r>
              <a:rPr lang="en-GB" baseline="0" noProof="0" dirty="0"/>
              <a:t> </a:t>
            </a:r>
            <a:r>
              <a:rPr lang="en-GB" noProof="0" dirty="0"/>
              <a:t>they will learn the content better.</a:t>
            </a:r>
            <a:r>
              <a:rPr lang="en-GB" baseline="0" noProof="0" dirty="0"/>
              <a:t> </a:t>
            </a:r>
            <a:r>
              <a:rPr lang="en-GB" noProof="0" dirty="0"/>
              <a:t>So, when nobody is responding immediately, let them think, encourage them to come with an</a:t>
            </a:r>
            <a:r>
              <a:rPr lang="en-GB" baseline="0" noProof="0" dirty="0"/>
              <a:t> idea or suggestion</a:t>
            </a:r>
            <a:r>
              <a:rPr lang="en-GB" noProof="0" dirty="0"/>
              <a:t> and give</a:t>
            </a:r>
            <a:r>
              <a:rPr lang="en-GB" baseline="0" noProof="0" dirty="0"/>
              <a:t> them time to think</a:t>
            </a:r>
            <a:r>
              <a:rPr lang="en-GB"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noProof="0" dirty="0"/>
              <a:t>Time for reflection </a:t>
            </a:r>
            <a:r>
              <a:rPr lang="en-GB" noProof="0" dirty="0"/>
              <a:t>is a kind of assessment moment for</a:t>
            </a:r>
            <a:r>
              <a:rPr lang="en-GB" baseline="0" noProof="0" dirty="0"/>
              <a:t> you as a trainer. Y</a:t>
            </a:r>
            <a:r>
              <a:rPr lang="en-GB" noProof="0" dirty="0"/>
              <a:t>ou can see what group</a:t>
            </a:r>
            <a:r>
              <a:rPr lang="en-GB" baseline="0" noProof="0" dirty="0"/>
              <a:t> members</a:t>
            </a:r>
            <a:r>
              <a:rPr lang="en-GB" noProof="0" dirty="0"/>
              <a:t> really remember, how difficult it is to say in own words what you think</a:t>
            </a:r>
            <a:r>
              <a:rPr lang="en-GB" baseline="0" noProof="0" dirty="0"/>
              <a:t> and </a:t>
            </a:r>
            <a:r>
              <a:rPr lang="en-GB" noProof="0" dirty="0"/>
              <a:t>how difficult it is to try to be the ears or the eyes of what is happening.</a:t>
            </a: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a:t>
            </a:fld>
            <a:endParaRPr lang="nl-NL"/>
          </a:p>
        </p:txBody>
      </p:sp>
    </p:spTree>
    <p:extLst>
      <p:ext uri="{BB962C8B-B14F-4D97-AF65-F5344CB8AC3E}">
        <p14:creationId xmlns:p14="http://schemas.microsoft.com/office/powerpoint/2010/main" val="82288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4</a:t>
            </a:fld>
            <a:endParaRPr lang="nl-NL"/>
          </a:p>
        </p:txBody>
      </p:sp>
    </p:spTree>
    <p:extLst>
      <p:ext uri="{BB962C8B-B14F-4D97-AF65-F5344CB8AC3E}">
        <p14:creationId xmlns:p14="http://schemas.microsoft.com/office/powerpoint/2010/main" val="211344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ltLang="nl-NL" sz="1200" baseline="0" dirty="0"/>
              <a:t>Names of couples and individuals </a:t>
            </a:r>
            <a:r>
              <a:rPr lang="en-GB" altLang="nl-NL" sz="1200" dirty="0"/>
              <a:t>will be written on a sheet of a flipchart,</a:t>
            </a:r>
            <a:r>
              <a:rPr lang="en-GB" altLang="nl-NL" sz="1200" baseline="0" dirty="0"/>
              <a:t> so it is easier to</a:t>
            </a:r>
            <a:r>
              <a:rPr lang="en-GB" altLang="nl-NL" sz="1200" dirty="0"/>
              <a:t> plan and monitor all participants. Individuals form during the sessions a couple, but will have different content of their homework. Debriefing</a:t>
            </a:r>
            <a:r>
              <a:rPr lang="en-GB" altLang="nl-NL" sz="1200" baseline="0" dirty="0"/>
              <a:t> of the homework in two couples.</a:t>
            </a:r>
            <a:r>
              <a:rPr lang="en-GB" altLang="nl-NL" sz="1200" dirty="0"/>
              <a:t> When you let two couples share their homework, make sure that they all</a:t>
            </a:r>
            <a:r>
              <a:rPr lang="en-GB" altLang="nl-NL" sz="1200" baseline="0" dirty="0"/>
              <a:t> have made</a:t>
            </a:r>
            <a:r>
              <a:rPr lang="en-GB" altLang="nl-NL" sz="1200" dirty="0"/>
              <a:t> their homework. In</a:t>
            </a:r>
            <a:r>
              <a:rPr lang="en-GB" altLang="nl-NL" sz="1200" baseline="0" dirty="0"/>
              <a:t> the first round the first couple tells about </a:t>
            </a:r>
            <a:r>
              <a:rPr lang="en-GB" altLang="nl-NL" sz="1200" dirty="0"/>
              <a:t>the planning, the needs assessment and the discussion with the</a:t>
            </a:r>
            <a:r>
              <a:rPr lang="en-GB" altLang="nl-NL" sz="1200" baseline="0" dirty="0"/>
              <a:t> </a:t>
            </a:r>
            <a:r>
              <a:rPr lang="en-GB" altLang="nl-NL" sz="1200" dirty="0"/>
              <a:t>management.</a:t>
            </a:r>
            <a:r>
              <a:rPr lang="en-GB" altLang="nl-NL" sz="1200" baseline="0" dirty="0"/>
              <a:t> T</a:t>
            </a:r>
            <a:r>
              <a:rPr lang="en-GB" altLang="nl-NL" sz="1200" dirty="0"/>
              <a:t>he other couple gives feedback. Then you</a:t>
            </a:r>
            <a:r>
              <a:rPr lang="en-GB" altLang="nl-NL" sz="1200" baseline="0" dirty="0"/>
              <a:t> turn roles</a:t>
            </a:r>
            <a:r>
              <a:rPr lang="en-GB" altLang="nl-NL" sz="1200" dirty="0"/>
              <a:t> and the</a:t>
            </a:r>
            <a:r>
              <a:rPr lang="en-GB" altLang="nl-NL" sz="1200" baseline="0" dirty="0"/>
              <a:t> other couple reports about</a:t>
            </a:r>
            <a:r>
              <a:rPr lang="en-GB" altLang="nl-NL" sz="1200" dirty="0"/>
              <a:t> the homework. </a:t>
            </a:r>
          </a:p>
          <a:p>
            <a:r>
              <a:rPr lang="en-GB" sz="1200" dirty="0"/>
              <a:t>Take enough time for</a:t>
            </a:r>
            <a:r>
              <a:rPr lang="en-GB" sz="1200" baseline="0" dirty="0"/>
              <a:t> </a:t>
            </a:r>
            <a:r>
              <a:rPr lang="en-GB" sz="1200" dirty="0"/>
              <a:t>the debriefing. Some people will not have a</a:t>
            </a:r>
            <a:r>
              <a:rPr lang="en-GB" sz="1200" baseline="0" dirty="0"/>
              <a:t> clear</a:t>
            </a:r>
            <a:r>
              <a:rPr lang="en-GB" sz="1200" dirty="0"/>
              <a:t> idea </a:t>
            </a:r>
            <a:r>
              <a:rPr lang="en-GB" sz="1200" baseline="0" dirty="0"/>
              <a:t> about </a:t>
            </a:r>
            <a:r>
              <a:rPr lang="en-GB" sz="1200" dirty="0"/>
              <a:t>the practical assignment and need more explanation. Walk around to see whether you can be of help. It</a:t>
            </a:r>
            <a:r>
              <a:rPr lang="en-GB" sz="1200" baseline="0" dirty="0"/>
              <a:t> can happen that</a:t>
            </a:r>
            <a:r>
              <a:rPr lang="en-GB" sz="1200" dirty="0"/>
              <a:t> people</a:t>
            </a:r>
            <a:r>
              <a:rPr lang="en-GB" sz="1200" baseline="0" dirty="0"/>
              <a:t> have not</a:t>
            </a:r>
            <a:r>
              <a:rPr lang="en-GB" sz="1200" dirty="0"/>
              <a:t> attended the first day. So be flexible and make sure that everybody understands the practical assignment.</a:t>
            </a:r>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5</a:t>
            </a:fld>
            <a:endParaRPr lang="nl-NL"/>
          </a:p>
        </p:txBody>
      </p:sp>
    </p:spTree>
    <p:extLst>
      <p:ext uri="{BB962C8B-B14F-4D97-AF65-F5344CB8AC3E}">
        <p14:creationId xmlns:p14="http://schemas.microsoft.com/office/powerpoint/2010/main" val="406493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 nice way of sharing</a:t>
            </a:r>
            <a:r>
              <a:rPr lang="en-GB" baseline="0" noProof="0" dirty="0"/>
              <a:t> </a:t>
            </a:r>
            <a:r>
              <a:rPr lang="en-GB" noProof="0" dirty="0"/>
              <a:t>compliments and tips. Sometimes there will be just one or two couples who have done their homework properly. Let them present their work to the whole group and you and the participants</a:t>
            </a:r>
            <a:r>
              <a:rPr lang="en-GB" baseline="0" noProof="0" dirty="0"/>
              <a:t> </a:t>
            </a:r>
            <a:r>
              <a:rPr lang="en-GB" noProof="0" dirty="0"/>
              <a:t>give compliments and tips. Make sure that participants</a:t>
            </a:r>
            <a:r>
              <a:rPr lang="en-GB" baseline="0" noProof="0" dirty="0"/>
              <a:t> </a:t>
            </a:r>
            <a:r>
              <a:rPr lang="en-GB" noProof="0" dirty="0"/>
              <a:t> write in their logbook what to improve: they need to take responsibility for their practical assignment and it is better to start properly from the beginning. When this is the right moment you can also hand-out the format ‘Practical assignment’ See in day 3, there is it scheduled, hand-out 3.4..</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6</a:t>
            </a:fld>
            <a:endParaRPr lang="nl-NL"/>
          </a:p>
        </p:txBody>
      </p:sp>
    </p:spTree>
    <p:extLst>
      <p:ext uri="{BB962C8B-B14F-4D97-AF65-F5344CB8AC3E}">
        <p14:creationId xmlns:p14="http://schemas.microsoft.com/office/powerpoint/2010/main" val="317131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compass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summarise</a:t>
            </a:r>
            <a:r>
              <a:rPr lang="nl-NL" dirty="0"/>
              <a:t> </a:t>
            </a:r>
            <a:r>
              <a:rPr lang="nl-NL" dirty="0" err="1"/>
              <a:t>what</a:t>
            </a:r>
            <a:r>
              <a:rPr lang="nl-NL" dirty="0"/>
              <a:t> </a:t>
            </a:r>
            <a:r>
              <a:rPr lang="nl-NL" dirty="0" err="1"/>
              <a:t>you</a:t>
            </a:r>
            <a:r>
              <a:rPr lang="nl-NL" dirty="0"/>
              <a:t> are </a:t>
            </a:r>
            <a:r>
              <a:rPr lang="nl-NL" dirty="0" err="1"/>
              <a:t>doing</a:t>
            </a:r>
            <a:r>
              <a:rPr lang="nl-NL" dirty="0"/>
              <a:t> ± </a:t>
            </a:r>
            <a:r>
              <a:rPr lang="nl-NL" dirty="0" err="1"/>
              <a:t>which</a:t>
            </a:r>
            <a:r>
              <a:rPr lang="nl-NL" dirty="0"/>
              <a:t> </a:t>
            </a:r>
            <a:r>
              <a:rPr lang="nl-NL" dirty="0" err="1"/>
              <a:t>questions</a:t>
            </a:r>
            <a:r>
              <a:rPr lang="nl-NL" dirty="0"/>
              <a:t> </a:t>
            </a:r>
            <a:r>
              <a:rPr lang="nl-NL" dirty="0" err="1"/>
              <a:t>you</a:t>
            </a:r>
            <a:r>
              <a:rPr lang="nl-NL" dirty="0"/>
              <a:t> have </a:t>
            </a:r>
            <a:r>
              <a:rPr lang="nl-NL" dirty="0" err="1"/>
              <a:t>done</a:t>
            </a:r>
            <a:r>
              <a:rPr lang="nl-NL" dirty="0"/>
              <a:t> </a:t>
            </a:r>
            <a:r>
              <a:rPr lang="nl-NL" dirty="0" err="1"/>
              <a:t>so</a:t>
            </a:r>
            <a:r>
              <a:rPr lang="nl-NL" dirty="0"/>
              <a:t> far </a:t>
            </a:r>
            <a:r>
              <a:rPr lang="nl-NL" dirty="0" err="1"/>
              <a:t>and</a:t>
            </a:r>
            <a:r>
              <a:rPr lang="nl-NL" dirty="0"/>
              <a:t> </a:t>
            </a:r>
            <a:r>
              <a:rPr lang="nl-NL" dirty="0" err="1"/>
              <a:t>what</a:t>
            </a:r>
            <a:r>
              <a:rPr lang="nl-NL" dirty="0"/>
              <a:t> </a:t>
            </a:r>
            <a:r>
              <a:rPr lang="nl-NL" dirty="0" err="1"/>
              <a:t>will</a:t>
            </a:r>
            <a:r>
              <a:rPr lang="nl-NL" dirty="0"/>
              <a:t> </a:t>
            </a:r>
            <a:r>
              <a:rPr lang="nl-NL" dirty="0" err="1"/>
              <a:t>come</a:t>
            </a:r>
            <a:r>
              <a:rPr lang="nl-NL" dirty="0"/>
              <a:t> in </a:t>
            </a:r>
            <a:r>
              <a:rPr lang="nl-NL" dirty="0" err="1"/>
              <a:t>the</a:t>
            </a:r>
            <a:r>
              <a:rPr lang="nl-NL" dirty="0"/>
              <a:t> next training </a:t>
            </a:r>
            <a:r>
              <a:rPr lang="nl-NL" dirty="0" err="1"/>
              <a:t>days</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135559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Let them explain</a:t>
            </a:r>
            <a:r>
              <a:rPr lang="en-GB" baseline="0" noProof="0" dirty="0"/>
              <a:t> the topic</a:t>
            </a:r>
            <a:r>
              <a:rPr lang="en-GB" noProof="0" dirty="0"/>
              <a:t> in their own words, don’t tell it yourself.</a:t>
            </a:r>
            <a:r>
              <a:rPr lang="en-GB" baseline="0" noProof="0" dirty="0"/>
              <a:t> In case you find the </a:t>
            </a:r>
            <a:r>
              <a:rPr lang="en-GB" noProof="0" dirty="0"/>
              <a:t>answer not good</a:t>
            </a:r>
            <a:r>
              <a:rPr lang="en-GB" baseline="0" noProof="0" dirty="0"/>
              <a:t> </a:t>
            </a:r>
            <a:r>
              <a:rPr lang="en-GB" noProof="0" dirty="0"/>
              <a:t>enough, give feedback on the positive part of it and ask for more details. When you do this seriously, you will see how much they can think about it in their own words. It gives a good starting point</a:t>
            </a:r>
            <a:r>
              <a:rPr lang="en-GB" baseline="0" noProof="0" dirty="0"/>
              <a:t> for further elaboration.</a:t>
            </a:r>
          </a:p>
          <a:p>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Discover your Talent means: thinking about your qualities and how you can use these qualities to develop your career. Students/jobseekers and job creators reflect on the qualities they use in everyday life, at school and at (informal) work. They ask others (graduates, teachers, fellow students, employees, entrepreneurs and family members) to give feedback on what they are good at and on what to improve. </a:t>
            </a:r>
            <a:endParaRPr lang="nl-NL" sz="1200" kern="1200" dirty="0">
              <a:solidFill>
                <a:schemeClr val="tx1"/>
              </a:solidFill>
              <a:effectLst/>
              <a:latin typeface="+mn-lt"/>
              <a:ea typeface="+mn-ea"/>
              <a:cs typeface="+mn-cs"/>
            </a:endParaRPr>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35782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Let them explain</a:t>
            </a:r>
            <a:r>
              <a:rPr lang="en-GB" baseline="0" noProof="0" dirty="0"/>
              <a:t> the topic</a:t>
            </a:r>
            <a:r>
              <a:rPr lang="en-GB" noProof="0" dirty="0"/>
              <a:t> in their own words, don’t tell it yourself.</a:t>
            </a:r>
            <a:r>
              <a:rPr lang="en-GB" baseline="0" noProof="0" dirty="0"/>
              <a:t> In case you find the </a:t>
            </a:r>
            <a:r>
              <a:rPr lang="en-GB" noProof="0" dirty="0"/>
              <a:t>answer not good</a:t>
            </a:r>
            <a:r>
              <a:rPr lang="en-GB" baseline="0" noProof="0" dirty="0"/>
              <a:t> </a:t>
            </a:r>
            <a:r>
              <a:rPr lang="en-GB" noProof="0" dirty="0"/>
              <a:t>enough, give feedback on the positive part of it and ask for more details. When you do this seriously, you will see how much they can think about it in their own words. It gives a good starting point</a:t>
            </a:r>
            <a:r>
              <a:rPr lang="en-GB" baseline="0" noProof="0" dirty="0"/>
              <a:t> for further elaboration.</a:t>
            </a:r>
          </a:p>
          <a:p>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Discover your Talent means: thinking about your qualities and how you can use these qualities to develop your career. Students/jobseekers and job creators reflect on the qualities they use in everyday life, at school and at (informal) work. They ask others (graduates, teachers, fellow students, employees, entrepreneurs and family members) to give feedback on what they are good at and on what to improve. </a:t>
            </a:r>
            <a:endParaRPr lang="nl-NL" sz="1200" kern="1200" dirty="0">
              <a:solidFill>
                <a:schemeClr val="tx1"/>
              </a:solidFill>
              <a:effectLst/>
              <a:latin typeface="+mn-lt"/>
              <a:ea typeface="+mn-ea"/>
              <a:cs typeface="+mn-cs"/>
            </a:endParaRPr>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10</a:t>
            </a:fld>
            <a:endParaRPr lang="nl-NL"/>
          </a:p>
        </p:txBody>
      </p:sp>
    </p:spTree>
    <p:extLst>
      <p:ext uri="{BB962C8B-B14F-4D97-AF65-F5344CB8AC3E}">
        <p14:creationId xmlns:p14="http://schemas.microsoft.com/office/powerpoint/2010/main" val="332281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First</a:t>
            </a:r>
            <a:r>
              <a:rPr lang="en-GB" baseline="0" noProof="0" dirty="0"/>
              <a:t> l</a:t>
            </a:r>
            <a:r>
              <a:rPr lang="en-GB" noProof="0" dirty="0"/>
              <a:t>ook yourself at</a:t>
            </a:r>
            <a:r>
              <a:rPr lang="en-GB" baseline="0" noProof="0" dirty="0"/>
              <a:t> </a:t>
            </a:r>
            <a:r>
              <a:rPr lang="en-GB" noProof="0" dirty="0"/>
              <a:t>the exercises in the toolkit. You need to know very well what</a:t>
            </a:r>
            <a:r>
              <a:rPr lang="en-GB" baseline="0" noProof="0" dirty="0"/>
              <a:t> the topic is about</a:t>
            </a:r>
            <a:r>
              <a:rPr lang="en-GB" noProof="0" dirty="0"/>
              <a:t>.  It is not necessary to know all</a:t>
            </a:r>
            <a:r>
              <a:rPr lang="en-GB" baseline="0" noProof="0" dirty="0"/>
              <a:t> the exercises</a:t>
            </a:r>
            <a:r>
              <a:rPr lang="en-GB" noProof="0" dirty="0"/>
              <a:t> by heart, but you need to have an idea of the content and the way of delivering. When participants haven chosen an exercise for the try-out, you can prepare the exercise  yourself during a break or prayer time.</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11</a:t>
            </a:fld>
            <a:endParaRPr lang="nl-NL"/>
          </a:p>
        </p:txBody>
      </p:sp>
    </p:spTree>
    <p:extLst>
      <p:ext uri="{BB962C8B-B14F-4D97-AF65-F5344CB8AC3E}">
        <p14:creationId xmlns:p14="http://schemas.microsoft.com/office/powerpoint/2010/main" val="84372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B4BBE0C-C063-448A-82CD-9036FDAB3761}"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7AC4728-6BE3-424A-8692-92F331F824DE}"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0AC8FD7-1908-4BB2-9293-7CA7B59F8D3C}"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6251F0D-3F35-4BD8-909D-9F9C73EC44FB}"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C536795-E61B-44A9-AFEC-71054CF309F2}"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4D09740-342A-4ED2-A9DE-8EBD854F333C}"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A214FC4-2458-4FD7-837B-113BBCD75F6B}" type="datetime1">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C2078737-1FBB-4974-A08C-E9D265DD05FC}" type="datetime1">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251C6-8F88-4EEB-98FC-1BE9426DB6F5}" type="datetime1">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A6FE0D7-D9F1-41FF-A818-1B9B039EAA20}"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1719CEC-E43E-4732-87BA-E4BC5950C38A}"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63367-6B7E-494C-B84A-9A7A151F5912}" type="datetime1">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1047134"/>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925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2  ‘Discover your Talent’</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Zanzibar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7380000" y="3060000"/>
            <a:ext cx="1876211"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096165E3-5776-DF4B-9044-2C18CBE2E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4" name="Afbeelding 3">
            <a:extLst>
              <a:ext uri="{FF2B5EF4-FFF2-40B4-BE49-F238E27FC236}">
                <a16:creationId xmlns:a16="http://schemas.microsoft.com/office/drawing/2014/main" id="{E265493D-B12D-4520-965F-8020DBB7FAA7}"/>
              </a:ext>
            </a:extLst>
          </p:cNvPr>
          <p:cNvPicPr>
            <a:picLocks noChangeAspect="1"/>
          </p:cNvPicPr>
          <p:nvPr/>
        </p:nvPicPr>
        <p:blipFill>
          <a:blip r:embed="rId5"/>
          <a:stretch>
            <a:fillRect/>
          </a:stretch>
        </p:blipFill>
        <p:spPr>
          <a:xfrm>
            <a:off x="1352145" y="795528"/>
            <a:ext cx="6070059" cy="6062472"/>
          </a:xfrm>
          <a:prstGeom prst="rect">
            <a:avLst/>
          </a:prstGeom>
        </p:spPr>
      </p:pic>
    </p:spTree>
    <p:extLst>
      <p:ext uri="{BB962C8B-B14F-4D97-AF65-F5344CB8AC3E}">
        <p14:creationId xmlns:p14="http://schemas.microsoft.com/office/powerpoint/2010/main" val="86732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a:solidFill>
                  <a:srgbClr val="132831"/>
                </a:solidFill>
                <a:cs typeface="Calibri Light" panose="020F0302020204030204" pitchFamily="34" charset="0"/>
              </a:rPr>
              <a:t>Overview EXERCISES ‘Discover your talent’</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1918488"/>
            <a:ext cx="7038968" cy="4820972"/>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US" sz="2400" dirty="0"/>
              <a:t>In total topic 1 ‘Discover your Talent’ consists of 20 exercises;</a:t>
            </a:r>
          </a:p>
          <a:p>
            <a:pPr>
              <a:lnSpc>
                <a:spcPct val="90000"/>
              </a:lnSpc>
              <a:defRPr/>
            </a:pPr>
            <a:endParaRPr lang="en-US" sz="2400" dirty="0"/>
          </a:p>
          <a:p>
            <a:pPr marL="342900" indent="-342900">
              <a:lnSpc>
                <a:spcPct val="90000"/>
              </a:lnSpc>
              <a:buFont typeface="Arial" panose="020B0604020202020204" pitchFamily="34" charset="0"/>
              <a:buChar char="•"/>
              <a:defRPr/>
            </a:pPr>
            <a:r>
              <a:rPr lang="en-GB" altLang="en-US" sz="2400" dirty="0"/>
              <a:t>There are 6 introductory exercises, useful when you start a new group;</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Next, there are 14 exercises in which youth can discover their talents (what are they good at?):</a:t>
            </a:r>
          </a:p>
          <a:p>
            <a:pPr marL="800100" lvl="1" indent="-342900">
              <a:lnSpc>
                <a:spcPct val="90000"/>
              </a:lnSpc>
              <a:buFont typeface="Arial" panose="020B0604020202020204" pitchFamily="34" charset="0"/>
              <a:buChar char="•"/>
              <a:defRPr/>
            </a:pPr>
            <a:r>
              <a:rPr lang="en-GB" altLang="en-US" sz="2400" dirty="0"/>
              <a:t>giving and getting compliments;</a:t>
            </a:r>
          </a:p>
          <a:p>
            <a:pPr marL="800100" lvl="1" indent="-342900">
              <a:lnSpc>
                <a:spcPct val="90000"/>
              </a:lnSpc>
              <a:buFont typeface="Arial" panose="020B0604020202020204" pitchFamily="34" charset="0"/>
              <a:buChar char="•"/>
              <a:defRPr/>
            </a:pPr>
            <a:r>
              <a:rPr lang="en-GB" altLang="en-US" sz="2400" dirty="0"/>
              <a:t>giving and getting feedback;</a:t>
            </a:r>
          </a:p>
          <a:p>
            <a:pPr marL="800100" lvl="1" indent="-342900">
              <a:lnSpc>
                <a:spcPct val="90000"/>
              </a:lnSpc>
              <a:buFont typeface="Arial" panose="020B0604020202020204" pitchFamily="34" charset="0"/>
              <a:buChar char="•"/>
              <a:defRPr/>
            </a:pPr>
            <a:r>
              <a:rPr lang="en-GB" altLang="en-US" sz="2400" dirty="0"/>
              <a:t>with a lot of creativity; </a:t>
            </a:r>
          </a:p>
          <a:p>
            <a:pPr marL="800100" lvl="1" indent="-342900">
              <a:lnSpc>
                <a:spcPct val="90000"/>
              </a:lnSpc>
              <a:buFont typeface="Arial" panose="020B0604020202020204" pitchFamily="34" charset="0"/>
              <a:buChar char="•"/>
              <a:defRPr/>
            </a:pPr>
            <a:r>
              <a:rPr lang="en-GB" altLang="en-US" sz="2400" dirty="0"/>
              <a:t>by interviewing each other;</a:t>
            </a:r>
          </a:p>
          <a:p>
            <a:pPr marL="800100" lvl="1" indent="-342900">
              <a:lnSpc>
                <a:spcPct val="90000"/>
              </a:lnSpc>
              <a:buFont typeface="Arial" panose="020B0604020202020204" pitchFamily="34" charset="0"/>
              <a:buChar char="•"/>
              <a:defRPr/>
            </a:pPr>
            <a:r>
              <a:rPr lang="en-GB" altLang="en-US" sz="2400" dirty="0"/>
              <a:t>by presenting their qualities.</a:t>
            </a:r>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C1621C9-C644-FD4B-990D-AB49B5606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2831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Selecting the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4081117"/>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a:t>In subgroups you read the overview of all the exercises of the topic ‘Discover your Talent’;</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Discuss which exercises will be good to select for your own group of youth and explain why?; </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Choose 3-5 exercises for your tailor-made programme; </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Choose one exercise to deliver in this group; </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Prepare that exercise for try-out.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17F976A-D5F1-B241-A074-DE20E07A1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5760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Logbook reflections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Write down in your logbook the 3-5 exercises you have selected for your own group of youth;</a:t>
            </a:r>
          </a:p>
          <a:p>
            <a:pPr>
              <a:defRPr/>
            </a:pPr>
            <a:endParaRPr lang="en-GB" altLang="nl-NL" sz="2400" dirty="0"/>
          </a:p>
          <a:p>
            <a:pPr marL="342900" indent="-342900">
              <a:buFont typeface="Arial" panose="020B0604020202020204" pitchFamily="34" charset="0"/>
              <a:buChar char="•"/>
              <a:defRPr/>
            </a:pPr>
            <a:r>
              <a:rPr lang="en-GB" altLang="nl-NL" sz="2400" dirty="0"/>
              <a:t>Explain why you have chosen them and how they are in line with the needs assessment of your target group;</a:t>
            </a:r>
          </a:p>
          <a:p>
            <a:pPr>
              <a:defRPr/>
            </a:pPr>
            <a:r>
              <a:rPr lang="en-GB" altLang="nl-NL" sz="2400" dirty="0"/>
              <a:t> </a:t>
            </a:r>
          </a:p>
          <a:p>
            <a:pPr marL="342900" indent="-342900">
              <a:buFont typeface="Arial" panose="020B0604020202020204" pitchFamily="34" charset="0"/>
              <a:buChar char="•"/>
              <a:defRPr/>
            </a:pPr>
            <a:r>
              <a:rPr lang="en-GB" altLang="nl-NL" sz="2400" dirty="0"/>
              <a:t>Write down what you want to learn in the try-out about your guidance competences.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57AC665-D96B-4F4A-9DB9-E7A0AAD17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2844"/>
            <a:ext cx="7720613" cy="887232"/>
          </a:xfrm>
        </p:spPr>
        <p:txBody>
          <a:bodyPr>
            <a:noAutofit/>
          </a:bodyPr>
          <a:lstStyle/>
          <a:p>
            <a:pPr algn="l"/>
            <a:r>
              <a:rPr lang="en-GB" altLang="en-US" sz="3200" b="1" cap="all" dirty="0">
                <a:solidFill>
                  <a:srgbClr val="132831"/>
                </a:solidFill>
              </a:rPr>
              <a:t>Try-out of the selected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933855" y="1834583"/>
            <a:ext cx="7365768" cy="5261391"/>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t>Give a short introduction about the youth you are guiding and </a:t>
            </a:r>
            <a:r>
              <a:rPr lang="en-US" sz="2400" dirty="0">
                <a:solidFill>
                  <a:srgbClr val="132831"/>
                </a:solidFill>
              </a:rPr>
              <a:t>the situation of this group;</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Tell what you want to learn from this exercise;</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Deliver your exercise according to your preparation;</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When you have presented enough we can learn from, the facilitator gives a time-out whether you have finished or not;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Blow off steam: first the ‘demo-trainer’, then feedback from group members: What was good? What needs improvement?;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Write down in your logbook what you learned from the exercise. </a:t>
            </a:r>
          </a:p>
          <a:p>
            <a:pPr>
              <a:defRPr/>
            </a:pPr>
            <a:endParaRPr lang="nl-NL" altLang="en-US" sz="2400" dirty="0">
              <a:latin typeface="+mj-lt"/>
            </a:endParaRPr>
          </a:p>
        </p:txBody>
      </p:sp>
      <p:cxnSp>
        <p:nvCxnSpPr>
          <p:cNvPr id="13" name="Straight Connector 12"/>
          <p:cNvCxnSpPr>
            <a:cxnSpLocks/>
          </p:cNvCxnSpPr>
          <p:nvPr/>
        </p:nvCxnSpPr>
        <p:spPr>
          <a:xfrm>
            <a:off x="933855" y="1832995"/>
            <a:ext cx="7634284"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B5069F11-7D2F-324D-B53D-F3BDB6593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Looking forward and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pPr>
            <a:r>
              <a:rPr lang="en-GB" altLang="nl-NL" sz="2400" dirty="0"/>
              <a:t>Update your practical assignment with what you have learned today about your planning, the needs assessment of your target group and the try-out of the exercises of the topic ‘Discover your Talent’;</a:t>
            </a:r>
          </a:p>
          <a:p>
            <a:endParaRPr lang="en-GB" altLang="nl-NL" sz="2400" dirty="0"/>
          </a:p>
          <a:p>
            <a:pPr marL="342900" indent="-342900">
              <a:buFont typeface="Arial" panose="020B0604020202020204" pitchFamily="34" charset="0"/>
              <a:buChar char="•"/>
            </a:pPr>
            <a:r>
              <a:rPr lang="en-GB" altLang="nl-NL" sz="2400" dirty="0"/>
              <a:t>Prepare yourself for topic 2 ‘Discover your Passion’. Read the overview and think about the exercises you like.</a:t>
            </a:r>
          </a:p>
          <a:p>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9A53F99-ACDA-BC44-ABFC-275B597DF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393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Evaluation</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175354"/>
            <a:ext cx="7321607" cy="2677656"/>
          </a:xfrm>
          <a:prstGeom prst="rect">
            <a:avLst/>
          </a:prstGeom>
        </p:spPr>
        <p:txBody>
          <a:bodyPr wrap="square">
            <a:spAutoFit/>
          </a:bodyPr>
          <a:lstStyle/>
          <a:p>
            <a:r>
              <a:rPr lang="en-GB" altLang="nl-NL" sz="2400" dirty="0"/>
              <a:t>Make a gesture that shows how you think and feel about this second day of the training Career Development.</a:t>
            </a:r>
          </a:p>
          <a:p>
            <a:endParaRPr lang="en-GB" altLang="nl-NL" sz="2400" dirty="0"/>
          </a:p>
          <a:p>
            <a:r>
              <a:rPr lang="en-GB" altLang="nl-NL" sz="2400" dirty="0"/>
              <a:t>See you in the next meeting!</a:t>
            </a:r>
          </a:p>
          <a:p>
            <a:r>
              <a:rPr lang="en-GB" altLang="nl-NL" sz="2400" dirty="0"/>
              <a:t>Asante </a:t>
            </a:r>
            <a:r>
              <a:rPr lang="en-GB" altLang="nl-NL" sz="2400" dirty="0" err="1"/>
              <a:t>sana</a:t>
            </a:r>
            <a:r>
              <a:rPr lang="en-GB" altLang="nl-NL" sz="2400" dirty="0"/>
              <a:t>.</a:t>
            </a:r>
          </a:p>
          <a:p>
            <a:r>
              <a:rPr lang="en-GB" altLang="nl-NL" sz="2400" dirty="0"/>
              <a:t>All the best!</a:t>
            </a:r>
          </a:p>
          <a:p>
            <a:endParaRPr lang="en-GB" altLang="nl-NL"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3B1689E-0109-EB44-92E5-4A4A0D0B1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53949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1047134"/>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85000" lnSpcReduction="20000"/>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Day 2  ‘Discover your Talent’</a:t>
            </a:r>
          </a:p>
          <a:p>
            <a:pPr>
              <a:lnSpc>
                <a:spcPct val="80000"/>
              </a:lnSpc>
            </a:pPr>
            <a:endParaRPr lang="en-GB" altLang="en-US" sz="2000" b="1" dirty="0">
              <a:solidFill>
                <a:schemeClr val="bg1"/>
              </a:solidFill>
            </a:endParaRPr>
          </a:p>
          <a:p>
            <a:pPr>
              <a:lnSpc>
                <a:spcPct val="80000"/>
              </a:lnSpc>
            </a:pPr>
            <a:r>
              <a:rPr lang="en-GB" altLang="en-US" sz="2000" b="1" dirty="0">
                <a:solidFill>
                  <a:schemeClr val="bg1"/>
                </a:solidFill>
              </a:rPr>
              <a:t>VNA project,  My World of Work</a:t>
            </a:r>
          </a:p>
          <a:p>
            <a:pPr>
              <a:lnSpc>
                <a:spcPct val="80000"/>
              </a:lnSpc>
            </a:pPr>
            <a:endParaRPr lang="en-GB" altLang="en-US" sz="2000" b="1" dirty="0">
              <a:solidFill>
                <a:schemeClr val="bg1"/>
              </a:solidFill>
            </a:endParaRPr>
          </a:p>
          <a:p>
            <a:pPr>
              <a:lnSpc>
                <a:spcPct val="80000"/>
              </a:lnSpc>
            </a:pPr>
            <a:r>
              <a:rPr lang="en-GB" altLang="en-US" sz="2000" b="1">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258830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Welcome and introduction; </a:t>
            </a:r>
          </a:p>
          <a:p>
            <a:pPr marL="342900" indent="-342900">
              <a:buFont typeface="Arial" panose="020B0604020202020204" pitchFamily="34" charset="0"/>
              <a:buChar char="•"/>
              <a:defRPr/>
            </a:pPr>
            <a:r>
              <a:rPr lang="en-GB" sz="2400" dirty="0"/>
              <a:t>Ears and eyes;</a:t>
            </a:r>
          </a:p>
          <a:p>
            <a:pPr marL="342900" indent="-342900">
              <a:buFont typeface="Arial" panose="020B0604020202020204" pitchFamily="34" charset="0"/>
              <a:buChar char="•"/>
              <a:defRPr/>
            </a:pPr>
            <a:r>
              <a:rPr lang="en-GB" sz="2400" dirty="0"/>
              <a:t>Objectives day 2;</a:t>
            </a:r>
          </a:p>
          <a:p>
            <a:pPr marL="342900" indent="-342900">
              <a:buFont typeface="Arial" panose="020B0604020202020204" pitchFamily="34" charset="0"/>
              <a:buChar char="•"/>
              <a:defRPr/>
            </a:pPr>
            <a:r>
              <a:rPr lang="en-GB" sz="2400" dirty="0"/>
              <a:t>Debriefing homework</a:t>
            </a:r>
            <a:r>
              <a:rPr lang="en-GB" sz="2400" i="1" dirty="0"/>
              <a:t>: </a:t>
            </a:r>
            <a:r>
              <a:rPr lang="en-GB" sz="2400" dirty="0"/>
              <a:t>‘practical assignment plan’ and ‘needs assessment youth’;</a:t>
            </a:r>
          </a:p>
          <a:p>
            <a:pPr marL="342900" indent="-342900">
              <a:buFont typeface="Arial" panose="020B0604020202020204" pitchFamily="34" charset="0"/>
              <a:buChar char="•"/>
              <a:defRPr/>
            </a:pPr>
            <a:r>
              <a:rPr lang="en-GB" sz="2400" dirty="0"/>
              <a:t>Overview of  topic ’Discover your Talent’;</a:t>
            </a:r>
          </a:p>
          <a:p>
            <a:pPr marL="342900" indent="-342900">
              <a:buFont typeface="Arial" panose="020B0604020202020204" pitchFamily="34" charset="0"/>
              <a:buChar char="•"/>
              <a:defRPr/>
            </a:pPr>
            <a:r>
              <a:rPr lang="en-GB" sz="2400" dirty="0"/>
              <a:t>Try-out of exercises;</a:t>
            </a:r>
          </a:p>
          <a:p>
            <a:pPr marL="342900" indent="-342900">
              <a:buFont typeface="Arial" panose="020B0604020202020204" pitchFamily="34" charset="0"/>
              <a:buChar char="•"/>
              <a:defRPr/>
            </a:pPr>
            <a:r>
              <a:rPr lang="en-GB" sz="2400" dirty="0"/>
              <a:t>Evaluation, looking forward and homework.</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38ABD8B-7DA1-354D-B8C6-0A9E6ADAB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rPr>
              <a:t>Ears and eyes</a:t>
            </a:r>
            <a:endParaRPr lang="en-GB"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677656"/>
          </a:xfrm>
          <a:prstGeom prst="rect">
            <a:avLst/>
          </a:prstGeom>
        </p:spPr>
        <p:txBody>
          <a:bodyPr wrap="square">
            <a:spAutoFit/>
          </a:bodyPr>
          <a:lstStyle/>
          <a:p>
            <a:pPr>
              <a:defRPr/>
            </a:pPr>
            <a:r>
              <a:rPr lang="en-GB" sz="2400" dirty="0"/>
              <a:t>Give a reflection on day 1 by being:</a:t>
            </a:r>
          </a:p>
          <a:p>
            <a:pPr>
              <a:defRPr/>
            </a:pPr>
            <a:endParaRPr lang="en-GB" sz="2400" dirty="0"/>
          </a:p>
          <a:p>
            <a:pPr>
              <a:defRPr/>
            </a:pPr>
            <a:r>
              <a:rPr lang="en-GB" sz="2400" dirty="0"/>
              <a:t>The ears: what did you learn about the content of this first day?</a:t>
            </a:r>
          </a:p>
          <a:p>
            <a:pPr>
              <a:defRPr/>
            </a:pPr>
            <a:endParaRPr lang="en-GB" sz="2400" dirty="0"/>
          </a:p>
          <a:p>
            <a:pPr>
              <a:defRPr/>
            </a:pPr>
            <a:r>
              <a:rPr lang="en-GB" sz="2400" dirty="0"/>
              <a:t>The eyes: what did you see about the process in the group during this day?</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27953FC-8BA7-1D40-B339-6C2AD3A69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5802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Debriefing about the homework: </a:t>
            </a:r>
          </a:p>
          <a:p>
            <a:pPr marL="800100" lvl="1" indent="-342900">
              <a:buFont typeface="Arial" panose="020B0604020202020204" pitchFamily="34" charset="0"/>
              <a:buChar char="•"/>
              <a:defRPr/>
            </a:pPr>
            <a:r>
              <a:rPr lang="en-US" altLang="en-US" sz="2400" dirty="0">
                <a:latin typeface="+mj-lt"/>
              </a:rPr>
              <a:t>to plan the practical assignment</a:t>
            </a:r>
          </a:p>
          <a:p>
            <a:pPr marL="800100" lvl="1" indent="-342900">
              <a:buFont typeface="Arial" panose="020B0604020202020204" pitchFamily="34" charset="0"/>
              <a:buChar char="•"/>
              <a:defRPr/>
            </a:pPr>
            <a:r>
              <a:rPr lang="en-US" altLang="en-US" sz="2400" dirty="0">
                <a:latin typeface="+mj-lt"/>
              </a:rPr>
              <a:t>to make a needs assessment </a:t>
            </a:r>
            <a:r>
              <a:rPr lang="en-US" altLang="en-US" sz="2400" dirty="0"/>
              <a:t>of the group of youth you will guide in their career;</a:t>
            </a:r>
          </a:p>
          <a:p>
            <a:pPr marL="342900" indent="-342900">
              <a:buFont typeface="Arial" panose="020B0604020202020204" pitchFamily="34" charset="0"/>
              <a:buChar char="•"/>
              <a:defRPr/>
            </a:pPr>
            <a:r>
              <a:rPr lang="en-US" altLang="en-US" sz="2400" dirty="0">
                <a:latin typeface="+mj-lt"/>
              </a:rPr>
              <a:t>Selecting the exercises of the topic ‘Discover your Talent’ for your tailor-made </a:t>
            </a:r>
            <a:r>
              <a:rPr lang="en-US" altLang="en-US" sz="2400" dirty="0" err="1">
                <a:latin typeface="+mj-lt"/>
              </a:rPr>
              <a:t>programme</a:t>
            </a:r>
            <a:r>
              <a:rPr lang="en-US" altLang="en-US" sz="2400" dirty="0">
                <a:latin typeface="+mj-lt"/>
              </a:rPr>
              <a:t>;</a:t>
            </a:r>
          </a:p>
          <a:p>
            <a:pPr marL="342900" indent="-342900">
              <a:buFont typeface="Arial" panose="020B0604020202020204" pitchFamily="34" charset="0"/>
              <a:buChar char="•"/>
              <a:defRPr/>
            </a:pPr>
            <a:r>
              <a:rPr lang="en-US" altLang="en-US" sz="2400" dirty="0">
                <a:latin typeface="+mj-lt"/>
              </a:rPr>
              <a:t>Doing try-outs of exercises in this group;</a:t>
            </a:r>
          </a:p>
          <a:p>
            <a:pPr marL="342900" indent="-342900">
              <a:buFont typeface="Arial" panose="020B0604020202020204" pitchFamily="34" charset="0"/>
              <a:buChar char="•"/>
              <a:defRPr/>
            </a:pPr>
            <a:r>
              <a:rPr lang="en-US" altLang="en-US" sz="2400" dirty="0">
                <a:latin typeface="+mj-lt"/>
              </a:rPr>
              <a:t>Reflecting and setting goals for your own performance when delivering a training ‘C</a:t>
            </a:r>
            <a:r>
              <a:rPr lang="en-US" altLang="en-US" sz="2400" dirty="0"/>
              <a:t>areer Development’</a:t>
            </a:r>
            <a:r>
              <a:rPr lang="en-US" altLang="en-US" sz="2400" dirty="0">
                <a:latin typeface="+mj-lt"/>
              </a:rPr>
              <a:t>.</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4AD9AD4-E36D-5647-B26B-FA67CCF91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Debriefing OF the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013426"/>
            <a:ext cx="7720613" cy="4524315"/>
          </a:xfrm>
          <a:prstGeom prst="rect">
            <a:avLst/>
          </a:prstGeom>
        </p:spPr>
        <p:txBody>
          <a:bodyPr wrap="square">
            <a:spAutoFit/>
          </a:bodyPr>
          <a:lstStyle/>
          <a:p>
            <a:pPr marL="342900" indent="-342900">
              <a:buFont typeface="Arial" panose="020B0604020202020204" pitchFamily="34" charset="0"/>
              <a:buChar char="•"/>
            </a:pPr>
            <a:r>
              <a:rPr lang="en-GB" altLang="nl-NL" sz="2400" dirty="0"/>
              <a:t>Who is going to work together on the practical assignment? Who want to work in a couple and who as an individual?;</a:t>
            </a:r>
          </a:p>
          <a:p>
            <a:pPr marL="342900" indent="-342900">
              <a:buFont typeface="Arial" panose="020B0604020202020204" pitchFamily="34" charset="0"/>
              <a:buChar char="•"/>
            </a:pPr>
            <a:r>
              <a:rPr lang="en-GB" altLang="nl-NL" sz="2400" dirty="0"/>
              <a:t>Share with another couple your homework:</a:t>
            </a:r>
          </a:p>
          <a:p>
            <a:pPr marL="800100" lvl="1" indent="-342900">
              <a:buFont typeface="Arial" panose="020B0604020202020204" pitchFamily="34" charset="0"/>
              <a:buChar char="•"/>
            </a:pPr>
            <a:r>
              <a:rPr lang="en-GB" altLang="nl-NL" sz="2400" dirty="0"/>
              <a:t>the planning of the practical assignment;</a:t>
            </a:r>
          </a:p>
          <a:p>
            <a:pPr marL="800100" lvl="1" indent="-342900">
              <a:buFont typeface="Arial" panose="020B0604020202020204" pitchFamily="34" charset="0"/>
              <a:buChar char="•"/>
            </a:pPr>
            <a:r>
              <a:rPr lang="en-GB" altLang="nl-NL" sz="2400" dirty="0"/>
              <a:t>the needs assessment you have made;</a:t>
            </a:r>
          </a:p>
          <a:p>
            <a:pPr marL="800100" lvl="1" indent="-342900">
              <a:buFont typeface="Arial" panose="020B0604020202020204" pitchFamily="34" charset="0"/>
              <a:buChar char="•"/>
            </a:pPr>
            <a:r>
              <a:rPr lang="en-GB" altLang="nl-NL" sz="2400" dirty="0"/>
              <a:t>the way you have discussed your plan with your manager/senior;</a:t>
            </a:r>
          </a:p>
          <a:p>
            <a:pPr marL="342900" indent="-342900">
              <a:buFont typeface="Arial" panose="020B0604020202020204" pitchFamily="34" charset="0"/>
              <a:buChar char="•"/>
            </a:pPr>
            <a:r>
              <a:rPr lang="en-GB" altLang="nl-NL" sz="2400" dirty="0"/>
              <a:t>Ask questions to clarify and give each other feedback on the planning, needs assessment and communication with your institution.</a:t>
            </a:r>
          </a:p>
          <a:p>
            <a:pPr marL="800100" lvl="1" indent="-342900">
              <a:buFont typeface="Arial" panose="020B0604020202020204" pitchFamily="34" charset="0"/>
              <a:buChar char="•"/>
            </a:pPr>
            <a:endParaRPr lang="en-GB" altLang="nl-NL"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80B0293-1868-0A4F-BCB0-4ECE59F23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1156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Debriefing OF the homework (cont.)</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2007943"/>
            <a:ext cx="7968233" cy="3785652"/>
          </a:xfrm>
          <a:prstGeom prst="rect">
            <a:avLst/>
          </a:prstGeom>
        </p:spPr>
        <p:txBody>
          <a:bodyPr wrap="square">
            <a:spAutoFit/>
          </a:bodyPr>
          <a:lstStyle/>
          <a:p>
            <a:pPr marL="342900" indent="-342900">
              <a:buFont typeface="Arial" panose="020B0604020202020204" pitchFamily="34" charset="0"/>
              <a:buChar char="•"/>
            </a:pPr>
            <a:r>
              <a:rPr lang="en-GB" altLang="nl-NL" sz="2400" dirty="0"/>
              <a:t>In the whole group we share the compliments and improvements regarding the homework;</a:t>
            </a:r>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a:t>Couple B says to couple A what they like about the plan and the needs assessment and what needs improvement;</a:t>
            </a:r>
          </a:p>
          <a:p>
            <a:endParaRPr lang="en-GB" altLang="nl-NL" sz="2400" dirty="0"/>
          </a:p>
          <a:p>
            <a:pPr marL="342900" indent="-342900">
              <a:buFont typeface="Arial" panose="020B0604020202020204" pitchFamily="34" charset="0"/>
              <a:buChar char="•"/>
            </a:pPr>
            <a:r>
              <a:rPr lang="en-GB" altLang="nl-NL" sz="2400" dirty="0"/>
              <a:t>After that Couple A gives compliments and tips to couple B;</a:t>
            </a:r>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a:t>Write down in your logbook, what you need to improve on your planning and needs assessment.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31F00933-AF15-B444-9F92-7B3D4A08E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70083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8162002" cy="887232"/>
          </a:xfrm>
        </p:spPr>
        <p:txBody>
          <a:bodyPr>
            <a:noAutofit/>
          </a:bodyPr>
          <a:lstStyle/>
          <a:p>
            <a:pPr algn="l"/>
            <a:r>
              <a:rPr lang="en-US" sz="2800" b="1" cap="all" dirty="0">
                <a:solidFill>
                  <a:srgbClr val="132831"/>
                </a:solidFill>
                <a:cs typeface="Calibri Light" panose="020F0302020204030204" pitchFamily="34" charset="0"/>
              </a:rPr>
              <a:t>Structure of Toolkit CAREER DEVELOPMENT</a:t>
            </a: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6601807"/>
          </a:xfrm>
          <a:prstGeom prst="rect">
            <a:avLst/>
          </a:prstGeom>
        </p:spPr>
        <p:txBody>
          <a:bodyPr wrap="square">
            <a:spAutoFit/>
          </a:bodyPr>
          <a:lstStyle/>
          <a:p>
            <a:r>
              <a:rPr lang="en-US" sz="2400" dirty="0"/>
              <a:t>Overview of all exercises per topic</a:t>
            </a:r>
          </a:p>
          <a:p>
            <a:endParaRPr lang="en-US" sz="2400" dirty="0"/>
          </a:p>
          <a:p>
            <a:r>
              <a:rPr lang="en-US" sz="2400" dirty="0"/>
              <a:t>Description of each exercise:</a:t>
            </a:r>
          </a:p>
          <a:p>
            <a:pPr marL="342900" indent="-342900">
              <a:buFont typeface="Arial" panose="020B0604020202020204" pitchFamily="34" charset="0"/>
              <a:buChar char="•"/>
            </a:pPr>
            <a:r>
              <a:rPr lang="en-US" sz="2400" dirty="0"/>
              <a:t>Goal;</a:t>
            </a:r>
          </a:p>
          <a:p>
            <a:pPr marL="342900" indent="-342900">
              <a:buFont typeface="Arial" panose="020B0604020202020204" pitchFamily="34" charset="0"/>
              <a:buChar char="•"/>
            </a:pPr>
            <a:r>
              <a:rPr lang="en-US" sz="2400" dirty="0"/>
              <a:t>Preparation; </a:t>
            </a:r>
          </a:p>
          <a:p>
            <a:pPr marL="342900" indent="-342900">
              <a:buFont typeface="Arial" panose="020B0604020202020204" pitchFamily="34" charset="0"/>
              <a:buChar char="•"/>
            </a:pPr>
            <a:r>
              <a:rPr lang="en-US" sz="2400" dirty="0"/>
              <a:t>Explanation; </a:t>
            </a:r>
          </a:p>
          <a:p>
            <a:pPr marL="342900" indent="-342900">
              <a:buFont typeface="Arial" panose="020B0604020202020204" pitchFamily="34" charset="0"/>
              <a:buChar char="•"/>
            </a:pPr>
            <a:r>
              <a:rPr lang="en-US" sz="2400" dirty="0"/>
              <a:t>Performance; </a:t>
            </a:r>
          </a:p>
          <a:p>
            <a:pPr marL="342900" indent="-342900">
              <a:buFont typeface="Arial" panose="020B0604020202020204" pitchFamily="34" charset="0"/>
              <a:buChar char="•"/>
            </a:pPr>
            <a:r>
              <a:rPr lang="en-US" sz="2400" dirty="0"/>
              <a:t>Tips; </a:t>
            </a:r>
          </a:p>
          <a:p>
            <a:pPr marL="342900" indent="-342900">
              <a:buFont typeface="Arial" panose="020B0604020202020204" pitchFamily="34" charset="0"/>
              <a:buChar char="•"/>
            </a:pPr>
            <a:r>
              <a:rPr lang="en-US" sz="2400" dirty="0"/>
              <a:t>Reflection; </a:t>
            </a:r>
            <a:endParaRPr lang="nl-NL" sz="2400" dirty="0"/>
          </a:p>
          <a:p>
            <a:pPr marL="342900" indent="-342900">
              <a:buFont typeface="Arial" panose="020B0604020202020204" pitchFamily="34" charset="0"/>
              <a:buChar char="•"/>
            </a:pPr>
            <a:r>
              <a:rPr lang="en-US" sz="2400" dirty="0"/>
              <a:t>Further examination; </a:t>
            </a:r>
          </a:p>
          <a:p>
            <a:pPr marL="342900" indent="-342900">
              <a:buFont typeface="Arial" panose="020B0604020202020204" pitchFamily="34" charset="0"/>
              <a:buChar char="•"/>
            </a:pPr>
            <a:r>
              <a:rPr lang="en-US" sz="2400" dirty="0"/>
              <a:t>Worksheets.  </a:t>
            </a:r>
            <a:endParaRPr lang="en-US" sz="2400" dirty="0">
              <a:solidFill>
                <a:srgbClr val="132831"/>
              </a:solidFill>
            </a:endParaRPr>
          </a:p>
          <a:p>
            <a:pPr marL="342900" indent="-342900">
              <a:buFont typeface="Arial" panose="020B0604020202020204" pitchFamily="34" charset="0"/>
              <a:buChar char="•"/>
            </a:pPr>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2400" dirty="0">
              <a:solidFill>
                <a:srgbClr val="132831"/>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8F913F0-70AE-C841-AE56-1CA486915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68755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88F913F0-70AE-C841-AE56-1CA486915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6" name="Afbeelding 5">
            <a:extLst>
              <a:ext uri="{FF2B5EF4-FFF2-40B4-BE49-F238E27FC236}">
                <a16:creationId xmlns:a16="http://schemas.microsoft.com/office/drawing/2014/main" id="{5A4A43B3-C684-44DA-8713-1E1F8DF9AC45}"/>
              </a:ext>
            </a:extLst>
          </p:cNvPr>
          <p:cNvPicPr>
            <a:picLocks noChangeAspect="1"/>
          </p:cNvPicPr>
          <p:nvPr/>
        </p:nvPicPr>
        <p:blipFill>
          <a:blip r:embed="rId5"/>
          <a:stretch>
            <a:fillRect/>
          </a:stretch>
        </p:blipFill>
        <p:spPr>
          <a:xfrm>
            <a:off x="1293778" y="795528"/>
            <a:ext cx="6167337" cy="6062472"/>
          </a:xfrm>
          <a:prstGeom prst="rect">
            <a:avLst/>
          </a:prstGeom>
        </p:spPr>
      </p:pic>
    </p:spTree>
    <p:extLst>
      <p:ext uri="{BB962C8B-B14F-4D97-AF65-F5344CB8AC3E}">
        <p14:creationId xmlns:p14="http://schemas.microsoft.com/office/powerpoint/2010/main" val="1813995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cs typeface="Calibri Light" panose="020F0302020204030204" pitchFamily="34" charset="0"/>
              </a:rPr>
              <a:t>Topic 1: Discover your talent</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3" y="2175354"/>
            <a:ext cx="8048717" cy="2169825"/>
          </a:xfrm>
          <a:prstGeom prst="rect">
            <a:avLst/>
          </a:prstGeom>
        </p:spPr>
        <p:txBody>
          <a:bodyPr wrap="square">
            <a:spAutoFit/>
          </a:bodyPr>
          <a:lstStyle/>
          <a:p>
            <a:r>
              <a:rPr lang="en-US" sz="2400" dirty="0">
                <a:solidFill>
                  <a:srgbClr val="132831"/>
                </a:solidFill>
              </a:rPr>
              <a:t>What is meant by ‘Discover your Talent’?</a:t>
            </a:r>
          </a:p>
          <a:p>
            <a:endParaRPr lang="en-US" sz="2400" dirty="0">
              <a:solidFill>
                <a:srgbClr val="132831"/>
              </a:solidFill>
            </a:endParaRPr>
          </a:p>
          <a:p>
            <a:r>
              <a:rPr lang="en-US" sz="2400" dirty="0">
                <a:solidFill>
                  <a:srgbClr val="132831"/>
                </a:solidFill>
              </a:rPr>
              <a:t>Why is this topic important when you guide youth in their career?</a:t>
            </a:r>
          </a:p>
          <a:p>
            <a:endParaRPr 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96165E3-5776-DF4B-9044-2C18CBE2E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57738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5430</TotalTime>
  <Words>2354</Words>
  <Application>Microsoft Office PowerPoint</Application>
  <PresentationFormat>Diavoorstelling (4:3)</PresentationFormat>
  <Paragraphs>154</Paragraphs>
  <Slides>17</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Cubano Regular</vt:lpstr>
      <vt:lpstr>Office Theme</vt:lpstr>
      <vt:lpstr>Training of Trainers Career Development</vt:lpstr>
      <vt:lpstr>Karibuni</vt:lpstr>
      <vt:lpstr>Ears and eyes</vt:lpstr>
      <vt:lpstr>Objectives</vt:lpstr>
      <vt:lpstr>Debriefing OF the homework</vt:lpstr>
      <vt:lpstr>Debriefing OF the homework (cont.)</vt:lpstr>
      <vt:lpstr>Structure of Toolkit CAREER DEVELOPMENT</vt:lpstr>
      <vt:lpstr>PowerPoint-presentatie</vt:lpstr>
      <vt:lpstr>Topic 1: Discover your talent</vt:lpstr>
      <vt:lpstr>PowerPoint-presentatie</vt:lpstr>
      <vt:lpstr>Overview EXERCISES ‘Discover your talent’</vt:lpstr>
      <vt:lpstr>Selecting the exercises</vt:lpstr>
      <vt:lpstr>Logbook reflections</vt:lpstr>
      <vt:lpstr>Try-out of the selected exercises</vt:lpstr>
      <vt:lpstr>Looking forward and homework</vt:lpstr>
      <vt:lpstr>Evaluation</vt:lpstr>
      <vt:lpstr>Training of Trainers Career Development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169</cp:revision>
  <dcterms:created xsi:type="dcterms:W3CDTF">2016-11-16T12:29:20Z</dcterms:created>
  <dcterms:modified xsi:type="dcterms:W3CDTF">2021-11-02T16:31:22Z</dcterms:modified>
</cp:coreProperties>
</file>