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sldIdLst>
    <p:sldId id="256" r:id="rId2"/>
    <p:sldId id="257" r:id="rId3"/>
    <p:sldId id="297" r:id="rId4"/>
    <p:sldId id="294" r:id="rId5"/>
    <p:sldId id="295" r:id="rId6"/>
    <p:sldId id="260" r:id="rId7"/>
    <p:sldId id="261" r:id="rId8"/>
    <p:sldId id="298" r:id="rId9"/>
    <p:sldId id="299" r:id="rId10"/>
    <p:sldId id="300" r:id="rId11"/>
    <p:sldId id="301" r:id="rId12"/>
    <p:sldId id="302" r:id="rId13"/>
    <p:sldId id="303" r:id="rId14"/>
    <p:sldId id="304" r:id="rId15"/>
    <p:sldId id="305" r:id="rId16"/>
    <p:sldId id="306" r:id="rId17"/>
    <p:sldId id="307" r:id="rId18"/>
    <p:sldId id="268" r:id="rId19"/>
    <p:sldId id="293" r:id="rId20"/>
    <p:sldId id="269" r:id="rId21"/>
    <p:sldId id="308" r:id="rId22"/>
    <p:sldId id="309" r:id="rId23"/>
    <p:sldId id="310" r:id="rId24"/>
    <p:sldId id="31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den Boogert" initials="KdB" lastIdx="9" clrIdx="0">
    <p:extLst>
      <p:ext uri="{19B8F6BF-5375-455C-9EA6-DF929625EA0E}">
        <p15:presenceInfo xmlns:p15="http://schemas.microsoft.com/office/powerpoint/2012/main" userId="c80cf8fe89b52679" providerId="Windows Live"/>
      </p:ext>
    </p:extLst>
  </p:cmAuthor>
  <p:cmAuthor id="2" name="Wil Bom" initials="WB" lastIdx="1" clrIdx="1">
    <p:extLst>
      <p:ext uri="{19B8F6BF-5375-455C-9EA6-DF929625EA0E}">
        <p15:presenceInfo xmlns:p15="http://schemas.microsoft.com/office/powerpoint/2012/main" userId="59b87781e300d0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showGuides="1">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887DE8-78B5-434D-8D4F-83F3692BC028}" type="datetimeFigureOut">
              <a:rPr lang="nl-NL" smtClean="0"/>
              <a:t>1-11-2021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EBE0B-1A30-4C68-BAD3-55A2707A9925}" type="slidenum">
              <a:rPr lang="nl-NL" smtClean="0"/>
              <a:t>‹nr.›</a:t>
            </a:fld>
            <a:endParaRPr lang="nl-NL"/>
          </a:p>
        </p:txBody>
      </p:sp>
    </p:spTree>
    <p:extLst>
      <p:ext uri="{BB962C8B-B14F-4D97-AF65-F5344CB8AC3E}">
        <p14:creationId xmlns:p14="http://schemas.microsoft.com/office/powerpoint/2010/main" val="1258062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a:t>
            </a:r>
            <a:r>
              <a:rPr lang="en-GB" baseline="0" dirty="0"/>
              <a:t> various exercises like </a:t>
            </a:r>
            <a:r>
              <a:rPr lang="en-GB" baseline="0" dirty="0" err="1"/>
              <a:t>braincrackers</a:t>
            </a:r>
            <a:r>
              <a:rPr lang="en-GB" baseline="0" dirty="0"/>
              <a:t> and energizers in this presentation can be used to give the group a boost or use them as a wake up call, for instance after lunch-time or when the energy drops. In general people cannot concentrate too long. Regular refreshment of the mind and relaxation in between helps participants to stay focussed.  The 3 exercises with the name ‘Getting restarted’ can be used to check the lessons learned or to bring back the content of a topic. Some exercises on communication are added.</a:t>
            </a:r>
            <a:endParaRPr lang="en-GB"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1</a:t>
            </a:fld>
            <a:endParaRPr lang="nl-NL"/>
          </a:p>
        </p:txBody>
      </p:sp>
    </p:spTree>
    <p:extLst>
      <p:ext uri="{BB962C8B-B14F-4D97-AF65-F5344CB8AC3E}">
        <p14:creationId xmlns:p14="http://schemas.microsoft.com/office/powerpoint/2010/main" val="80531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FF0000"/>
                </a:solidFill>
              </a:rPr>
              <a:t>Correct </a:t>
            </a:r>
            <a:r>
              <a:rPr lang="nl-NL" altLang="nl-NL" sz="1200" dirty="0" err="1">
                <a:solidFill>
                  <a:srgbClr val="FF0000"/>
                </a:solidFill>
              </a:rPr>
              <a:t>answer</a:t>
            </a:r>
            <a:r>
              <a:rPr lang="nl-NL" altLang="nl-NL" sz="1200" dirty="0">
                <a:solidFill>
                  <a:srgbClr val="FF0000"/>
                </a:solidFill>
              </a:rPr>
              <a:t>: green card </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10</a:t>
            </a:fld>
            <a:endParaRPr lang="nl-NL"/>
          </a:p>
        </p:txBody>
      </p:sp>
    </p:spTree>
    <p:extLst>
      <p:ext uri="{BB962C8B-B14F-4D97-AF65-F5344CB8AC3E}">
        <p14:creationId xmlns:p14="http://schemas.microsoft.com/office/powerpoint/2010/main" val="171106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33CC33"/>
                </a:solidFill>
              </a:rPr>
              <a:t>Correct </a:t>
            </a:r>
            <a:r>
              <a:rPr lang="nl-NL" altLang="nl-NL" sz="1200" dirty="0" err="1">
                <a:solidFill>
                  <a:srgbClr val="33CC33"/>
                </a:solidFill>
              </a:rPr>
              <a:t>answer</a:t>
            </a:r>
            <a:r>
              <a:rPr lang="nl-NL" altLang="nl-NL" sz="1200" dirty="0">
                <a:solidFill>
                  <a:srgbClr val="33CC33"/>
                </a:solidFill>
              </a:rPr>
              <a:t>: green card</a:t>
            </a:r>
            <a:r>
              <a:rPr lang="nl-NL" altLang="nl-NL" sz="1200" dirty="0">
                <a:solidFill>
                  <a:srgbClr val="CC3300"/>
                </a:solidFill>
              </a:rPr>
              <a:t> </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11</a:t>
            </a:fld>
            <a:endParaRPr lang="nl-NL"/>
          </a:p>
        </p:txBody>
      </p:sp>
    </p:spTree>
    <p:extLst>
      <p:ext uri="{BB962C8B-B14F-4D97-AF65-F5344CB8AC3E}">
        <p14:creationId xmlns:p14="http://schemas.microsoft.com/office/powerpoint/2010/main" val="3726522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33CC33"/>
                </a:solidFill>
              </a:rPr>
              <a:t>Correct </a:t>
            </a:r>
            <a:r>
              <a:rPr lang="nl-NL" altLang="nl-NL" sz="1200" dirty="0" err="1">
                <a:solidFill>
                  <a:srgbClr val="33CC33"/>
                </a:solidFill>
              </a:rPr>
              <a:t>answer</a:t>
            </a:r>
            <a:r>
              <a:rPr lang="nl-NL" altLang="nl-NL" sz="1200" dirty="0">
                <a:solidFill>
                  <a:srgbClr val="33CC33"/>
                </a:solidFill>
              </a:rPr>
              <a:t>: green card</a:t>
            </a:r>
            <a:r>
              <a:rPr lang="nl-NL" altLang="nl-NL" sz="1200" dirty="0">
                <a:solidFill>
                  <a:srgbClr val="CC33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err="1">
                <a:solidFill>
                  <a:srgbClr val="CC3300"/>
                </a:solidFill>
              </a:rPr>
              <a:t>You</a:t>
            </a:r>
            <a:r>
              <a:rPr lang="nl-NL" altLang="nl-NL" sz="1200" dirty="0">
                <a:solidFill>
                  <a:srgbClr val="CC3300"/>
                </a:solidFill>
              </a:rPr>
              <a:t> </a:t>
            </a:r>
            <a:r>
              <a:rPr lang="nl-NL" altLang="nl-NL" sz="1200" dirty="0" err="1">
                <a:solidFill>
                  <a:srgbClr val="CC3300"/>
                </a:solidFill>
              </a:rPr>
              <a:t>can</a:t>
            </a:r>
            <a:r>
              <a:rPr lang="nl-NL" altLang="nl-NL" sz="1200" dirty="0">
                <a:solidFill>
                  <a:srgbClr val="CC3300"/>
                </a:solidFill>
              </a:rPr>
              <a:t> make </a:t>
            </a:r>
            <a:r>
              <a:rPr lang="nl-NL" altLang="nl-NL" sz="1200" dirty="0" err="1">
                <a:solidFill>
                  <a:srgbClr val="CC3300"/>
                </a:solidFill>
              </a:rPr>
              <a:t>your</a:t>
            </a:r>
            <a:r>
              <a:rPr lang="nl-NL" altLang="nl-NL" sz="1200" dirty="0">
                <a:solidFill>
                  <a:srgbClr val="CC3300"/>
                </a:solidFill>
              </a:rPr>
              <a:t> </a:t>
            </a:r>
            <a:r>
              <a:rPr lang="nl-NL" altLang="nl-NL" sz="1200" dirty="0" err="1">
                <a:solidFill>
                  <a:srgbClr val="CC3300"/>
                </a:solidFill>
              </a:rPr>
              <a:t>own</a:t>
            </a:r>
            <a:r>
              <a:rPr lang="nl-NL" altLang="nl-NL" sz="1200" dirty="0">
                <a:solidFill>
                  <a:srgbClr val="CC3300"/>
                </a:solidFill>
              </a:rPr>
              <a:t> </a:t>
            </a:r>
            <a:r>
              <a:rPr lang="nl-NL" altLang="nl-NL" sz="1200" dirty="0" err="1">
                <a:solidFill>
                  <a:srgbClr val="CC3300"/>
                </a:solidFill>
              </a:rPr>
              <a:t>questions</a:t>
            </a:r>
            <a:r>
              <a:rPr lang="nl-NL" altLang="nl-NL" sz="1200" dirty="0">
                <a:solidFill>
                  <a:srgbClr val="CC3300"/>
                </a:solidFill>
              </a:rPr>
              <a:t>, </a:t>
            </a:r>
            <a:r>
              <a:rPr lang="nl-NL" altLang="nl-NL" sz="1200" dirty="0" err="1">
                <a:solidFill>
                  <a:srgbClr val="CC3300"/>
                </a:solidFill>
              </a:rPr>
              <a:t>when</a:t>
            </a:r>
            <a:r>
              <a:rPr lang="nl-NL" altLang="nl-NL" sz="1200" dirty="0">
                <a:solidFill>
                  <a:srgbClr val="CC3300"/>
                </a:solidFill>
              </a:rPr>
              <a:t> </a:t>
            </a:r>
            <a:r>
              <a:rPr lang="nl-NL" altLang="nl-NL" sz="1200" dirty="0" err="1">
                <a:solidFill>
                  <a:srgbClr val="CC3300"/>
                </a:solidFill>
              </a:rPr>
              <a:t>you</a:t>
            </a:r>
            <a:r>
              <a:rPr lang="nl-NL" altLang="nl-NL" sz="1200" dirty="0">
                <a:solidFill>
                  <a:srgbClr val="CC3300"/>
                </a:solidFill>
              </a:rPr>
              <a:t> are </a:t>
            </a:r>
            <a:r>
              <a:rPr lang="nl-NL" altLang="nl-NL" sz="1200" dirty="0" err="1">
                <a:solidFill>
                  <a:srgbClr val="CC3300"/>
                </a:solidFill>
              </a:rPr>
              <a:t>not</a:t>
            </a:r>
            <a:r>
              <a:rPr lang="nl-NL" altLang="nl-NL" sz="1200" dirty="0">
                <a:solidFill>
                  <a:srgbClr val="CC3300"/>
                </a:solidFill>
              </a:rPr>
              <a:t> Dutch </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12</a:t>
            </a:fld>
            <a:endParaRPr lang="nl-NL"/>
          </a:p>
        </p:txBody>
      </p:sp>
    </p:spTree>
    <p:extLst>
      <p:ext uri="{BB962C8B-B14F-4D97-AF65-F5344CB8AC3E}">
        <p14:creationId xmlns:p14="http://schemas.microsoft.com/office/powerpoint/2010/main" val="4179112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CC3300"/>
                </a:solidFill>
              </a:rPr>
              <a:t>Correct </a:t>
            </a:r>
            <a:r>
              <a:rPr lang="nl-NL" altLang="nl-NL" sz="1200" dirty="0" err="1">
                <a:solidFill>
                  <a:srgbClr val="CC3300"/>
                </a:solidFill>
              </a:rPr>
              <a:t>answer</a:t>
            </a:r>
            <a:r>
              <a:rPr lang="nl-NL" altLang="nl-NL" sz="1200" dirty="0">
                <a:solidFill>
                  <a:srgbClr val="CC3300"/>
                </a:solidFill>
              </a:rPr>
              <a:t>: red card</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13</a:t>
            </a:fld>
            <a:endParaRPr lang="nl-NL"/>
          </a:p>
        </p:txBody>
      </p:sp>
    </p:spTree>
    <p:extLst>
      <p:ext uri="{BB962C8B-B14F-4D97-AF65-F5344CB8AC3E}">
        <p14:creationId xmlns:p14="http://schemas.microsoft.com/office/powerpoint/2010/main" val="193687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33CC33"/>
                </a:solidFill>
              </a:rPr>
              <a:t>Correct </a:t>
            </a:r>
            <a:r>
              <a:rPr lang="nl-NL" sz="1200" dirty="0" err="1">
                <a:solidFill>
                  <a:srgbClr val="33CC33"/>
                </a:solidFill>
              </a:rPr>
              <a:t>answer</a:t>
            </a:r>
            <a:r>
              <a:rPr lang="nl-NL" sz="1200" dirty="0">
                <a:solidFill>
                  <a:srgbClr val="33CC33"/>
                </a:solidFill>
              </a:rPr>
              <a:t>: green card</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14</a:t>
            </a:fld>
            <a:endParaRPr lang="nl-NL"/>
          </a:p>
        </p:txBody>
      </p:sp>
    </p:spTree>
    <p:extLst>
      <p:ext uri="{BB962C8B-B14F-4D97-AF65-F5344CB8AC3E}">
        <p14:creationId xmlns:p14="http://schemas.microsoft.com/office/powerpoint/2010/main" val="383939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33CC33"/>
                </a:solidFill>
              </a:rPr>
              <a:t>Correct </a:t>
            </a:r>
            <a:r>
              <a:rPr lang="nl-NL" sz="1200" dirty="0" err="1">
                <a:solidFill>
                  <a:srgbClr val="33CC33"/>
                </a:solidFill>
              </a:rPr>
              <a:t>answer</a:t>
            </a:r>
            <a:r>
              <a:rPr lang="nl-NL" sz="1200" dirty="0">
                <a:solidFill>
                  <a:srgbClr val="33CC33"/>
                </a:solidFill>
              </a:rPr>
              <a:t>: green card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err="1">
                <a:solidFill>
                  <a:srgbClr val="33CC33"/>
                </a:solidFill>
              </a:rPr>
              <a:t>You</a:t>
            </a:r>
            <a:r>
              <a:rPr lang="nl-NL" sz="1200" dirty="0">
                <a:solidFill>
                  <a:srgbClr val="33CC33"/>
                </a:solidFill>
              </a:rPr>
              <a:t> </a:t>
            </a:r>
            <a:r>
              <a:rPr lang="nl-NL" sz="1200" dirty="0" err="1">
                <a:solidFill>
                  <a:srgbClr val="33CC33"/>
                </a:solidFill>
              </a:rPr>
              <a:t>can</a:t>
            </a:r>
            <a:r>
              <a:rPr lang="nl-NL" sz="1200" dirty="0">
                <a:solidFill>
                  <a:srgbClr val="33CC33"/>
                </a:solidFill>
              </a:rPr>
              <a:t> make </a:t>
            </a:r>
            <a:r>
              <a:rPr lang="nl-NL" sz="1200" dirty="0" err="1">
                <a:solidFill>
                  <a:srgbClr val="33CC33"/>
                </a:solidFill>
              </a:rPr>
              <a:t>your</a:t>
            </a:r>
            <a:r>
              <a:rPr lang="nl-NL" sz="1200" dirty="0">
                <a:solidFill>
                  <a:srgbClr val="33CC33"/>
                </a:solidFill>
              </a:rPr>
              <a:t> </a:t>
            </a:r>
            <a:r>
              <a:rPr lang="nl-NL" sz="1200" dirty="0" err="1">
                <a:solidFill>
                  <a:srgbClr val="33CC33"/>
                </a:solidFill>
              </a:rPr>
              <a:t>own</a:t>
            </a:r>
            <a:r>
              <a:rPr lang="nl-NL" sz="1200" dirty="0">
                <a:solidFill>
                  <a:srgbClr val="33CC33"/>
                </a:solidFill>
              </a:rPr>
              <a:t> </a:t>
            </a:r>
            <a:r>
              <a:rPr lang="nl-NL" sz="1200" dirty="0" err="1">
                <a:solidFill>
                  <a:srgbClr val="33CC33"/>
                </a:solidFill>
              </a:rPr>
              <a:t>questions</a:t>
            </a:r>
            <a:r>
              <a:rPr lang="nl-NL" sz="1200" dirty="0">
                <a:solidFill>
                  <a:srgbClr val="33CC33"/>
                </a:solidFill>
              </a:rPr>
              <a:t> </a:t>
            </a:r>
            <a:r>
              <a:rPr lang="nl-NL" sz="1200" dirty="0" err="1">
                <a:solidFill>
                  <a:srgbClr val="33CC33"/>
                </a:solidFill>
              </a:rPr>
              <a:t>when</a:t>
            </a:r>
            <a:r>
              <a:rPr lang="nl-NL" sz="1200" dirty="0">
                <a:solidFill>
                  <a:srgbClr val="33CC33"/>
                </a:solidFill>
              </a:rPr>
              <a:t> </a:t>
            </a:r>
            <a:r>
              <a:rPr lang="nl-NL" sz="1200" dirty="0" err="1">
                <a:solidFill>
                  <a:srgbClr val="33CC33"/>
                </a:solidFill>
              </a:rPr>
              <a:t>you</a:t>
            </a:r>
            <a:r>
              <a:rPr lang="nl-NL" sz="1200" dirty="0">
                <a:solidFill>
                  <a:srgbClr val="33CC33"/>
                </a:solidFill>
              </a:rPr>
              <a:t> are </a:t>
            </a:r>
            <a:r>
              <a:rPr lang="nl-NL" sz="1200" dirty="0" err="1">
                <a:solidFill>
                  <a:srgbClr val="33CC33"/>
                </a:solidFill>
              </a:rPr>
              <a:t>not</a:t>
            </a:r>
            <a:r>
              <a:rPr lang="nl-NL" sz="1200" dirty="0">
                <a:solidFill>
                  <a:srgbClr val="33CC33"/>
                </a:solidFill>
              </a:rPr>
              <a:t> Dutch or </a:t>
            </a:r>
            <a:r>
              <a:rPr lang="nl-NL" sz="1200" dirty="0" err="1">
                <a:solidFill>
                  <a:srgbClr val="33CC33"/>
                </a:solidFill>
              </a:rPr>
              <a:t>when</a:t>
            </a:r>
            <a:r>
              <a:rPr lang="nl-NL" sz="1200" dirty="0">
                <a:solidFill>
                  <a:srgbClr val="33CC33"/>
                </a:solidFill>
              </a:rPr>
              <a:t> </a:t>
            </a:r>
            <a:r>
              <a:rPr lang="nl-NL" sz="1200" dirty="0" err="1">
                <a:solidFill>
                  <a:srgbClr val="33CC33"/>
                </a:solidFill>
              </a:rPr>
              <a:t>you</a:t>
            </a:r>
            <a:r>
              <a:rPr lang="nl-NL" sz="1200" dirty="0">
                <a:solidFill>
                  <a:srgbClr val="33CC33"/>
                </a:solidFill>
              </a:rPr>
              <a:t> have </a:t>
            </a:r>
            <a:r>
              <a:rPr lang="nl-NL" sz="1200" dirty="0" err="1">
                <a:solidFill>
                  <a:srgbClr val="33CC33"/>
                </a:solidFill>
              </a:rPr>
              <a:t>nicer</a:t>
            </a:r>
            <a:r>
              <a:rPr lang="nl-NL" sz="1200" dirty="0">
                <a:solidFill>
                  <a:srgbClr val="33CC33"/>
                </a:solidFill>
              </a:rPr>
              <a:t> </a:t>
            </a:r>
            <a:r>
              <a:rPr lang="nl-NL" sz="1200" dirty="0" err="1">
                <a:solidFill>
                  <a:srgbClr val="33CC33"/>
                </a:solidFill>
              </a:rPr>
              <a:t>ones</a:t>
            </a:r>
            <a:r>
              <a:rPr lang="nl-NL" sz="1200" dirty="0">
                <a:solidFill>
                  <a:srgbClr val="33CC33"/>
                </a:solidFill>
              </a:rPr>
              <a:t>.</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15</a:t>
            </a:fld>
            <a:endParaRPr lang="nl-NL"/>
          </a:p>
        </p:txBody>
      </p:sp>
    </p:spTree>
    <p:extLst>
      <p:ext uri="{BB962C8B-B14F-4D97-AF65-F5344CB8AC3E}">
        <p14:creationId xmlns:p14="http://schemas.microsoft.com/office/powerpoint/2010/main" val="546928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CC3300"/>
                </a:solidFill>
              </a:rPr>
              <a:t>Right </a:t>
            </a:r>
            <a:r>
              <a:rPr lang="nl-NL" altLang="nl-NL" sz="1200" dirty="0" err="1">
                <a:solidFill>
                  <a:srgbClr val="CC3300"/>
                </a:solidFill>
              </a:rPr>
              <a:t>answer</a:t>
            </a:r>
            <a:r>
              <a:rPr lang="nl-NL" altLang="nl-NL" sz="1200" dirty="0">
                <a:solidFill>
                  <a:srgbClr val="CC3300"/>
                </a:solidFill>
              </a:rPr>
              <a:t>: red card</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16</a:t>
            </a:fld>
            <a:endParaRPr lang="nl-NL"/>
          </a:p>
        </p:txBody>
      </p:sp>
    </p:spTree>
    <p:extLst>
      <p:ext uri="{BB962C8B-B14F-4D97-AF65-F5344CB8AC3E}">
        <p14:creationId xmlns:p14="http://schemas.microsoft.com/office/powerpoint/2010/main" val="874275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CC3300"/>
                </a:solidFill>
              </a:rPr>
              <a:t>Right </a:t>
            </a:r>
            <a:r>
              <a:rPr lang="nl-NL" altLang="nl-NL" sz="1200" dirty="0" err="1">
                <a:solidFill>
                  <a:srgbClr val="CC3300"/>
                </a:solidFill>
              </a:rPr>
              <a:t>answer</a:t>
            </a:r>
            <a:r>
              <a:rPr lang="nl-NL" altLang="nl-NL" sz="1200" dirty="0">
                <a:solidFill>
                  <a:srgbClr val="CC3300"/>
                </a:solidFill>
              </a:rPr>
              <a:t>: green card</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17</a:t>
            </a:fld>
            <a:endParaRPr lang="nl-NL"/>
          </a:p>
        </p:txBody>
      </p:sp>
    </p:spTree>
    <p:extLst>
      <p:ext uri="{BB962C8B-B14F-4D97-AF65-F5344CB8AC3E}">
        <p14:creationId xmlns:p14="http://schemas.microsoft.com/office/powerpoint/2010/main" val="523955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This is</a:t>
            </a:r>
            <a:r>
              <a:rPr lang="en-GB" baseline="0" dirty="0"/>
              <a:t> a different type of quiz. It can be used to stimulate re-thinking about the topics that have been presented in the training. It is a kind of ‘question and answer’ game to repeat the lessons learned in a playful way. </a:t>
            </a:r>
            <a:endParaRPr lang="en-GB"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18</a:t>
            </a:fld>
            <a:endParaRPr lang="nl-NL"/>
          </a:p>
        </p:txBody>
      </p:sp>
    </p:spTree>
    <p:extLst>
      <p:ext uri="{BB962C8B-B14F-4D97-AF65-F5344CB8AC3E}">
        <p14:creationId xmlns:p14="http://schemas.microsoft.com/office/powerpoint/2010/main" val="4183692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Keep the </a:t>
            </a:r>
            <a:r>
              <a:rPr lang="en-GB" baseline="0" dirty="0"/>
              <a:t>question/answer time short. Ask participants to be aware of the questions and the answers given. In a plenary discussion you talk about the interaction: were the questions sometimes too difficult to answer? Were the answers clear? etc. </a:t>
            </a:r>
            <a:endParaRPr lang="en-GB"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19</a:t>
            </a:fld>
            <a:endParaRPr lang="nl-NL"/>
          </a:p>
        </p:txBody>
      </p:sp>
    </p:spTree>
    <p:extLst>
      <p:ext uri="{BB962C8B-B14F-4D97-AF65-F5344CB8AC3E}">
        <p14:creationId xmlns:p14="http://schemas.microsoft.com/office/powerpoint/2010/main" val="84928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Tis </a:t>
            </a:r>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2</a:t>
            </a:fld>
            <a:endParaRPr lang="nl-NL"/>
          </a:p>
        </p:txBody>
      </p:sp>
    </p:spTree>
    <p:extLst>
      <p:ext uri="{BB962C8B-B14F-4D97-AF65-F5344CB8AC3E}">
        <p14:creationId xmlns:p14="http://schemas.microsoft.com/office/powerpoint/2010/main" val="1889428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This</a:t>
            </a:r>
            <a:r>
              <a:rPr lang="en-GB" baseline="0" dirty="0"/>
              <a:t> exercise helps participants to retrieve the information or the topics discussed during the training. Be careful that participants do not give their own opinion or give comment. It is important that students feel free to express their own experiences/feelings. So during this debriefing: no discussion and no comment.</a:t>
            </a:r>
            <a:endParaRPr lang="en-GB"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20</a:t>
            </a:fld>
            <a:endParaRPr lang="nl-NL"/>
          </a:p>
        </p:txBody>
      </p:sp>
    </p:spTree>
    <p:extLst>
      <p:ext uri="{BB962C8B-B14F-4D97-AF65-F5344CB8AC3E}">
        <p14:creationId xmlns:p14="http://schemas.microsoft.com/office/powerpoint/2010/main" val="3372965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Discuss first with</a:t>
            </a:r>
            <a:r>
              <a:rPr lang="en-GB" baseline="0" noProof="0" dirty="0"/>
              <a:t> the group </a:t>
            </a:r>
            <a:r>
              <a:rPr lang="en-GB" noProof="0" dirty="0"/>
              <a:t>what they think those different type of questions are</a:t>
            </a:r>
            <a:r>
              <a:rPr lang="en-GB" baseline="0" noProof="0" dirty="0"/>
              <a:t> </a:t>
            </a:r>
            <a:r>
              <a:rPr lang="en-GB" noProof="0" dirty="0"/>
              <a:t>all about. When do you use them? When is it good to ask closed questions and when not. You can do the exercise also in the plenary</a:t>
            </a:r>
            <a:r>
              <a:rPr lang="en-GB" baseline="0" noProof="0" dirty="0"/>
              <a:t> </a:t>
            </a:r>
            <a:r>
              <a:rPr lang="en-GB" noProof="0" dirty="0"/>
              <a:t>group. Then A asks an open question to B, B responds and asks a closed question to C, C, responds and asks an open question to D till everybody has had his/her turn.  You can immediately reflect whether it is a proper closed or open question</a:t>
            </a:r>
            <a:r>
              <a:rPr lang="en-GB" baseline="0" noProof="0" dirty="0"/>
              <a:t> and what difference it does make.</a:t>
            </a:r>
            <a:endParaRPr lang="en-GB" noProof="0"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21</a:t>
            </a:fld>
            <a:endParaRPr lang="nl-NL"/>
          </a:p>
        </p:txBody>
      </p:sp>
    </p:spTree>
    <p:extLst>
      <p:ext uri="{BB962C8B-B14F-4D97-AF65-F5344CB8AC3E}">
        <p14:creationId xmlns:p14="http://schemas.microsoft.com/office/powerpoint/2010/main" val="930215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nl-NL" sz="1200" noProof="0" dirty="0">
                <a:solidFill>
                  <a:srgbClr val="FF0000"/>
                </a:solidFill>
              </a:rPr>
              <a:t>Very</a:t>
            </a:r>
            <a:r>
              <a:rPr lang="en-GB" altLang="nl-NL" sz="1200" baseline="0" noProof="0" dirty="0">
                <a:solidFill>
                  <a:srgbClr val="FF0000"/>
                </a:solidFill>
              </a:rPr>
              <a:t> often the message at the end is quite different from the original one. Discuss what is blurring the message and what are the causes of miscommunication. Ask for experiences in real life. Can they give examples? </a:t>
            </a:r>
            <a:endParaRPr lang="en-GB" altLang="nl-NL" sz="1200" noProof="0" dirty="0">
              <a:solidFill>
                <a:srgbClr val="FF0000"/>
              </a:solidFill>
            </a:endParaRP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22</a:t>
            </a:fld>
            <a:endParaRPr lang="nl-NL"/>
          </a:p>
        </p:txBody>
      </p:sp>
    </p:spTree>
    <p:extLst>
      <p:ext uri="{BB962C8B-B14F-4D97-AF65-F5344CB8AC3E}">
        <p14:creationId xmlns:p14="http://schemas.microsoft.com/office/powerpoint/2010/main" val="2153847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nl-NL" sz="1200" noProof="0" dirty="0">
                <a:solidFill>
                  <a:srgbClr val="CC3300"/>
                </a:solidFill>
              </a:rPr>
              <a:t>P.S</a:t>
            </a:r>
            <a:r>
              <a:rPr lang="en-GB" altLang="nl-NL" sz="1200" baseline="0" noProof="0" dirty="0">
                <a:solidFill>
                  <a:srgbClr val="CC3300"/>
                </a:solidFill>
              </a:rPr>
              <a:t>. this is just an example. Make the message not too long. Keep it simple. </a:t>
            </a:r>
            <a:endParaRPr lang="en-GB" altLang="nl-NL" sz="1200" noProof="0" dirty="0">
              <a:solidFill>
                <a:srgbClr val="CC3300"/>
              </a:solidFill>
            </a:endParaRP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23</a:t>
            </a:fld>
            <a:endParaRPr lang="nl-NL"/>
          </a:p>
        </p:txBody>
      </p:sp>
    </p:spTree>
    <p:extLst>
      <p:ext uri="{BB962C8B-B14F-4D97-AF65-F5344CB8AC3E}">
        <p14:creationId xmlns:p14="http://schemas.microsoft.com/office/powerpoint/2010/main" val="2822359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The</a:t>
            </a:r>
            <a:r>
              <a:rPr lang="en-GB" baseline="0" dirty="0"/>
              <a:t> various exercises like </a:t>
            </a:r>
            <a:r>
              <a:rPr lang="en-GB" baseline="0" dirty="0" err="1"/>
              <a:t>braincrackers</a:t>
            </a:r>
            <a:r>
              <a:rPr lang="en-GB" baseline="0" dirty="0"/>
              <a:t> and energizers in this presentation can be used to give the group a boost or use them as a wake up call, for instance after lunch-time or when the energy drops. In general people cannot concentrate too long. Regular refreshment of the mind and relaxation in between helps participants to stay focussed.  The 3 exercises with the name ‘Getting restarted’ can be used to check the lessons learned or to bring back the content of a topic. Some exercises on communication are added.</a:t>
            </a:r>
            <a:endParaRPr lang="en-GB"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24</a:t>
            </a:fld>
            <a:endParaRPr lang="nl-NL"/>
          </a:p>
        </p:txBody>
      </p:sp>
    </p:spTree>
    <p:extLst>
      <p:ext uri="{BB962C8B-B14F-4D97-AF65-F5344CB8AC3E}">
        <p14:creationId xmlns:p14="http://schemas.microsoft.com/office/powerpoint/2010/main" val="1187205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3</a:t>
            </a:fld>
            <a:endParaRPr lang="nl-NL"/>
          </a:p>
        </p:txBody>
      </p:sp>
    </p:spTree>
    <p:extLst>
      <p:ext uri="{BB962C8B-B14F-4D97-AF65-F5344CB8AC3E}">
        <p14:creationId xmlns:p14="http://schemas.microsoft.com/office/powerpoint/2010/main" val="389084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918190-66FE-4E96-967B-11939A43C25F}" type="slidenum">
              <a:rPr lang="pt-BR" altLang="nl-NL">
                <a:latin typeface="Calibri" panose="020F0502020204030204" pitchFamily="34" charset="0"/>
              </a:rPr>
              <a:pPr eaLnBrk="1" hangingPunct="1"/>
              <a:t>4</a:t>
            </a:fld>
            <a:endParaRPr lang="pt-BR" altLang="nl-NL">
              <a:latin typeface="Calibri" panose="020F0502020204030204" pitchFamily="34"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nl-NL" noProof="0" dirty="0"/>
              <a:t>You</a:t>
            </a:r>
            <a:r>
              <a:rPr lang="en-GB" altLang="nl-NL" baseline="0" noProof="0" dirty="0"/>
              <a:t> use a </a:t>
            </a:r>
            <a:r>
              <a:rPr lang="en-GB" altLang="nl-NL" noProof="0" dirty="0"/>
              <a:t>brain </a:t>
            </a:r>
            <a:r>
              <a:rPr lang="en-GB" altLang="nl-NL" baseline="0" noProof="0" dirty="0"/>
              <a:t>cracker to provoke critical and creative thinking. </a:t>
            </a:r>
            <a:endParaRPr lang="en-GB" altLang="nl-NL" noProof="0" dirty="0"/>
          </a:p>
        </p:txBody>
      </p:sp>
    </p:spTree>
    <p:extLst>
      <p:ext uri="{BB962C8B-B14F-4D97-AF65-F5344CB8AC3E}">
        <p14:creationId xmlns:p14="http://schemas.microsoft.com/office/powerpoint/2010/main" val="1468797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Explain in the discussion afterwards that the exercise shows that it is good to think more often ‘out-of-the-box’, that means outside your normal frame of reference. In that case creative ideas and unexpected solutions will come up. </a:t>
            </a:r>
          </a:p>
          <a:p>
            <a:endParaRPr lang="en-GB"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5</a:t>
            </a:fld>
            <a:endParaRPr lang="nl-NL"/>
          </a:p>
        </p:txBody>
      </p:sp>
    </p:spTree>
    <p:extLst>
      <p:ext uri="{BB962C8B-B14F-4D97-AF65-F5344CB8AC3E}">
        <p14:creationId xmlns:p14="http://schemas.microsoft.com/office/powerpoint/2010/main" val="3979424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Two solutions:</a:t>
            </a:r>
          </a:p>
          <a:p>
            <a:pPr marL="228600" indent="-228600">
              <a:buAutoNum type="arabicPeriod"/>
            </a:pPr>
            <a:r>
              <a:rPr lang="en-GB" noProof="0" dirty="0"/>
              <a:t>Put a S before the  1 X     Then you  get SIX</a:t>
            </a:r>
          </a:p>
          <a:p>
            <a:pPr marL="228600" indent="-228600">
              <a:buAutoNum type="arabicPeriod" startAt="2"/>
            </a:pPr>
            <a:r>
              <a:rPr lang="en-GB" noProof="0" dirty="0"/>
              <a:t>Put a 6 after the 1 X         Then you get 1 X 6. </a:t>
            </a:r>
          </a:p>
          <a:p>
            <a:pPr marL="0" indent="0">
              <a:buNone/>
            </a:pPr>
            <a:r>
              <a:rPr lang="en-GB" noProof="0" dirty="0"/>
              <a:t>The first one is nicer, but the second one is also okay.</a:t>
            </a:r>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6</a:t>
            </a:fld>
            <a:endParaRPr lang="nl-NL"/>
          </a:p>
        </p:txBody>
      </p:sp>
    </p:spTree>
    <p:extLst>
      <p:ext uri="{BB962C8B-B14F-4D97-AF65-F5344CB8AC3E}">
        <p14:creationId xmlns:p14="http://schemas.microsoft.com/office/powerpoint/2010/main" val="412862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Making your own quiz is a nice way of assessing knowledge about a</a:t>
            </a:r>
            <a:r>
              <a:rPr lang="en-GB" baseline="0" noProof="0" dirty="0"/>
              <a:t> </a:t>
            </a:r>
            <a:r>
              <a:rPr lang="en-GB" noProof="0" dirty="0"/>
              <a:t>topic. In a way it replaces multiple choice questions. </a:t>
            </a:r>
          </a:p>
          <a:p>
            <a:r>
              <a:rPr lang="en-GB" noProof="0" dirty="0"/>
              <a:t>Participants can start a debate when they have</a:t>
            </a:r>
            <a:r>
              <a:rPr lang="en-GB" baseline="0" noProof="0" dirty="0"/>
              <a:t> come up with </a:t>
            </a:r>
            <a:r>
              <a:rPr lang="en-GB" noProof="0" dirty="0"/>
              <a:t>different</a:t>
            </a:r>
            <a:r>
              <a:rPr lang="en-GB" baseline="0" noProof="0" dirty="0"/>
              <a:t> answers.</a:t>
            </a:r>
            <a:r>
              <a:rPr lang="en-GB" noProof="0" dirty="0"/>
              <a:t> Trainer</a:t>
            </a:r>
            <a:r>
              <a:rPr lang="en-GB" baseline="0" noProof="0" dirty="0"/>
              <a:t> can help to clarify what is right and why?</a:t>
            </a:r>
            <a:r>
              <a:rPr lang="en-GB" noProof="0" dirty="0"/>
              <a:t>. A</a:t>
            </a:r>
            <a:r>
              <a:rPr lang="en-GB" baseline="0" noProof="0" dirty="0"/>
              <a:t> quiz helps participants</a:t>
            </a:r>
            <a:r>
              <a:rPr lang="en-GB" noProof="0" dirty="0"/>
              <a:t> to tell about CBET in their own words. In this way the</a:t>
            </a:r>
            <a:r>
              <a:rPr lang="en-GB" baseline="0" noProof="0" dirty="0"/>
              <a:t> trainer gets</a:t>
            </a:r>
            <a:r>
              <a:rPr lang="en-GB" noProof="0" dirty="0"/>
              <a:t> a good idea of what the</a:t>
            </a:r>
            <a:r>
              <a:rPr lang="en-GB" baseline="0" noProof="0" dirty="0"/>
              <a:t> trainees have understood </a:t>
            </a:r>
            <a:r>
              <a:rPr lang="en-GB" noProof="0" dirty="0"/>
              <a:t>about CBET.  Using a quiz</a:t>
            </a:r>
            <a:r>
              <a:rPr lang="en-GB" baseline="0" noProof="0" dirty="0"/>
              <a:t> </a:t>
            </a:r>
            <a:r>
              <a:rPr lang="en-GB" noProof="0" dirty="0"/>
              <a:t>is also fun. And when you put some funny questions in between…. It</a:t>
            </a:r>
            <a:r>
              <a:rPr lang="en-GB" baseline="0" noProof="0" dirty="0"/>
              <a:t> is even m</a:t>
            </a:r>
            <a:r>
              <a:rPr lang="en-GB" noProof="0" dirty="0"/>
              <a:t>ore fun! Adjust</a:t>
            </a:r>
            <a:r>
              <a:rPr lang="en-GB" baseline="0" noProof="0" dirty="0"/>
              <a:t> the questions in this presentation to your own training. </a:t>
            </a:r>
            <a:endParaRPr lang="en-GB" noProof="0"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7</a:t>
            </a:fld>
            <a:endParaRPr lang="nl-NL"/>
          </a:p>
        </p:txBody>
      </p:sp>
    </p:spTree>
    <p:extLst>
      <p:ext uri="{BB962C8B-B14F-4D97-AF65-F5344CB8AC3E}">
        <p14:creationId xmlns:p14="http://schemas.microsoft.com/office/powerpoint/2010/main" val="3662035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FF0000"/>
                </a:solidFill>
              </a:rPr>
              <a:t>Correct </a:t>
            </a:r>
            <a:r>
              <a:rPr lang="nl-NL" altLang="nl-NL" sz="1200" dirty="0" err="1">
                <a:solidFill>
                  <a:srgbClr val="FF0000"/>
                </a:solidFill>
              </a:rPr>
              <a:t>answer</a:t>
            </a:r>
            <a:r>
              <a:rPr lang="nl-NL" altLang="nl-NL" sz="1200" dirty="0">
                <a:solidFill>
                  <a:srgbClr val="FF0000"/>
                </a:solidFill>
              </a:rPr>
              <a:t>: red card </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8</a:t>
            </a:fld>
            <a:endParaRPr lang="nl-NL"/>
          </a:p>
        </p:txBody>
      </p:sp>
    </p:spTree>
    <p:extLst>
      <p:ext uri="{BB962C8B-B14F-4D97-AF65-F5344CB8AC3E}">
        <p14:creationId xmlns:p14="http://schemas.microsoft.com/office/powerpoint/2010/main" val="1630905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200" dirty="0">
                <a:solidFill>
                  <a:srgbClr val="FF0000"/>
                </a:solidFill>
              </a:rPr>
              <a:t>Correct </a:t>
            </a:r>
            <a:r>
              <a:rPr lang="nl-NL" altLang="nl-NL" sz="1200" dirty="0" err="1">
                <a:solidFill>
                  <a:srgbClr val="FF0000"/>
                </a:solidFill>
              </a:rPr>
              <a:t>answer</a:t>
            </a:r>
            <a:r>
              <a:rPr lang="nl-NL" altLang="nl-NL" sz="1200" dirty="0">
                <a:solidFill>
                  <a:srgbClr val="FF0000"/>
                </a:solidFill>
              </a:rPr>
              <a:t>: red card </a:t>
            </a:r>
          </a:p>
          <a:p>
            <a:endParaRPr lang="nl-NL" dirty="0"/>
          </a:p>
        </p:txBody>
      </p:sp>
      <p:sp>
        <p:nvSpPr>
          <p:cNvPr id="4" name="Tijdelijke aanduiding voor dianummer 3"/>
          <p:cNvSpPr>
            <a:spLocks noGrp="1"/>
          </p:cNvSpPr>
          <p:nvPr>
            <p:ph type="sldNum" sz="quarter" idx="10"/>
          </p:nvPr>
        </p:nvSpPr>
        <p:spPr/>
        <p:txBody>
          <a:bodyPr/>
          <a:lstStyle/>
          <a:p>
            <a:fld id="{840EBE0B-1A30-4C68-BAD3-55A2707A9925}" type="slidenum">
              <a:rPr lang="nl-NL" smtClean="0"/>
              <a:t>9</a:t>
            </a:fld>
            <a:endParaRPr lang="nl-NL"/>
          </a:p>
        </p:txBody>
      </p:sp>
    </p:spTree>
    <p:extLst>
      <p:ext uri="{BB962C8B-B14F-4D97-AF65-F5344CB8AC3E}">
        <p14:creationId xmlns:p14="http://schemas.microsoft.com/office/powerpoint/2010/main" val="3014472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95F9C545-C633-46F4-B1CD-82318F319DC5}" type="datetime1">
              <a:rPr lang="en-US" smtClean="0"/>
              <a:t>11/1/2021</a:t>
            </a:fld>
            <a:endParaRPr lang="en-US"/>
          </a:p>
        </p:txBody>
      </p:sp>
      <p:sp>
        <p:nvSpPr>
          <p:cNvPr id="5" name="Footer Placeholder 4"/>
          <p:cNvSpPr>
            <a:spLocks noGrp="1"/>
          </p:cNvSpPr>
          <p:nvPr>
            <p:ph type="ftr" sz="quarter" idx="11"/>
          </p:nvPr>
        </p:nvSpPr>
        <p:spPr/>
        <p:txBody>
          <a:bodyPr/>
          <a:lstStyle/>
          <a:p>
            <a:r>
              <a:rPr lang="en-US"/>
              <a:t>ToT-Icebreakers</a:t>
            </a:r>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FC5EC208-A839-40AE-8A90-6FC1104FEDDC}" type="datetime1">
              <a:rPr lang="en-US" smtClean="0"/>
              <a:t>11/1/2021</a:t>
            </a:fld>
            <a:endParaRPr lang="en-US"/>
          </a:p>
        </p:txBody>
      </p:sp>
      <p:sp>
        <p:nvSpPr>
          <p:cNvPr id="5" name="Footer Placeholder 4"/>
          <p:cNvSpPr>
            <a:spLocks noGrp="1"/>
          </p:cNvSpPr>
          <p:nvPr>
            <p:ph type="ftr" sz="quarter" idx="11"/>
          </p:nvPr>
        </p:nvSpPr>
        <p:spPr/>
        <p:txBody>
          <a:bodyPr/>
          <a:lstStyle/>
          <a:p>
            <a:r>
              <a:rPr lang="en-US"/>
              <a:t>ToT-Icebreakers</a:t>
            </a:r>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811B715B-F521-4C41-B041-283104160649}" type="datetime1">
              <a:rPr lang="en-US" smtClean="0"/>
              <a:t>11/1/2021</a:t>
            </a:fld>
            <a:endParaRPr lang="en-US"/>
          </a:p>
        </p:txBody>
      </p:sp>
      <p:sp>
        <p:nvSpPr>
          <p:cNvPr id="5" name="Footer Placeholder 4"/>
          <p:cNvSpPr>
            <a:spLocks noGrp="1"/>
          </p:cNvSpPr>
          <p:nvPr>
            <p:ph type="ftr" sz="quarter" idx="11"/>
          </p:nvPr>
        </p:nvSpPr>
        <p:spPr/>
        <p:txBody>
          <a:bodyPr/>
          <a:lstStyle/>
          <a:p>
            <a:r>
              <a:rPr lang="en-US"/>
              <a:t>ToT-Icebreakers</a:t>
            </a:r>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918CFA78-0F7A-400F-8A31-B9BA9AF0EF43}" type="datetime1">
              <a:rPr lang="en-US" smtClean="0"/>
              <a:t>11/1/2021</a:t>
            </a:fld>
            <a:endParaRPr lang="en-US"/>
          </a:p>
        </p:txBody>
      </p:sp>
      <p:sp>
        <p:nvSpPr>
          <p:cNvPr id="5" name="Footer Placeholder 4"/>
          <p:cNvSpPr>
            <a:spLocks noGrp="1"/>
          </p:cNvSpPr>
          <p:nvPr>
            <p:ph type="ftr" sz="quarter" idx="11"/>
          </p:nvPr>
        </p:nvSpPr>
        <p:spPr/>
        <p:txBody>
          <a:bodyPr/>
          <a:lstStyle/>
          <a:p>
            <a:r>
              <a:rPr lang="en-US"/>
              <a:t>ToT-Icebreakers</a:t>
            </a:r>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96D3A9DF-03E2-49A6-A151-A87024D7C0C8}" type="datetime1">
              <a:rPr lang="en-US" smtClean="0"/>
              <a:t>11/1/2021</a:t>
            </a:fld>
            <a:endParaRPr lang="en-US"/>
          </a:p>
        </p:txBody>
      </p:sp>
      <p:sp>
        <p:nvSpPr>
          <p:cNvPr id="5" name="Footer Placeholder 4"/>
          <p:cNvSpPr>
            <a:spLocks noGrp="1"/>
          </p:cNvSpPr>
          <p:nvPr>
            <p:ph type="ftr" sz="quarter" idx="11"/>
          </p:nvPr>
        </p:nvSpPr>
        <p:spPr/>
        <p:txBody>
          <a:bodyPr/>
          <a:lstStyle/>
          <a:p>
            <a:r>
              <a:rPr lang="en-US"/>
              <a:t>ToT-Icebreakers</a:t>
            </a:r>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9F584767-F981-47EA-A149-A69EEF00EF2D}" type="datetime1">
              <a:rPr lang="en-US" smtClean="0"/>
              <a:t>11/1/2021</a:t>
            </a:fld>
            <a:endParaRPr lang="en-US"/>
          </a:p>
        </p:txBody>
      </p:sp>
      <p:sp>
        <p:nvSpPr>
          <p:cNvPr id="6" name="Footer Placeholder 5"/>
          <p:cNvSpPr>
            <a:spLocks noGrp="1"/>
          </p:cNvSpPr>
          <p:nvPr>
            <p:ph type="ftr" sz="quarter" idx="11"/>
          </p:nvPr>
        </p:nvSpPr>
        <p:spPr/>
        <p:txBody>
          <a:bodyPr/>
          <a:lstStyle/>
          <a:p>
            <a:r>
              <a:rPr lang="en-US"/>
              <a:t>ToT-Icebreakers</a:t>
            </a:r>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F60F9502-CAD0-49DB-976D-3D53147001AF}" type="datetime1">
              <a:rPr lang="en-US" smtClean="0"/>
              <a:t>11/1/2021</a:t>
            </a:fld>
            <a:endParaRPr lang="en-US"/>
          </a:p>
        </p:txBody>
      </p:sp>
      <p:sp>
        <p:nvSpPr>
          <p:cNvPr id="8" name="Footer Placeholder 7"/>
          <p:cNvSpPr>
            <a:spLocks noGrp="1"/>
          </p:cNvSpPr>
          <p:nvPr>
            <p:ph type="ftr" sz="quarter" idx="11"/>
          </p:nvPr>
        </p:nvSpPr>
        <p:spPr/>
        <p:txBody>
          <a:bodyPr/>
          <a:lstStyle/>
          <a:p>
            <a:r>
              <a:rPr lang="en-US"/>
              <a:t>ToT-Icebreakers</a:t>
            </a:r>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694BF923-75CD-4888-9E65-70F4D35CC970}" type="datetime1">
              <a:rPr lang="en-US" smtClean="0"/>
              <a:t>11/1/2021</a:t>
            </a:fld>
            <a:endParaRPr lang="en-US"/>
          </a:p>
        </p:txBody>
      </p:sp>
      <p:sp>
        <p:nvSpPr>
          <p:cNvPr id="4" name="Footer Placeholder 3"/>
          <p:cNvSpPr>
            <a:spLocks noGrp="1"/>
          </p:cNvSpPr>
          <p:nvPr>
            <p:ph type="ftr" sz="quarter" idx="11"/>
          </p:nvPr>
        </p:nvSpPr>
        <p:spPr/>
        <p:txBody>
          <a:bodyPr/>
          <a:lstStyle/>
          <a:p>
            <a:r>
              <a:rPr lang="en-US"/>
              <a:t>ToT-Icebreakers</a:t>
            </a:r>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93574B-1791-4AA0-9FF5-F965C9A1D828}" type="datetime1">
              <a:rPr lang="en-US" smtClean="0"/>
              <a:t>11/1/2021</a:t>
            </a:fld>
            <a:endParaRPr lang="en-US"/>
          </a:p>
        </p:txBody>
      </p:sp>
      <p:sp>
        <p:nvSpPr>
          <p:cNvPr id="3" name="Footer Placeholder 2"/>
          <p:cNvSpPr>
            <a:spLocks noGrp="1"/>
          </p:cNvSpPr>
          <p:nvPr>
            <p:ph type="ftr" sz="quarter" idx="11"/>
          </p:nvPr>
        </p:nvSpPr>
        <p:spPr/>
        <p:txBody>
          <a:bodyPr/>
          <a:lstStyle/>
          <a:p>
            <a:r>
              <a:rPr lang="en-US"/>
              <a:t>ToT-Icebreakers</a:t>
            </a:r>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37B6867C-2D06-4B2B-BABD-7E3FB662FC0D}" type="datetime1">
              <a:rPr lang="en-US" smtClean="0"/>
              <a:t>11/1/2021</a:t>
            </a:fld>
            <a:endParaRPr lang="en-US"/>
          </a:p>
        </p:txBody>
      </p:sp>
      <p:sp>
        <p:nvSpPr>
          <p:cNvPr id="6" name="Footer Placeholder 5"/>
          <p:cNvSpPr>
            <a:spLocks noGrp="1"/>
          </p:cNvSpPr>
          <p:nvPr>
            <p:ph type="ftr" sz="quarter" idx="11"/>
          </p:nvPr>
        </p:nvSpPr>
        <p:spPr/>
        <p:txBody>
          <a:bodyPr/>
          <a:lstStyle/>
          <a:p>
            <a:r>
              <a:rPr lang="en-US"/>
              <a:t>ToT-Icebreakers</a:t>
            </a:r>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066B968B-0557-4675-A688-23562D3E7C57}" type="datetime1">
              <a:rPr lang="en-US" smtClean="0"/>
              <a:t>11/1/2021</a:t>
            </a:fld>
            <a:endParaRPr lang="en-US"/>
          </a:p>
        </p:txBody>
      </p:sp>
      <p:sp>
        <p:nvSpPr>
          <p:cNvPr id="6" name="Footer Placeholder 5"/>
          <p:cNvSpPr>
            <a:spLocks noGrp="1"/>
          </p:cNvSpPr>
          <p:nvPr>
            <p:ph type="ftr" sz="quarter" idx="11"/>
          </p:nvPr>
        </p:nvSpPr>
        <p:spPr/>
        <p:txBody>
          <a:bodyPr/>
          <a:lstStyle/>
          <a:p>
            <a:r>
              <a:rPr lang="en-US"/>
              <a:t>ToT-Icebreakers</a:t>
            </a:r>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A4321-DD25-41C9-8519-0CCFC0354C00}" type="datetime1">
              <a:rPr lang="en-US" smtClean="0"/>
              <a:t>11/1/2021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ToT-Icebreakers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wmf"/><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Autofit/>
          </a:bodyPr>
          <a:lstStyle/>
          <a:p>
            <a:pPr algn="l"/>
            <a:r>
              <a:rPr lang="en-GB" altLang="en-US" sz="4000" b="1" dirty="0">
                <a:solidFill>
                  <a:schemeClr val="bg1"/>
                </a:solidFill>
                <a:cs typeface="Times New Roman" panose="02020603050405020304" pitchFamily="18" charset="0"/>
              </a:rPr>
              <a:t>Icebreakers, energizers and getting restarted</a:t>
            </a:r>
            <a:endParaRPr lang="en-US" sz="4000" cap="all" dirty="0">
              <a:solidFill>
                <a:schemeClr val="bg1"/>
              </a:solidFill>
              <a:latin typeface="Cubano Regular"/>
              <a:cs typeface="Cubano Regular"/>
            </a:endParaRPr>
          </a:p>
        </p:txBody>
      </p:sp>
      <p:sp>
        <p:nvSpPr>
          <p:cNvPr id="4" name="Title 1"/>
          <p:cNvSpPr txBox="1">
            <a:spLocks/>
          </p:cNvSpPr>
          <p:nvPr/>
        </p:nvSpPr>
        <p:spPr>
          <a:xfrm>
            <a:off x="685800" y="4264090"/>
            <a:ext cx="4817328" cy="1517732"/>
          </a:xfrm>
          <a:prstGeom prst="rect">
            <a:avLst/>
          </a:prstGeom>
        </p:spPr>
        <p:txBody>
          <a:bodyPr vert="horz" lIns="91440" tIns="45720" rIns="91440" bIns="45720" rtlCol="0" anchor="ctr">
            <a:normAutofit lnSpcReduction="10000"/>
          </a:bodyPr>
          <a:lstStyle/>
          <a:p>
            <a:pPr>
              <a:lnSpc>
                <a:spcPct val="80000"/>
              </a:lnSpc>
            </a:pPr>
            <a:r>
              <a:rPr lang="en-GB" altLang="en-US" b="1" dirty="0">
                <a:solidFill>
                  <a:schemeClr val="bg1"/>
                </a:solidFill>
              </a:rPr>
              <a:t>Introduction Training on  CBET</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Day 2 Extra hand-out 2.7</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VNA project, My World of Work </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Zanzibar</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7380000" y="3060000"/>
            <a:ext cx="1876211" cy="144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rPr>
              <a:t>In CBET the assignments….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446550"/>
          </a:xfrm>
          <a:prstGeom prst="rect">
            <a:avLst/>
          </a:prstGeom>
        </p:spPr>
        <p:txBody>
          <a:bodyPr wrap="square">
            <a:spAutoFit/>
          </a:bodyPr>
          <a:lstStyle/>
          <a:p>
            <a:endParaRPr lang="nl-NL" altLang="nl-NL" sz="1600" dirty="0"/>
          </a:p>
          <a:p>
            <a:pPr marL="342900" indent="-342900">
              <a:buFont typeface="Arial" panose="020B0604020202020204" pitchFamily="34" charset="0"/>
              <a:buChar char="•"/>
            </a:pPr>
            <a:r>
              <a:rPr lang="en-GB" altLang="nl-NL" sz="2400" dirty="0">
                <a:solidFill>
                  <a:srgbClr val="CC3300"/>
                </a:solidFill>
              </a:rPr>
              <a:t>Describe what to learn/what to know: red card</a:t>
            </a:r>
          </a:p>
          <a:p>
            <a:pPr marL="342900" indent="-342900">
              <a:buFont typeface="Arial" panose="020B0604020202020204" pitchFamily="34" charset="0"/>
              <a:buChar char="•"/>
            </a:pPr>
            <a:endParaRPr lang="en-GB" altLang="nl-NL" sz="2400" dirty="0">
              <a:solidFill>
                <a:srgbClr val="CC3300"/>
              </a:solidFill>
            </a:endParaRPr>
          </a:p>
          <a:p>
            <a:pPr marL="342900" indent="-342900">
              <a:buFont typeface="Arial" panose="020B0604020202020204" pitchFamily="34" charset="0"/>
              <a:buChar char="•"/>
            </a:pPr>
            <a:r>
              <a:rPr lang="en-GB" altLang="nl-NL" sz="2400" dirty="0">
                <a:solidFill>
                  <a:srgbClr val="33CC33"/>
                </a:solidFill>
              </a:rPr>
              <a:t>Describe how to learn/what to do: green card</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D804876-E0CB-B549-9D37-4BC2FBC04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373555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ea typeface="Verdana" panose="020B0604030504040204" pitchFamily="34" charset="0"/>
                <a:cs typeface="Verdana" panose="020B0604030504040204" pitchFamily="34" charset="0"/>
              </a:rPr>
              <a:t>A logbook is….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95600"/>
            <a:ext cx="772008" cy="594000"/>
          </a:xfrm>
          <a:prstGeom prst="rect">
            <a:avLst/>
          </a:prstGeom>
        </p:spPr>
      </p:pic>
      <p:sp>
        <p:nvSpPr>
          <p:cNvPr id="11" name="Rectangle 10"/>
          <p:cNvSpPr/>
          <p:nvPr/>
        </p:nvSpPr>
        <p:spPr>
          <a:xfrm>
            <a:off x="781384" y="2175354"/>
            <a:ext cx="6664094" cy="1431161"/>
          </a:xfrm>
          <a:prstGeom prst="rect">
            <a:avLst/>
          </a:prstGeom>
        </p:spPr>
        <p:txBody>
          <a:bodyPr wrap="square">
            <a:spAutoFit/>
          </a:bodyPr>
          <a:lstStyle/>
          <a:p>
            <a:pPr marL="342900" indent="-342900">
              <a:buFont typeface="Arial" panose="020B0604020202020204" pitchFamily="34" charset="0"/>
              <a:buChar char="•"/>
            </a:pPr>
            <a:r>
              <a:rPr lang="nl-NL" altLang="nl-NL" sz="2400" dirty="0">
                <a:solidFill>
                  <a:srgbClr val="CC3300"/>
                </a:solidFill>
              </a:rPr>
              <a:t>A private </a:t>
            </a:r>
            <a:r>
              <a:rPr lang="nl-NL" altLang="nl-NL" sz="2400" dirty="0" err="1">
                <a:solidFill>
                  <a:srgbClr val="CC3300"/>
                </a:solidFill>
              </a:rPr>
              <a:t>diary</a:t>
            </a:r>
            <a:r>
              <a:rPr lang="nl-NL" altLang="nl-NL" sz="2400" dirty="0">
                <a:solidFill>
                  <a:srgbClr val="CC3300"/>
                </a:solidFill>
              </a:rPr>
              <a:t>: red card</a:t>
            </a:r>
          </a:p>
          <a:p>
            <a:endParaRPr lang="nl-NL" altLang="nl-NL" sz="2400" dirty="0">
              <a:solidFill>
                <a:srgbClr val="33CC33"/>
              </a:solidFill>
            </a:endParaRPr>
          </a:p>
          <a:p>
            <a:pPr marL="342900" indent="-342900">
              <a:buFont typeface="Arial" panose="020B0604020202020204" pitchFamily="34" charset="0"/>
              <a:buChar char="•"/>
            </a:pPr>
            <a:r>
              <a:rPr lang="nl-NL" altLang="nl-NL" sz="2400" dirty="0">
                <a:solidFill>
                  <a:srgbClr val="33CC33"/>
                </a:solidFill>
              </a:rPr>
              <a:t>A professional instrument: green card</a:t>
            </a: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EFE345F-1DCB-F049-A103-9A2747025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49177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US" sz="3000" b="1" cap="all" dirty="0">
                <a:solidFill>
                  <a:srgbClr val="132831"/>
                </a:solidFill>
                <a:cs typeface="Cubano Regular"/>
              </a:rPr>
              <a:t>In the Netherlands the temperature on a hot day  is….</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431161"/>
          </a:xfrm>
          <a:prstGeom prst="rect">
            <a:avLst/>
          </a:prstGeom>
        </p:spPr>
        <p:txBody>
          <a:bodyPr wrap="square">
            <a:spAutoFit/>
          </a:bodyPr>
          <a:lstStyle/>
          <a:p>
            <a:pPr marL="342900" indent="-342900">
              <a:buFont typeface="Arial" panose="020B0604020202020204" pitchFamily="34" charset="0"/>
              <a:buChar char="•"/>
            </a:pPr>
            <a:r>
              <a:rPr lang="en-GB" altLang="nl-NL" sz="2400" dirty="0">
                <a:solidFill>
                  <a:srgbClr val="CC3300"/>
                </a:solidFill>
              </a:rPr>
              <a:t>40 degrees Celsius: red card</a:t>
            </a:r>
          </a:p>
          <a:p>
            <a:r>
              <a:rPr lang="en-GB" altLang="nl-NL" sz="2400" dirty="0">
                <a:solidFill>
                  <a:srgbClr val="33CC33"/>
                </a:solidFill>
              </a:rPr>
              <a:t>	</a:t>
            </a:r>
          </a:p>
          <a:p>
            <a:pPr marL="342900" indent="-342900">
              <a:buFont typeface="Arial" panose="020B0604020202020204" pitchFamily="34" charset="0"/>
              <a:buChar char="•"/>
            </a:pPr>
            <a:r>
              <a:rPr lang="en-GB" altLang="nl-NL" sz="2400" dirty="0">
                <a:solidFill>
                  <a:srgbClr val="33CC33"/>
                </a:solidFill>
              </a:rPr>
              <a:t>30 degrees Celsius: green card</a:t>
            </a:r>
          </a:p>
          <a:p>
            <a:pPr marL="342900" indent="-342900">
              <a:buFont typeface="Arial" panose="020B0604020202020204" pitchFamily="34" charset="0"/>
              <a:buChar char="•"/>
            </a:pPr>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AC6CF055-6865-C940-A5FE-E22F000648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405836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ea typeface="Verdana" panose="020B0604030504040204" pitchFamily="34" charset="0"/>
                <a:cs typeface="Verdana" panose="020B0604030504040204" pitchFamily="34" charset="0"/>
              </a:rPr>
              <a:t>Guidance is….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169825"/>
          </a:xfrm>
          <a:prstGeom prst="rect">
            <a:avLst/>
          </a:prstGeom>
        </p:spPr>
        <p:txBody>
          <a:bodyPr wrap="square">
            <a:spAutoFit/>
          </a:bodyPr>
          <a:lstStyle/>
          <a:p>
            <a:pPr marL="342900" indent="-342900">
              <a:buFont typeface="Arial" panose="020B0604020202020204" pitchFamily="34" charset="0"/>
              <a:buChar char="•"/>
            </a:pPr>
            <a:r>
              <a:rPr lang="en-GB" altLang="nl-NL" sz="2400" dirty="0">
                <a:solidFill>
                  <a:srgbClr val="CC3300"/>
                </a:solidFill>
              </a:rPr>
              <a:t>A specific learning activity, incorporated in the lessons: red card</a:t>
            </a:r>
          </a:p>
          <a:p>
            <a:r>
              <a:rPr lang="en-GB" altLang="nl-NL" sz="2400" dirty="0">
                <a:solidFill>
                  <a:srgbClr val="33CC33"/>
                </a:solidFill>
              </a:rPr>
              <a:t>	</a:t>
            </a:r>
          </a:p>
          <a:p>
            <a:pPr marL="342900" indent="-342900">
              <a:buFont typeface="Arial" panose="020B0604020202020204" pitchFamily="34" charset="0"/>
              <a:buChar char="•"/>
            </a:pPr>
            <a:r>
              <a:rPr lang="en-GB" altLang="nl-NL" sz="2400" dirty="0">
                <a:solidFill>
                  <a:srgbClr val="33CC33"/>
                </a:solidFill>
              </a:rPr>
              <a:t>Something that all teachers do automatically in their lessons: green card</a:t>
            </a: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4B5A78F-BE42-994D-9B40-33CA59D6F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87408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ea typeface="Verdana" panose="020B0604030504040204" pitchFamily="34" charset="0"/>
                <a:cs typeface="Verdana" panose="020B0604030504040204" pitchFamily="34" charset="0"/>
              </a:rPr>
              <a:t>The role of the teacher</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539157"/>
          </a:xfrm>
          <a:prstGeom prst="rect">
            <a:avLst/>
          </a:prstGeom>
        </p:spPr>
        <p:txBody>
          <a:bodyPr wrap="square">
            <a:spAutoFit/>
          </a:bodyPr>
          <a:lstStyle/>
          <a:p>
            <a:pPr marL="361950" indent="-361950">
              <a:buFont typeface="Arial" panose="020B0604020202020204" pitchFamily="34" charset="0"/>
              <a:buChar char="•"/>
              <a:defRPr/>
            </a:pPr>
            <a:r>
              <a:rPr lang="en-GB" sz="2400" dirty="0">
                <a:solidFill>
                  <a:srgbClr val="CC3300"/>
                </a:solidFill>
              </a:rPr>
              <a:t>The teacher is responsible for the students to achieve the learning outcomes: red card</a:t>
            </a:r>
          </a:p>
          <a:p>
            <a:pPr>
              <a:defRPr/>
            </a:pPr>
            <a:endParaRPr lang="en-GB" sz="2400" dirty="0">
              <a:solidFill>
                <a:srgbClr val="33CC33"/>
              </a:solidFill>
            </a:endParaRPr>
          </a:p>
          <a:p>
            <a:pPr marL="361950" indent="-361950">
              <a:buFont typeface="Arial" panose="020B0604020202020204" pitchFamily="34" charset="0"/>
              <a:buChar char="•"/>
              <a:defRPr/>
            </a:pPr>
            <a:r>
              <a:rPr lang="en-GB" sz="2400" dirty="0">
                <a:solidFill>
                  <a:srgbClr val="33CC33"/>
                </a:solidFill>
              </a:rPr>
              <a:t>The teacher is responsible to design the right assignments students can learn from: green card</a:t>
            </a:r>
          </a:p>
          <a:p>
            <a:pPr>
              <a:defRPr/>
            </a:pPr>
            <a:endParaRPr lang="nl-NL" sz="2400" dirty="0">
              <a:solidFill>
                <a:srgbClr val="33CC33"/>
              </a:solidFill>
            </a:endParaRP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77BCD5D4-3C25-024F-9D23-C6ADD6B31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217802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sz="3200" b="1" cap="all" dirty="0">
                <a:solidFill>
                  <a:srgbClr val="132831"/>
                </a:solidFill>
                <a:ea typeface="Verdana" panose="020B0604030504040204" pitchFamily="34" charset="0"/>
                <a:cs typeface="Verdana" panose="020B0604030504040204" pitchFamily="34" charset="0"/>
              </a:rPr>
              <a:t>Dutch people can….</a:t>
            </a:r>
            <a:endParaRPr lang="en-US" sz="30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539157"/>
          </a:xfrm>
          <a:prstGeom prst="rect">
            <a:avLst/>
          </a:prstGeom>
        </p:spPr>
        <p:txBody>
          <a:bodyPr wrap="square">
            <a:spAutoFit/>
          </a:bodyPr>
          <a:lstStyle/>
          <a:p>
            <a:pPr marL="342900" indent="-342900">
              <a:buFont typeface="Arial" panose="020B0604020202020204" pitchFamily="34" charset="0"/>
              <a:buChar char="•"/>
              <a:defRPr/>
            </a:pPr>
            <a:r>
              <a:rPr lang="en-GB" sz="2400" dirty="0">
                <a:solidFill>
                  <a:srgbClr val="CC3300"/>
                </a:solidFill>
              </a:rPr>
              <a:t>Skate on ice in canals and lakes every winter: red card</a:t>
            </a:r>
          </a:p>
          <a:p>
            <a:pPr>
              <a:defRPr/>
            </a:pPr>
            <a:r>
              <a:rPr lang="en-GB" sz="2400" dirty="0">
                <a:solidFill>
                  <a:srgbClr val="33CC33"/>
                </a:solidFill>
              </a:rPr>
              <a:t>	</a:t>
            </a:r>
          </a:p>
          <a:p>
            <a:pPr marL="361950" lvl="1" indent="-361950">
              <a:buFont typeface="Arial" panose="020B0604020202020204" pitchFamily="34" charset="0"/>
              <a:buChar char="•"/>
              <a:defRPr/>
            </a:pPr>
            <a:r>
              <a:rPr lang="en-GB" sz="2400" dirty="0">
                <a:solidFill>
                  <a:srgbClr val="33CC33"/>
                </a:solidFill>
              </a:rPr>
              <a:t>Skate on natural ice once in every seven years: green card</a:t>
            </a:r>
          </a:p>
          <a:p>
            <a:pPr>
              <a:defRPr/>
            </a:pPr>
            <a:endParaRPr lang="nl-NL" sz="2400" dirty="0">
              <a:solidFill>
                <a:srgbClr val="33CC33"/>
              </a:solidFill>
            </a:endParaRP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CA9971F-2B96-A54F-BDEF-CBE48B99E9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485572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cap="all" dirty="0">
                <a:solidFill>
                  <a:srgbClr val="132831"/>
                </a:solidFill>
                <a:ea typeface="Verdana" panose="020B0604030504040204" pitchFamily="34" charset="0"/>
                <a:cs typeface="Verdana" panose="020B0604030504040204" pitchFamily="34" charset="0"/>
              </a:rPr>
              <a:t>Programme design</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308324"/>
          </a:xfrm>
          <a:prstGeom prst="rect">
            <a:avLst/>
          </a:prstGeom>
        </p:spPr>
        <p:txBody>
          <a:bodyPr wrap="square">
            <a:spAutoFit/>
          </a:bodyPr>
          <a:lstStyle/>
          <a:p>
            <a:pPr marL="342900" indent="-342900">
              <a:buFont typeface="Arial" panose="020B0604020202020204" pitchFamily="34" charset="0"/>
              <a:buChar char="•"/>
            </a:pPr>
            <a:r>
              <a:rPr lang="en-GB" altLang="nl-NL" sz="2400" dirty="0">
                <a:solidFill>
                  <a:srgbClr val="CC3300"/>
                </a:solidFill>
              </a:rPr>
              <a:t>In CBET the curriculum and the learning activities are derived from professional tasks: red card </a:t>
            </a:r>
            <a:endParaRPr lang="en-GB" altLang="nl-NL" sz="2400" dirty="0"/>
          </a:p>
          <a:p>
            <a:pPr marL="342900" indent="-342900">
              <a:buFont typeface="Arial" panose="020B0604020202020204" pitchFamily="34" charset="0"/>
              <a:buChar char="•"/>
            </a:pPr>
            <a:endParaRPr lang="en-GB" altLang="nl-NL" sz="2400" dirty="0"/>
          </a:p>
          <a:p>
            <a:pPr marL="342900" indent="-342900">
              <a:buFont typeface="Arial" panose="020B0604020202020204" pitchFamily="34" charset="0"/>
              <a:buChar char="•"/>
            </a:pPr>
            <a:r>
              <a:rPr lang="en-GB" altLang="nl-NL" sz="2400" dirty="0">
                <a:solidFill>
                  <a:srgbClr val="33CC33"/>
                </a:solidFill>
              </a:rPr>
              <a:t>In CBET the curriculum and the learning activities are based on academic knowledge: green card</a:t>
            </a:r>
          </a:p>
          <a:p>
            <a:endParaRPr lang="nl-NL" altLang="nl-NL" sz="2400" dirty="0">
              <a:solidFill>
                <a:srgbClr val="33CC33"/>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D66E25B-218D-DF49-A5B3-264F8C418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374567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en-US" sz="3200" b="1" dirty="0">
                <a:ea typeface="Verdana" panose="020B0604030504040204" pitchFamily="34" charset="0"/>
                <a:cs typeface="Verdana" panose="020B0604030504040204" pitchFamily="34" charset="0"/>
              </a:rPr>
              <a:t>Programme design</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677656"/>
          </a:xfrm>
          <a:prstGeom prst="rect">
            <a:avLst/>
          </a:prstGeom>
        </p:spPr>
        <p:txBody>
          <a:bodyPr wrap="square">
            <a:spAutoFit/>
          </a:bodyPr>
          <a:lstStyle/>
          <a:p>
            <a:pPr marL="342900" indent="-342900">
              <a:buFont typeface="Arial" panose="020B0604020202020204" pitchFamily="34" charset="0"/>
              <a:buChar char="•"/>
            </a:pPr>
            <a:r>
              <a:rPr lang="en-GB" altLang="nl-NL" sz="2400" dirty="0">
                <a:solidFill>
                  <a:srgbClr val="CC3300"/>
                </a:solidFill>
              </a:rPr>
              <a:t>In CBET students learn theory that they apply later at work: red card </a:t>
            </a:r>
            <a:endParaRPr lang="en-GB" altLang="nl-NL" sz="2400" dirty="0"/>
          </a:p>
          <a:p>
            <a:pPr marL="342900" indent="-342900">
              <a:buFont typeface="Arial" panose="020B0604020202020204" pitchFamily="34" charset="0"/>
              <a:buChar char="•"/>
            </a:pPr>
            <a:endParaRPr lang="en-GB" altLang="nl-NL" sz="2400" dirty="0"/>
          </a:p>
          <a:p>
            <a:pPr marL="342900" indent="-342900">
              <a:buFont typeface="Arial" panose="020B0604020202020204" pitchFamily="34" charset="0"/>
              <a:buChar char="•"/>
            </a:pPr>
            <a:r>
              <a:rPr lang="en-GB" altLang="nl-NL" sz="2400" dirty="0">
                <a:solidFill>
                  <a:srgbClr val="33CC33"/>
                </a:solidFill>
              </a:rPr>
              <a:t>In CBET students analyse practical examples and learn theory to understand how it works: green card</a:t>
            </a:r>
          </a:p>
          <a:p>
            <a:endParaRPr lang="en-GB" altLang="nl-NL" sz="2400" dirty="0">
              <a:solidFill>
                <a:srgbClr val="33CC33"/>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534A08A8-C86B-114A-9CC1-474CDF59D3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40382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129" y="1031256"/>
            <a:ext cx="7643868" cy="887232"/>
          </a:xfrm>
        </p:spPr>
        <p:txBody>
          <a:bodyPr>
            <a:noAutofit/>
          </a:bodyPr>
          <a:lstStyle/>
          <a:p>
            <a:pPr algn="l"/>
            <a:r>
              <a:rPr lang="en-GB" altLang="en-US" sz="3200" b="1" cap="all" dirty="0">
                <a:solidFill>
                  <a:srgbClr val="132831"/>
                </a:solidFill>
                <a:cs typeface="Times New Roman" panose="02020603050405020304" pitchFamily="18" charset="0"/>
              </a:rPr>
              <a:t>Getting restarted 2</a:t>
            </a:r>
            <a:br>
              <a:rPr lang="en-GB" altLang="en-US" sz="3200" b="1" cap="all" dirty="0">
                <a:solidFill>
                  <a:srgbClr val="132831"/>
                </a:solidFill>
                <a:cs typeface="Times New Roman" panose="02020603050405020304" pitchFamily="18" charset="0"/>
              </a:rPr>
            </a:br>
            <a:r>
              <a:rPr lang="en-GB" altLang="en-US" sz="3200" b="1" cap="all" dirty="0">
                <a:solidFill>
                  <a:srgbClr val="132831"/>
                </a:solidFill>
                <a:cs typeface="Times New Roman" panose="02020603050405020304" pitchFamily="18" charset="0"/>
              </a:rPr>
              <a:t>Formulate key-questions</a:t>
            </a:r>
            <a:endParaRPr lang="en-GB" sz="32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046988"/>
          </a:xfrm>
          <a:prstGeom prst="rect">
            <a:avLst/>
          </a:prstGeom>
        </p:spPr>
        <p:txBody>
          <a:bodyPr wrap="square">
            <a:spAutoFit/>
          </a:bodyPr>
          <a:lstStyle/>
          <a:p>
            <a:pPr>
              <a:lnSpc>
                <a:spcPct val="80000"/>
              </a:lnSpc>
            </a:pPr>
            <a:r>
              <a:rPr lang="en-GB" altLang="nl-NL" sz="2400" dirty="0">
                <a:latin typeface="+mj-lt"/>
              </a:rPr>
              <a:t>We have discussed various topics:</a:t>
            </a:r>
          </a:p>
          <a:p>
            <a:pPr>
              <a:lnSpc>
                <a:spcPct val="80000"/>
              </a:lnSpc>
            </a:pPr>
            <a:endParaRPr lang="en-GB" altLang="nl-NL" sz="2400" dirty="0">
              <a:latin typeface="+mj-lt"/>
            </a:endParaRPr>
          </a:p>
          <a:p>
            <a:pPr marL="342900" indent="-342900">
              <a:lnSpc>
                <a:spcPct val="80000"/>
              </a:lnSpc>
              <a:buFont typeface="Arial" panose="020B0604020202020204" pitchFamily="34" charset="0"/>
              <a:buChar char="•"/>
            </a:pPr>
            <a:r>
              <a:rPr lang="en-GB" altLang="nl-NL" sz="2400" dirty="0">
                <a:latin typeface="+mj-lt"/>
              </a:rPr>
              <a:t>CBET concept</a:t>
            </a:r>
          </a:p>
          <a:p>
            <a:pPr marL="342900" indent="-342900">
              <a:lnSpc>
                <a:spcPct val="80000"/>
              </a:lnSpc>
              <a:buFont typeface="Arial" panose="020B0604020202020204" pitchFamily="34" charset="0"/>
              <a:buChar char="•"/>
            </a:pPr>
            <a:r>
              <a:rPr lang="en-GB" altLang="nl-NL" sz="2400" dirty="0">
                <a:latin typeface="+mj-lt"/>
              </a:rPr>
              <a:t>Constructivism</a:t>
            </a:r>
          </a:p>
          <a:p>
            <a:pPr marL="342900" indent="-342900">
              <a:lnSpc>
                <a:spcPct val="80000"/>
              </a:lnSpc>
              <a:buFont typeface="Arial" panose="020B0604020202020204" pitchFamily="34" charset="0"/>
              <a:buChar char="•"/>
            </a:pPr>
            <a:r>
              <a:rPr lang="en-GB" altLang="nl-NL" sz="2400" dirty="0">
                <a:latin typeface="+mj-lt"/>
              </a:rPr>
              <a:t>Direct instruction</a:t>
            </a:r>
          </a:p>
          <a:p>
            <a:pPr marL="342900" indent="-342900">
              <a:lnSpc>
                <a:spcPct val="80000"/>
              </a:lnSpc>
              <a:buFont typeface="Arial" panose="020B0604020202020204" pitchFamily="34" charset="0"/>
              <a:buChar char="•"/>
            </a:pPr>
            <a:r>
              <a:rPr lang="en-GB" altLang="nl-NL" sz="2400" dirty="0">
                <a:latin typeface="+mj-lt"/>
              </a:rPr>
              <a:t>Use of a logbook</a:t>
            </a:r>
          </a:p>
          <a:p>
            <a:pPr marL="342900" indent="-342900">
              <a:lnSpc>
                <a:spcPct val="80000"/>
              </a:lnSpc>
              <a:buFont typeface="Arial" panose="020B0604020202020204" pitchFamily="34" charset="0"/>
              <a:buChar char="•"/>
            </a:pPr>
            <a:r>
              <a:rPr lang="en-GB" altLang="nl-NL" sz="2400" dirty="0">
                <a:latin typeface="+mj-lt"/>
              </a:rPr>
              <a:t>Reflection process</a:t>
            </a:r>
          </a:p>
          <a:p>
            <a:pPr marL="342900" indent="-342900">
              <a:lnSpc>
                <a:spcPct val="80000"/>
              </a:lnSpc>
              <a:buFont typeface="Arial" panose="020B0604020202020204" pitchFamily="34" charset="0"/>
              <a:buChar char="•"/>
            </a:pPr>
            <a:r>
              <a:rPr lang="en-GB" altLang="nl-NL" sz="2400" dirty="0">
                <a:latin typeface="+mj-lt"/>
              </a:rPr>
              <a:t>Student responsibilities</a:t>
            </a:r>
          </a:p>
          <a:p>
            <a:pPr marL="342900" indent="-342900">
              <a:lnSpc>
                <a:spcPct val="80000"/>
              </a:lnSpc>
              <a:buFont typeface="Arial" panose="020B0604020202020204" pitchFamily="34" charset="0"/>
              <a:buChar char="•"/>
            </a:pPr>
            <a:r>
              <a:rPr lang="en-GB" altLang="nl-NL" sz="2400" dirty="0">
                <a:latin typeface="+mj-lt"/>
              </a:rPr>
              <a:t>Tasks of a teacher</a:t>
            </a:r>
          </a:p>
          <a:p>
            <a:pPr marL="342900" indent="-342900">
              <a:lnSpc>
                <a:spcPct val="80000"/>
              </a:lnSpc>
              <a:buFont typeface="Arial" panose="020B0604020202020204" pitchFamily="34" charset="0"/>
              <a:buChar char="•"/>
            </a:pPr>
            <a:r>
              <a:rPr lang="en-GB" altLang="nl-NL" sz="2400" dirty="0">
                <a:latin typeface="+mj-lt"/>
              </a:rPr>
              <a:t>Influence of workplace on programme</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822C31ED-6F11-EB46-BA07-2AEA25B13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785679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dirty="0">
                <a:cs typeface="Times New Roman" panose="02020603050405020304" pitchFamily="18" charset="0"/>
              </a:rPr>
              <a:t>Instruction: Formulate key-questions</a:t>
            </a:r>
            <a:endParaRPr lang="en-GB" sz="32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007670"/>
            <a:ext cx="7532192" cy="4713598"/>
          </a:xfrm>
          <a:prstGeom prst="rect">
            <a:avLst/>
          </a:prstGeom>
        </p:spPr>
        <p:txBody>
          <a:bodyPr wrap="square">
            <a:spAutoFit/>
          </a:bodyPr>
          <a:lstStyle/>
          <a:p>
            <a:pPr marL="342900" indent="-342900">
              <a:lnSpc>
                <a:spcPct val="80000"/>
              </a:lnSpc>
              <a:buFont typeface="Arial" panose="020B0604020202020204" pitchFamily="34" charset="0"/>
              <a:buChar char="•"/>
            </a:pPr>
            <a:r>
              <a:rPr lang="en-GB" altLang="nl-NL" sz="2400" dirty="0"/>
              <a:t>Chose one topic you are interested in and write down what you would like to know about this topic from your colleagues.</a:t>
            </a:r>
          </a:p>
          <a:p>
            <a:pPr marL="342900" indent="-342900">
              <a:lnSpc>
                <a:spcPct val="80000"/>
              </a:lnSpc>
              <a:buFont typeface="Arial" panose="020B0604020202020204" pitchFamily="34" charset="0"/>
              <a:buChar char="•"/>
            </a:pPr>
            <a:endParaRPr lang="en-GB" altLang="nl-NL" sz="2400" dirty="0"/>
          </a:p>
          <a:p>
            <a:pPr marL="800100" lvl="1" indent="-342900">
              <a:lnSpc>
                <a:spcPct val="80000"/>
              </a:lnSpc>
              <a:buFont typeface="Arial" panose="020B0604020202020204" pitchFamily="34" charset="0"/>
              <a:buChar char="•"/>
            </a:pPr>
            <a:r>
              <a:rPr lang="en-GB" altLang="nl-NL" sz="2400" dirty="0"/>
              <a:t>Example: </a:t>
            </a:r>
            <a:r>
              <a:rPr lang="en-GB" altLang="nl-NL" sz="2400" i="1" dirty="0"/>
              <a:t>I want to know how sure my colleagues are that teachers in vocational training will change their teaching strategies?</a:t>
            </a:r>
          </a:p>
          <a:p>
            <a:pPr marL="342900" indent="-342900">
              <a:lnSpc>
                <a:spcPct val="80000"/>
              </a:lnSpc>
              <a:buFont typeface="Arial" panose="020B0604020202020204" pitchFamily="34" charset="0"/>
              <a:buChar char="•"/>
            </a:pPr>
            <a:endParaRPr lang="en-GB" altLang="nl-NL" sz="2400" dirty="0"/>
          </a:p>
          <a:p>
            <a:pPr marL="342900" indent="-342900">
              <a:lnSpc>
                <a:spcPct val="80000"/>
              </a:lnSpc>
              <a:buFont typeface="Arial" panose="020B0604020202020204" pitchFamily="34" charset="0"/>
              <a:buChar char="•"/>
            </a:pPr>
            <a:r>
              <a:rPr lang="en-GB" altLang="nl-NL" sz="2400" dirty="0"/>
              <a:t>Walk around, meet a colleague, pose your question and answer his/her question. You have 3 minutes to talk, then you change partners. </a:t>
            </a:r>
          </a:p>
          <a:p>
            <a:pPr marL="342900" indent="-342900">
              <a:lnSpc>
                <a:spcPct val="80000"/>
              </a:lnSpc>
              <a:buFont typeface="Arial" panose="020B0604020202020204" pitchFamily="34" charset="0"/>
              <a:buChar char="•"/>
            </a:pPr>
            <a:endParaRPr lang="en-GB" altLang="nl-NL" sz="2400" dirty="0"/>
          </a:p>
          <a:p>
            <a:pPr marL="342900" indent="-342900">
              <a:lnSpc>
                <a:spcPct val="80000"/>
              </a:lnSpc>
              <a:buFont typeface="Arial" panose="020B0604020202020204" pitchFamily="34" charset="0"/>
              <a:buChar char="•"/>
            </a:pPr>
            <a:r>
              <a:rPr lang="en-GB" altLang="nl-NL" sz="2400" dirty="0"/>
              <a:t>Plenary: were there questions you could not answer? Or were there answers that were incorrect? </a:t>
            </a:r>
          </a:p>
          <a:p>
            <a:pPr>
              <a:lnSpc>
                <a:spcPct val="80000"/>
              </a:lnSpc>
            </a:pPr>
            <a:endParaRPr lang="nl-NL" altLang="nl-NL" sz="2400" dirty="0"/>
          </a:p>
          <a:p>
            <a:pPr>
              <a:lnSpc>
                <a:spcPct val="80000"/>
              </a:lnSpc>
            </a:pPr>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D3EC5D6-E16E-F748-B932-B805D0B9B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0797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nl-NL" sz="3200" b="1" cap="all" dirty="0">
                <a:solidFill>
                  <a:srgbClr val="132831"/>
                </a:solidFill>
              </a:rPr>
              <a:t>Introduce yourself </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046988"/>
          </a:xfrm>
          <a:prstGeom prst="rect">
            <a:avLst/>
          </a:prstGeom>
        </p:spPr>
        <p:txBody>
          <a:bodyPr wrap="square">
            <a:spAutoFit/>
          </a:bodyPr>
          <a:lstStyle/>
          <a:p>
            <a:pPr marL="342900" indent="-342900">
              <a:buFont typeface="Arial" panose="020B0604020202020204" pitchFamily="34" charset="0"/>
              <a:buChar char="•"/>
            </a:pPr>
            <a:r>
              <a:rPr lang="en-GB" altLang="nl-NL" sz="2400" dirty="0"/>
              <a:t>Think of a competence you have that begins with the first letter of your first or last name;</a:t>
            </a:r>
          </a:p>
          <a:p>
            <a:endParaRPr lang="en-GB" altLang="nl-NL" sz="2400" dirty="0"/>
          </a:p>
          <a:p>
            <a:pPr marL="342900" indent="-342900">
              <a:buFont typeface="Arial" panose="020B0604020202020204" pitchFamily="34" charset="0"/>
              <a:buChar char="•"/>
            </a:pPr>
            <a:r>
              <a:rPr lang="en-GB" altLang="nl-NL" sz="2400" dirty="0"/>
              <a:t>It must be a competence you are really proud of;</a:t>
            </a:r>
          </a:p>
          <a:p>
            <a:pPr marL="342900" indent="-342900">
              <a:buFont typeface="Arial" panose="020B0604020202020204" pitchFamily="34" charset="0"/>
              <a:buChar char="•"/>
            </a:pPr>
            <a:endParaRPr lang="en-GB" altLang="nl-NL" sz="2400" dirty="0"/>
          </a:p>
          <a:p>
            <a:pPr marL="342900" indent="-342900">
              <a:buFont typeface="Arial" panose="020B0604020202020204" pitchFamily="34" charset="0"/>
              <a:buChar char="•"/>
            </a:pPr>
            <a:r>
              <a:rPr lang="en-GB" altLang="nl-NL" sz="2400" dirty="0"/>
              <a:t>Introduce yourself to the group with your competence and your name:</a:t>
            </a:r>
          </a:p>
          <a:p>
            <a:pPr marL="800100" lvl="1" indent="-342900">
              <a:buFont typeface="Arial" panose="020B0604020202020204" pitchFamily="34" charset="0"/>
              <a:buChar char="•"/>
            </a:pPr>
            <a:r>
              <a:rPr lang="en-GB" altLang="nl-NL" sz="2400" dirty="0"/>
              <a:t>For example: Knowing Kitty, Wilful Wil.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9BBD061-5815-FC4A-A293-0611EBF8D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nl-NL" sz="3200" b="1" cap="all" dirty="0">
                <a:solidFill>
                  <a:srgbClr val="132831"/>
                </a:solidFill>
              </a:rPr>
              <a:t>Getting restarted 3</a:t>
            </a:r>
            <a:br>
              <a:rPr lang="en-GB" altLang="nl-NL" sz="3200" b="1" cap="all" dirty="0">
                <a:solidFill>
                  <a:srgbClr val="132831"/>
                </a:solidFill>
              </a:rPr>
            </a:br>
            <a:r>
              <a:rPr lang="en-GB" altLang="nl-NL" sz="3200" b="1" cap="all" dirty="0">
                <a:solidFill>
                  <a:srgbClr val="132831"/>
                </a:solidFill>
              </a:rPr>
              <a:t>Form an inner and an outer circle</a:t>
            </a:r>
            <a:endParaRPr lang="en-GB" sz="32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857864" cy="3785652"/>
          </a:xfrm>
          <a:prstGeom prst="rect">
            <a:avLst/>
          </a:prstGeom>
        </p:spPr>
        <p:txBody>
          <a:bodyPr wrap="square">
            <a:spAutoFit/>
          </a:bodyPr>
          <a:lstStyle/>
          <a:p>
            <a:pPr marL="342900" indent="-342900">
              <a:buFont typeface="Arial" panose="020B0604020202020204" pitchFamily="34" charset="0"/>
              <a:buChar char="•"/>
            </a:pPr>
            <a:r>
              <a:rPr lang="en-GB" altLang="nl-NL" sz="2400" dirty="0"/>
              <a:t>What are the most important things you remember from the previous days and why?</a:t>
            </a:r>
          </a:p>
          <a:p>
            <a:pPr marL="342900" indent="-342900">
              <a:buFont typeface="Arial" panose="020B0604020202020204" pitchFamily="34" charset="0"/>
              <a:buChar char="•"/>
            </a:pPr>
            <a:r>
              <a:rPr lang="en-GB" altLang="nl-NL" sz="2400" dirty="0"/>
              <a:t>What can you remember about the CBET concept?</a:t>
            </a:r>
          </a:p>
          <a:p>
            <a:pPr lvl="4"/>
            <a:r>
              <a:rPr lang="en-GB" altLang="nl-NL" sz="2400" dirty="0"/>
              <a:t>           * -----* </a:t>
            </a:r>
          </a:p>
          <a:p>
            <a:pPr marL="342900" indent="-342900">
              <a:buFont typeface="Arial" panose="020B0604020202020204" pitchFamily="34" charset="0"/>
              <a:buChar char="•"/>
            </a:pPr>
            <a:r>
              <a:rPr lang="en-GB" altLang="nl-NL" sz="2400" dirty="0"/>
              <a:t>In a few sentences you exchange your personal experiences with your colleague that sits in front of you;</a:t>
            </a:r>
          </a:p>
          <a:p>
            <a:pPr marL="342900" indent="-342900">
              <a:buFont typeface="Arial" panose="020B0604020202020204" pitchFamily="34" charset="0"/>
              <a:buChar char="•"/>
            </a:pPr>
            <a:r>
              <a:rPr lang="en-GB" altLang="nl-NL" sz="2400" dirty="0"/>
              <a:t>People in the outer circle move on one place, until you have spoken to everybody in the group.</a:t>
            </a:r>
          </a:p>
          <a:p>
            <a:endParaRPr lang="en-GB" altLang="nl-NL"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4A70716-BCB4-3643-B360-A828E24DE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982404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nl-NL" sz="3200" b="1" cap="all" dirty="0">
                <a:solidFill>
                  <a:srgbClr val="132831"/>
                </a:solidFill>
              </a:rPr>
              <a:t>Asking questions</a:t>
            </a:r>
            <a:endParaRPr lang="en-GB" sz="30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686450" y="1918488"/>
            <a:ext cx="7910479" cy="7355860"/>
          </a:xfrm>
          <a:prstGeom prst="rect">
            <a:avLst/>
          </a:prstGeom>
        </p:spPr>
        <p:txBody>
          <a:bodyPr wrap="square">
            <a:spAutoFit/>
          </a:bodyPr>
          <a:lstStyle/>
          <a:p>
            <a:r>
              <a:rPr lang="en-GB" altLang="nl-NL" sz="2400" b="1" dirty="0">
                <a:solidFill>
                  <a:srgbClr val="132831"/>
                </a:solidFill>
              </a:rPr>
              <a:t>There are different type of questions you can ask:</a:t>
            </a:r>
          </a:p>
          <a:p>
            <a:pPr marL="342900" indent="-342900">
              <a:buFont typeface="Arial" panose="020B0604020202020204" pitchFamily="34" charset="0"/>
              <a:buChar char="•"/>
              <a:tabLst>
                <a:tab pos="862013" algn="l"/>
              </a:tabLst>
              <a:defRPr/>
            </a:pPr>
            <a:r>
              <a:rPr lang="en-GB" sz="2400" dirty="0"/>
              <a:t>Open questions</a:t>
            </a:r>
          </a:p>
          <a:p>
            <a:pPr marL="342900" indent="-342900">
              <a:buFont typeface="Arial" panose="020B0604020202020204" pitchFamily="34" charset="0"/>
              <a:buChar char="•"/>
              <a:tabLst>
                <a:tab pos="862013" algn="l"/>
              </a:tabLst>
              <a:defRPr/>
            </a:pPr>
            <a:r>
              <a:rPr lang="en-GB" sz="2400" dirty="0"/>
              <a:t>Closed questions</a:t>
            </a:r>
          </a:p>
          <a:p>
            <a:pPr marL="342900" indent="-342900">
              <a:buFont typeface="Arial" panose="020B0604020202020204" pitchFamily="34" charset="0"/>
              <a:buChar char="•"/>
              <a:tabLst>
                <a:tab pos="862013" algn="l"/>
              </a:tabLst>
              <a:defRPr/>
            </a:pPr>
            <a:r>
              <a:rPr lang="en-GB" sz="2400" dirty="0"/>
              <a:t>Multiple choice questions</a:t>
            </a:r>
          </a:p>
          <a:p>
            <a:pPr marL="342900" indent="-342900">
              <a:buFont typeface="Arial" panose="020B0604020202020204" pitchFamily="34" charset="0"/>
              <a:buChar char="•"/>
              <a:tabLst>
                <a:tab pos="862013" algn="l"/>
              </a:tabLst>
              <a:defRPr/>
            </a:pPr>
            <a:r>
              <a:rPr lang="en-GB" sz="2400" dirty="0"/>
              <a:t>In-depth questions</a:t>
            </a:r>
            <a:endParaRPr lang="en-GB" sz="2400" dirty="0">
              <a:solidFill>
                <a:srgbClr val="FF0000"/>
              </a:solidFill>
            </a:endParaRPr>
          </a:p>
          <a:p>
            <a:pPr marL="342900" indent="-342900">
              <a:buFont typeface="Arial" panose="020B0604020202020204" pitchFamily="34" charset="0"/>
              <a:buChar char="•"/>
              <a:tabLst>
                <a:tab pos="862013" algn="l"/>
              </a:tabLst>
              <a:defRPr/>
            </a:pPr>
            <a:r>
              <a:rPr lang="en-GB" sz="2400" dirty="0"/>
              <a:t>Suggestive questions</a:t>
            </a:r>
          </a:p>
          <a:p>
            <a:pPr marL="290513" indent="-290513">
              <a:tabLst>
                <a:tab pos="862013" algn="l"/>
              </a:tabLst>
              <a:defRPr/>
            </a:pPr>
            <a:endParaRPr lang="en-GB" sz="2400" dirty="0"/>
          </a:p>
          <a:p>
            <a:pPr>
              <a:tabLst>
                <a:tab pos="862013" algn="l"/>
              </a:tabLst>
              <a:defRPr/>
            </a:pPr>
            <a:r>
              <a:rPr lang="en-GB" sz="2400" dirty="0"/>
              <a:t>Make pairs: A and B. Agree about the topic to ask questions about. A asks an open question, B responds and B asks a closed question and A responds. Ask several times open and closed questions, change roles. </a:t>
            </a:r>
          </a:p>
          <a:p>
            <a:pPr>
              <a:tabLst>
                <a:tab pos="862013" algn="l"/>
              </a:tabLst>
              <a:defRPr/>
            </a:pPr>
            <a:r>
              <a:rPr lang="en-GB" sz="2400" dirty="0"/>
              <a:t>Reflect on the difference it makes.</a:t>
            </a:r>
            <a:endParaRPr lang="en-GB" altLang="nl-NL" sz="2400" dirty="0"/>
          </a:p>
          <a:p>
            <a:endParaRPr lang="nl-NL" altLang="nl-NL" sz="2400" dirty="0"/>
          </a:p>
          <a:p>
            <a:endParaRPr lang="nl-NL" altLang="nl-NL" sz="1600" dirty="0">
              <a:latin typeface="Verdana" panose="020B0604030504040204" pitchFamily="34" charset="0"/>
            </a:endParaRPr>
          </a:p>
          <a:p>
            <a:endParaRPr lang="nl-NL" altLang="nl-NL" sz="1600" dirty="0">
              <a:latin typeface="Verdana" panose="020B0604030504040204" pitchFamily="34" charset="0"/>
            </a:endParaRPr>
          </a:p>
          <a:p>
            <a:endParaRPr lang="nl-NL" altLang="nl-NL" sz="1600" dirty="0">
              <a:latin typeface="Verdana" panose="020B0604030504040204" pitchFamily="34" charset="0"/>
            </a:endParaRPr>
          </a:p>
          <a:p>
            <a:endParaRPr lang="nl-NL" altLang="nl-NL" sz="1600" dirty="0">
              <a:latin typeface="Verdana" panose="020B0604030504040204" pitchFamily="34" charset="0"/>
            </a:endParaRPr>
          </a:p>
          <a:p>
            <a:endParaRPr lang="nl-NL" altLang="nl-NL" sz="1600" dirty="0">
              <a:latin typeface="Verdana" panose="020B0604030504040204" pitchFamily="34" charset="0"/>
            </a:endParaRPr>
          </a:p>
          <a:p>
            <a:endParaRPr lang="nl-NL" altLang="nl-NL" sz="1600" dirty="0">
              <a:latin typeface="Verdana" panose="020B0604030504040204" pitchFamily="34" charset="0"/>
            </a:endParaRPr>
          </a:p>
          <a:p>
            <a:endParaRPr lang="nl-NL" altLang="nl-NL" sz="1600" dirty="0">
              <a:latin typeface="Verdana" panose="020B0604030504040204" pitchFamily="34" charset="0"/>
            </a:endParaRPr>
          </a:p>
          <a:p>
            <a:endParaRPr lang="nl-NL" altLang="nl-NL" sz="1600" dirty="0">
              <a:latin typeface="Verdana" panose="020B0604030504040204" pitchFamily="34" charset="0"/>
            </a:endParaRPr>
          </a:p>
          <a:p>
            <a:endParaRPr lang="nl-NL" altLang="nl-NL" sz="1600" dirty="0">
              <a:latin typeface="Verdana" panose="020B0604030504040204" pitchFamily="34" charset="0"/>
            </a:endParaRPr>
          </a:p>
          <a:p>
            <a:endParaRPr lang="nl-NL" altLang="nl-NL" sz="1600" dirty="0">
              <a:latin typeface="Verdana" panose="020B0604030504040204" pitchFamily="34" charset="0"/>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4" name="Afbeelding 3"/>
          <p:cNvPicPr>
            <a:picLocks noChangeAspect="1"/>
          </p:cNvPicPr>
          <p:nvPr/>
        </p:nvPicPr>
        <p:blipFill>
          <a:blip r:embed="rId4"/>
          <a:stretch>
            <a:fillRect/>
          </a:stretch>
        </p:blipFill>
        <p:spPr>
          <a:xfrm>
            <a:off x="5866228" y="2788029"/>
            <a:ext cx="3583663" cy="1621271"/>
          </a:xfrm>
          <a:prstGeom prst="rect">
            <a:avLst/>
          </a:prstGeom>
        </p:spPr>
      </p:pic>
      <p:pic>
        <p:nvPicPr>
          <p:cNvPr id="18" name="Picture 4" descr="BD06663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4408" y="2239792"/>
            <a:ext cx="2039622" cy="211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a:extLst>
              <a:ext uri="{FF2B5EF4-FFF2-40B4-BE49-F238E27FC236}">
                <a16:creationId xmlns:a16="http://schemas.microsoft.com/office/drawing/2014/main" id="{7DCB40D5-C01B-F849-8851-65E7E14B87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9245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2/3*#ppt_w"/>
                                          </p:val>
                                        </p:tav>
                                        <p:tav tm="100000">
                                          <p:val>
                                            <p:strVal val="#ppt_w"/>
                                          </p:val>
                                        </p:tav>
                                      </p:tavLst>
                                    </p:anim>
                                    <p:anim calcmode="lin" valueType="num">
                                      <p:cBhvr>
                                        <p:cTn id="8" dur="500" fill="hold"/>
                                        <p:tgtEl>
                                          <p:spTgt spid="18"/>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sz="3200" b="1" cap="all" dirty="0">
                <a:solidFill>
                  <a:srgbClr val="132831"/>
                </a:solidFill>
              </a:rPr>
              <a:t>Sending a message around in a group….. whispering….. </a:t>
            </a:r>
            <a:endParaRPr lang="en-US" sz="32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1920076"/>
            <a:ext cx="7569514" cy="4031873"/>
          </a:xfrm>
          <a:prstGeom prst="rect">
            <a:avLst/>
          </a:prstGeom>
        </p:spPr>
        <p:txBody>
          <a:bodyPr wrap="square">
            <a:spAutoFit/>
          </a:bodyPr>
          <a:lstStyle/>
          <a:p>
            <a:endParaRPr lang="nl-NL" altLang="nl-NL" sz="1600" dirty="0"/>
          </a:p>
          <a:p>
            <a:r>
              <a:rPr lang="en-GB" altLang="nl-NL" sz="2400" dirty="0">
                <a:latin typeface="+mj-lt"/>
              </a:rPr>
              <a:t>A starts sending a message to B; B sends it to C etc.  Continue until the last person has received the message;</a:t>
            </a:r>
          </a:p>
          <a:p>
            <a:endParaRPr lang="en-GB" altLang="nl-NL" sz="2400" dirty="0">
              <a:latin typeface="+mj-lt"/>
            </a:endParaRPr>
          </a:p>
          <a:p>
            <a:r>
              <a:rPr lang="en-GB" altLang="nl-NL" sz="2400" dirty="0">
                <a:latin typeface="+mj-lt"/>
              </a:rPr>
              <a:t>Do it whispering, so that nobody can hear what you are saying...</a:t>
            </a:r>
          </a:p>
          <a:p>
            <a:endParaRPr lang="en-GB" altLang="nl-NL" sz="2400" dirty="0">
              <a:latin typeface="+mj-lt"/>
            </a:endParaRPr>
          </a:p>
          <a:p>
            <a:r>
              <a:rPr lang="en-GB" altLang="nl-NL" sz="2400" dirty="0">
                <a:latin typeface="+mj-lt"/>
              </a:rPr>
              <a:t>Discuss:</a:t>
            </a:r>
          </a:p>
          <a:p>
            <a:pPr marL="342900" indent="-342900">
              <a:buFont typeface="Arial" panose="020B0604020202020204" pitchFamily="34" charset="0"/>
              <a:buChar char="•"/>
            </a:pPr>
            <a:r>
              <a:rPr lang="en-GB" altLang="nl-NL" sz="2400" dirty="0">
                <a:latin typeface="+mj-lt"/>
              </a:rPr>
              <a:t>What was the message about at the start? </a:t>
            </a:r>
          </a:p>
          <a:p>
            <a:pPr marL="342900" indent="-342900">
              <a:buFont typeface="Arial" panose="020B0604020202020204" pitchFamily="34" charset="0"/>
              <a:buChar char="•"/>
            </a:pPr>
            <a:r>
              <a:rPr lang="en-GB" altLang="nl-NL" sz="2400" dirty="0">
                <a:latin typeface="+mj-lt"/>
              </a:rPr>
              <a:t>What is the message about the end of the chain?</a:t>
            </a:r>
          </a:p>
          <a:p>
            <a:endParaRPr lang="nl-NL" altLang="nl-NL" sz="2400" dirty="0">
              <a:latin typeface="Verdana" panose="020B0604030504040204" pitchFamily="34" charset="0"/>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065C171D-30FE-A143-910C-003DA85304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374417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fontScale="90000"/>
          </a:bodyPr>
          <a:lstStyle/>
          <a:p>
            <a:pPr algn="l"/>
            <a:r>
              <a:rPr lang="en-GB" altLang="en-US" sz="3200" b="1" cap="all" dirty="0">
                <a:ea typeface="Verdana" panose="020B0604030504040204" pitchFamily="34" charset="0"/>
                <a:cs typeface="Verdana" panose="020B0604030504040204" pitchFamily="34" charset="0"/>
              </a:rPr>
              <a:t>Message to be send… whispering….(an example)</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2169825"/>
          </a:xfrm>
          <a:prstGeom prst="rect">
            <a:avLst/>
          </a:prstGeom>
        </p:spPr>
        <p:txBody>
          <a:bodyPr wrap="square">
            <a:spAutoFit/>
          </a:bodyPr>
          <a:lstStyle/>
          <a:p>
            <a:r>
              <a:rPr lang="pt-PT" altLang="nl-NL" sz="2400" dirty="0">
                <a:latin typeface="+mj-lt"/>
              </a:rPr>
              <a:t>Example: </a:t>
            </a:r>
          </a:p>
          <a:p>
            <a:r>
              <a:rPr lang="pt-PT" altLang="nl-NL" sz="2400" i="1" dirty="0">
                <a:latin typeface="+mj-lt"/>
              </a:rPr>
              <a:t>When a Tanzanian and a Dutchman have to work together for some time, they first will talk about football and which country has the best football team. After that they start working. </a:t>
            </a:r>
          </a:p>
          <a:p>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47E5F84-8EF9-6B43-85D8-754918E332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903830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Autofit/>
          </a:bodyPr>
          <a:lstStyle/>
          <a:p>
            <a:pPr algn="l"/>
            <a:r>
              <a:rPr lang="en-GB" altLang="en-US" sz="4000" b="1" dirty="0">
                <a:solidFill>
                  <a:schemeClr val="bg1"/>
                </a:solidFill>
                <a:cs typeface="Times New Roman" panose="02020603050405020304" pitchFamily="18" charset="0"/>
              </a:rPr>
              <a:t>Icebreakers, energizers and getting restarted</a:t>
            </a:r>
            <a:endParaRPr lang="en-US" sz="4000" cap="all" dirty="0">
              <a:solidFill>
                <a:schemeClr val="bg1"/>
              </a:solidFill>
              <a:latin typeface="Cubano Regular"/>
              <a:cs typeface="Cubano Regular"/>
            </a:endParaRPr>
          </a:p>
        </p:txBody>
      </p:sp>
      <p:sp>
        <p:nvSpPr>
          <p:cNvPr id="4" name="Title 1"/>
          <p:cNvSpPr txBox="1">
            <a:spLocks/>
          </p:cNvSpPr>
          <p:nvPr/>
        </p:nvSpPr>
        <p:spPr>
          <a:xfrm>
            <a:off x="685800" y="4264090"/>
            <a:ext cx="4817328" cy="1517732"/>
          </a:xfrm>
          <a:prstGeom prst="rect">
            <a:avLst/>
          </a:prstGeom>
        </p:spPr>
        <p:txBody>
          <a:bodyPr vert="horz" lIns="91440" tIns="45720" rIns="91440" bIns="45720" rtlCol="0" anchor="ctr">
            <a:normAutofit lnSpcReduction="10000"/>
          </a:bodyPr>
          <a:lstStyle/>
          <a:p>
            <a:pPr>
              <a:lnSpc>
                <a:spcPct val="80000"/>
              </a:lnSpc>
            </a:pPr>
            <a:r>
              <a:rPr lang="en-GB" altLang="en-US" b="1" dirty="0">
                <a:solidFill>
                  <a:schemeClr val="bg1"/>
                </a:solidFill>
              </a:rPr>
              <a:t>Introduction Training on  CBET</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Day 2 Extra hand-out 2.7</a:t>
            </a:r>
          </a:p>
          <a:p>
            <a:pPr>
              <a:lnSpc>
                <a:spcPct val="80000"/>
              </a:lnSpc>
            </a:pPr>
            <a:endParaRPr lang="en-GB" altLang="en-US" b="1" dirty="0">
              <a:solidFill>
                <a:schemeClr val="bg1"/>
              </a:solidFill>
            </a:endParaRPr>
          </a:p>
          <a:p>
            <a:pPr>
              <a:lnSpc>
                <a:spcPct val="80000"/>
              </a:lnSpc>
            </a:pPr>
            <a:r>
              <a:rPr lang="en-GB" altLang="en-US" b="1" dirty="0">
                <a:solidFill>
                  <a:schemeClr val="bg1"/>
                </a:solidFill>
              </a:rPr>
              <a:t>VNA project, My World of Work </a:t>
            </a:r>
          </a:p>
          <a:p>
            <a:pPr>
              <a:lnSpc>
                <a:spcPct val="80000"/>
              </a:lnSpc>
            </a:pPr>
            <a:endParaRPr lang="en-GB" altLang="en-US" b="1" dirty="0">
              <a:solidFill>
                <a:schemeClr val="bg1"/>
              </a:solidFill>
            </a:endParaRPr>
          </a:p>
          <a:p>
            <a:pPr>
              <a:lnSpc>
                <a:spcPct val="80000"/>
              </a:lnSpc>
            </a:pPr>
            <a:r>
              <a:rPr lang="en-GB" altLang="en-US" b="1">
                <a:solidFill>
                  <a:schemeClr val="bg1"/>
                </a:solidFill>
              </a:rPr>
              <a:t>Zanzibar</a:t>
            </a:r>
            <a:endParaRPr lang="en-GB" altLang="en-US" b="1" dirty="0">
              <a:solidFill>
                <a:schemeClr val="bg1"/>
              </a:solidFill>
            </a:endParaRP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7380000" y="3060000"/>
            <a:ext cx="1876211" cy="1443600"/>
          </a:xfrm>
          <a:prstGeom prst="rect">
            <a:avLst/>
          </a:prstGeom>
        </p:spPr>
      </p:pic>
    </p:spTree>
    <p:extLst>
      <p:ext uri="{BB962C8B-B14F-4D97-AF65-F5344CB8AC3E}">
        <p14:creationId xmlns:p14="http://schemas.microsoft.com/office/powerpoint/2010/main" val="1407146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nl-NL" sz="3200" b="1" cap="all" dirty="0">
                <a:solidFill>
                  <a:srgbClr val="132831"/>
                </a:solidFill>
              </a:rPr>
              <a:t>Brain cracker</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461665"/>
          </a:xfrm>
          <a:prstGeom prst="rect">
            <a:avLst/>
          </a:prstGeom>
        </p:spPr>
        <p:txBody>
          <a:bodyPr wrap="square">
            <a:spAutoFit/>
          </a:bodyPr>
          <a:lstStyle/>
          <a:p>
            <a:pPr marL="342900" indent="-342900">
              <a:buFont typeface="Arial" panose="020B0604020202020204" pitchFamily="34" charset="0"/>
              <a:buChar char="•"/>
            </a:pPr>
            <a:r>
              <a:rPr lang="en-GB" altLang="nl-NL" sz="2400" dirty="0"/>
              <a:t>Connect the dots in the next slide!</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sp>
        <p:nvSpPr>
          <p:cNvPr id="3" name="Rechthoek 2"/>
          <p:cNvSpPr/>
          <p:nvPr/>
        </p:nvSpPr>
        <p:spPr>
          <a:xfrm>
            <a:off x="879163" y="2335237"/>
            <a:ext cx="7955347" cy="3139321"/>
          </a:xfrm>
          <a:prstGeom prst="rect">
            <a:avLst/>
          </a:prstGeom>
        </p:spPr>
        <p:txBody>
          <a:bodyPr wrap="square">
            <a:spAutoFit/>
          </a:bodyPr>
          <a:lstStyle/>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a:p>
            <a:endParaRPr lang="nl-NL" altLang="nl-NL" dirty="0">
              <a:latin typeface="Verdana" panose="020B0604030504040204" pitchFamily="34" charset="0"/>
            </a:endParaRPr>
          </a:p>
        </p:txBody>
      </p:sp>
      <p:pic>
        <p:nvPicPr>
          <p:cNvPr id="8" name="Afbeelding 7">
            <a:extLst>
              <a:ext uri="{FF2B5EF4-FFF2-40B4-BE49-F238E27FC236}">
                <a16:creationId xmlns:a16="http://schemas.microsoft.com/office/drawing/2014/main" id="{5FF166F2-499B-8348-8D49-F2CFD13BEA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55838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1000125" y="142875"/>
            <a:ext cx="7700963" cy="649288"/>
          </a:xfrm>
        </p:spPr>
        <p:txBody>
          <a:bodyPr/>
          <a:lstStyle/>
          <a:p>
            <a:pPr algn="l" eaLnBrk="1" hangingPunct="1"/>
            <a:r>
              <a:rPr lang="nl-NL" altLang="nl-NL" sz="2800" b="1" cap="all" dirty="0">
                <a:solidFill>
                  <a:srgbClr val="132831"/>
                </a:solidFill>
              </a:rPr>
              <a:t>Brain cracker</a:t>
            </a:r>
          </a:p>
        </p:txBody>
      </p:sp>
      <p:sp>
        <p:nvSpPr>
          <p:cNvPr id="6148" name="Text Box 4"/>
          <p:cNvSpPr txBox="1">
            <a:spLocks noChangeArrowheads="1"/>
          </p:cNvSpPr>
          <p:nvPr/>
        </p:nvSpPr>
        <p:spPr bwMode="auto">
          <a:xfrm>
            <a:off x="250825" y="260350"/>
            <a:ext cx="2127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nl-NL" altLang="nl-NL" sz="800">
                <a:solidFill>
                  <a:schemeClr val="tx2"/>
                </a:solidFill>
                <a:latin typeface="Verdana" panose="020B0604030504040204" pitchFamily="34" charset="0"/>
              </a:rPr>
              <a:t> </a:t>
            </a:r>
          </a:p>
        </p:txBody>
      </p:sp>
      <p:sp>
        <p:nvSpPr>
          <p:cNvPr id="6149" name="Oval 5"/>
          <p:cNvSpPr>
            <a:spLocks noChangeArrowheads="1"/>
          </p:cNvSpPr>
          <p:nvPr/>
        </p:nvSpPr>
        <p:spPr bwMode="auto">
          <a:xfrm>
            <a:off x="2714625" y="18573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0" name="Oval 6"/>
          <p:cNvSpPr>
            <a:spLocks noChangeArrowheads="1"/>
          </p:cNvSpPr>
          <p:nvPr/>
        </p:nvSpPr>
        <p:spPr bwMode="auto">
          <a:xfrm>
            <a:off x="3867150" y="18573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1" name="Oval 7"/>
          <p:cNvSpPr>
            <a:spLocks noChangeArrowheads="1"/>
          </p:cNvSpPr>
          <p:nvPr/>
        </p:nvSpPr>
        <p:spPr bwMode="auto">
          <a:xfrm>
            <a:off x="4946650" y="18573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2" name="Oval 8"/>
          <p:cNvSpPr>
            <a:spLocks noChangeArrowheads="1"/>
          </p:cNvSpPr>
          <p:nvPr/>
        </p:nvSpPr>
        <p:spPr bwMode="auto">
          <a:xfrm>
            <a:off x="5954713" y="18573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3" name="Oval 9"/>
          <p:cNvSpPr>
            <a:spLocks noChangeArrowheads="1"/>
          </p:cNvSpPr>
          <p:nvPr/>
        </p:nvSpPr>
        <p:spPr bwMode="auto">
          <a:xfrm>
            <a:off x="2714625" y="26495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4" name="Oval 10"/>
          <p:cNvSpPr>
            <a:spLocks noChangeArrowheads="1"/>
          </p:cNvSpPr>
          <p:nvPr/>
        </p:nvSpPr>
        <p:spPr bwMode="auto">
          <a:xfrm>
            <a:off x="2714625" y="33686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5" name="Oval 11"/>
          <p:cNvSpPr>
            <a:spLocks noChangeArrowheads="1"/>
          </p:cNvSpPr>
          <p:nvPr/>
        </p:nvSpPr>
        <p:spPr bwMode="auto">
          <a:xfrm>
            <a:off x="2714625" y="40894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6" name="Oval 12"/>
          <p:cNvSpPr>
            <a:spLocks noChangeArrowheads="1"/>
          </p:cNvSpPr>
          <p:nvPr/>
        </p:nvSpPr>
        <p:spPr bwMode="auto">
          <a:xfrm>
            <a:off x="3867150" y="26495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7" name="Oval 13"/>
          <p:cNvSpPr>
            <a:spLocks noChangeArrowheads="1"/>
          </p:cNvSpPr>
          <p:nvPr/>
        </p:nvSpPr>
        <p:spPr bwMode="auto">
          <a:xfrm>
            <a:off x="3867150" y="33686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8" name="Oval 14"/>
          <p:cNvSpPr>
            <a:spLocks noChangeArrowheads="1"/>
          </p:cNvSpPr>
          <p:nvPr/>
        </p:nvSpPr>
        <p:spPr bwMode="auto">
          <a:xfrm>
            <a:off x="3867150" y="40894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59" name="Oval 15"/>
          <p:cNvSpPr>
            <a:spLocks noChangeArrowheads="1"/>
          </p:cNvSpPr>
          <p:nvPr/>
        </p:nvSpPr>
        <p:spPr bwMode="auto">
          <a:xfrm>
            <a:off x="4946650" y="26495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60" name="Oval 16"/>
          <p:cNvSpPr>
            <a:spLocks noChangeArrowheads="1"/>
          </p:cNvSpPr>
          <p:nvPr/>
        </p:nvSpPr>
        <p:spPr bwMode="auto">
          <a:xfrm>
            <a:off x="4946650" y="33686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61" name="Oval 17"/>
          <p:cNvSpPr>
            <a:spLocks noChangeArrowheads="1"/>
          </p:cNvSpPr>
          <p:nvPr/>
        </p:nvSpPr>
        <p:spPr bwMode="auto">
          <a:xfrm>
            <a:off x="4946650" y="40894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62" name="Oval 18"/>
          <p:cNvSpPr>
            <a:spLocks noChangeArrowheads="1"/>
          </p:cNvSpPr>
          <p:nvPr/>
        </p:nvSpPr>
        <p:spPr bwMode="auto">
          <a:xfrm>
            <a:off x="5954713" y="26495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63" name="Oval 19"/>
          <p:cNvSpPr>
            <a:spLocks noChangeArrowheads="1"/>
          </p:cNvSpPr>
          <p:nvPr/>
        </p:nvSpPr>
        <p:spPr bwMode="auto">
          <a:xfrm>
            <a:off x="5954713" y="40894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64" name="Oval 20"/>
          <p:cNvSpPr>
            <a:spLocks noChangeArrowheads="1"/>
          </p:cNvSpPr>
          <p:nvPr/>
        </p:nvSpPr>
        <p:spPr bwMode="auto">
          <a:xfrm>
            <a:off x="5954713" y="3368675"/>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6165" name="Text Box 21"/>
          <p:cNvSpPr txBox="1">
            <a:spLocks noChangeArrowheads="1"/>
          </p:cNvSpPr>
          <p:nvPr/>
        </p:nvSpPr>
        <p:spPr bwMode="auto">
          <a:xfrm>
            <a:off x="1000125" y="4976723"/>
            <a:ext cx="82432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nl-NL" sz="2400" dirty="0">
                <a:latin typeface="Verdana" panose="020B0604030504040204" pitchFamily="34" charset="0"/>
              </a:rPr>
              <a:t>Connect all sixteen dots, using only six straight lines. Do it without removing your pen from the paper.</a:t>
            </a:r>
          </a:p>
        </p:txBody>
      </p:sp>
      <p:sp>
        <p:nvSpPr>
          <p:cNvPr id="6166" name="Footer Placeholder 22"/>
          <p:cNvSpPr txBox="1">
            <a:spLocks noGrp="1"/>
          </p:cNvSpPr>
          <p:nvPr/>
        </p:nvSpPr>
        <p:spPr bwMode="auto">
          <a:xfrm>
            <a:off x="3124200" y="6272521"/>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nl-NL" altLang="nl-NL" sz="1400">
              <a:latin typeface="Verdana" panose="020B0604030504040204" pitchFamily="34" charset="0"/>
            </a:endParaRPr>
          </a:p>
        </p:txBody>
      </p:sp>
      <p:sp>
        <p:nvSpPr>
          <p:cNvPr id="6147" name="Rectangle 3"/>
          <p:cNvSpPr>
            <a:spLocks noGrp="1" noChangeArrowheads="1"/>
          </p:cNvSpPr>
          <p:nvPr>
            <p:ph type="subTitle" idx="4294967295"/>
          </p:nvPr>
        </p:nvSpPr>
        <p:spPr>
          <a:xfrm>
            <a:off x="2166101" y="1398630"/>
            <a:ext cx="4111870" cy="3352704"/>
          </a:xfrm>
        </p:spPr>
        <p:txBody>
          <a:bodyPr/>
          <a:lstStyle/>
          <a:p>
            <a:pPr marL="0" indent="0" algn="r" eaLnBrk="1" hangingPunct="1">
              <a:lnSpc>
                <a:spcPct val="80000"/>
              </a:lnSpc>
              <a:buFontTx/>
              <a:buNone/>
            </a:pPr>
            <a:r>
              <a:rPr lang="nl-NL" altLang="nl-NL" sz="1600" dirty="0"/>
              <a:t>.</a:t>
            </a:r>
          </a:p>
        </p:txBody>
      </p:sp>
      <p:sp>
        <p:nvSpPr>
          <p:cNvPr id="24" name="Rectangle 3"/>
          <p:cNvSpPr txBox="1">
            <a:spLocks noChangeArrowheads="1"/>
          </p:cNvSpPr>
          <p:nvPr/>
        </p:nvSpPr>
        <p:spPr bwMode="auto">
          <a:xfrm>
            <a:off x="1000126" y="1111348"/>
            <a:ext cx="7581166" cy="696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Arial" charset="0"/>
              </a:defRPr>
            </a:lvl2pPr>
            <a:lvl3pPr marL="1143000" indent="-228600" algn="l" rtl="0" eaLnBrk="0" fontAlgn="base" hangingPunct="0">
              <a:spcBef>
                <a:spcPct val="20000"/>
              </a:spcBef>
              <a:spcAft>
                <a:spcPct val="0"/>
              </a:spcAft>
              <a:defRPr sz="2400">
                <a:solidFill>
                  <a:schemeClr val="tx1"/>
                </a:solidFill>
                <a:latin typeface="Arial" charset="0"/>
              </a:defRPr>
            </a:lvl3pPr>
            <a:lvl4pPr marL="1600200" indent="-228600" algn="l" rtl="0" eaLnBrk="0" fontAlgn="base" hangingPunct="0">
              <a:spcBef>
                <a:spcPct val="20000"/>
              </a:spcBef>
              <a:spcAft>
                <a:spcPct val="0"/>
              </a:spcAft>
              <a:defRPr sz="2000">
                <a:solidFill>
                  <a:schemeClr val="tx1"/>
                </a:solidFill>
                <a:latin typeface="Arial" charset="0"/>
              </a:defRPr>
            </a:lvl4pPr>
            <a:lvl5pPr marL="2057400" indent="-228600" algn="l" rtl="0" eaLnBrk="0" fontAlgn="base" hangingPunct="0">
              <a:spcBef>
                <a:spcPct val="20000"/>
              </a:spcBef>
              <a:spcAft>
                <a:spcPct val="0"/>
              </a:spcAft>
              <a:defRPr sz="2000">
                <a:solidFill>
                  <a:schemeClr val="tx1"/>
                </a:solidFill>
                <a:latin typeface="Arial" charset="0"/>
              </a:defRPr>
            </a:lvl5pPr>
            <a:lvl6pPr marL="2514600" indent="-228600" algn="l" rtl="0" eaLnBrk="1" fontAlgn="base" hangingPunct="1">
              <a:spcBef>
                <a:spcPct val="20000"/>
              </a:spcBef>
              <a:spcAft>
                <a:spcPct val="0"/>
              </a:spcAft>
              <a:defRPr sz="2000">
                <a:solidFill>
                  <a:schemeClr val="tx1"/>
                </a:solidFill>
                <a:latin typeface="Arial" charset="0"/>
              </a:defRPr>
            </a:lvl6pPr>
            <a:lvl7pPr marL="2971800" indent="-228600" algn="l" rtl="0" eaLnBrk="1" fontAlgn="base" hangingPunct="1">
              <a:spcBef>
                <a:spcPct val="20000"/>
              </a:spcBef>
              <a:spcAft>
                <a:spcPct val="0"/>
              </a:spcAft>
              <a:defRPr sz="2000">
                <a:solidFill>
                  <a:schemeClr val="tx1"/>
                </a:solidFill>
                <a:latin typeface="Arial" charset="0"/>
              </a:defRPr>
            </a:lvl7pPr>
            <a:lvl8pPr marL="3429000" indent="-228600" algn="l" rtl="0" eaLnBrk="1" fontAlgn="base" hangingPunct="1">
              <a:spcBef>
                <a:spcPct val="20000"/>
              </a:spcBef>
              <a:spcAft>
                <a:spcPct val="0"/>
              </a:spcAft>
              <a:defRPr sz="2000">
                <a:solidFill>
                  <a:schemeClr val="tx1"/>
                </a:solidFill>
                <a:latin typeface="Arial" charset="0"/>
              </a:defRPr>
            </a:lvl8pPr>
            <a:lvl9pPr marL="3886200" indent="-228600" algn="l" rtl="0" eaLnBrk="1" fontAlgn="base" hangingPunct="1">
              <a:spcBef>
                <a:spcPct val="20000"/>
              </a:spcBef>
              <a:spcAft>
                <a:spcPct val="0"/>
              </a:spcAft>
              <a:defRPr sz="2000">
                <a:solidFill>
                  <a:schemeClr val="tx1"/>
                </a:solidFill>
                <a:latin typeface="Arial" charset="0"/>
              </a:defRPr>
            </a:lvl9pPr>
          </a:lstStyle>
          <a:p>
            <a:pPr marL="0" indent="0" algn="r" eaLnBrk="1" hangingPunct="1">
              <a:lnSpc>
                <a:spcPct val="80000"/>
              </a:lnSpc>
              <a:buFontTx/>
              <a:buNone/>
            </a:pPr>
            <a:r>
              <a:rPr lang="nl-NL" altLang="nl-NL" sz="1600" kern="0"/>
              <a:t>.</a:t>
            </a:r>
          </a:p>
        </p:txBody>
      </p:sp>
      <p:sp>
        <p:nvSpPr>
          <p:cNvPr id="3" name="Tijdelijke aanduiding voor dianummer 2"/>
          <p:cNvSpPr>
            <a:spLocks noGrp="1"/>
          </p:cNvSpPr>
          <p:nvPr>
            <p:ph type="sldNum" sz="quarter" idx="12"/>
          </p:nvPr>
        </p:nvSpPr>
        <p:spPr/>
        <p:txBody>
          <a:bodyPr/>
          <a:lstStyle/>
          <a:p>
            <a:fld id="{111BF05E-D92C-9F4E-8EBD-61223F3AC045}" type="slidenum">
              <a:rPr lang="en-US" smtClean="0"/>
              <a:t>4</a:t>
            </a:fld>
            <a:endParaRPr lang="en-US"/>
          </a:p>
        </p:txBody>
      </p:sp>
    </p:spTree>
    <p:extLst>
      <p:ext uri="{BB962C8B-B14F-4D97-AF65-F5344CB8AC3E}">
        <p14:creationId xmlns:p14="http://schemas.microsoft.com/office/powerpoint/2010/main" val="268967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857250" y="142875"/>
            <a:ext cx="7772400" cy="649288"/>
          </a:xfrm>
        </p:spPr>
        <p:txBody>
          <a:bodyPr/>
          <a:lstStyle/>
          <a:p>
            <a:pPr eaLnBrk="1" hangingPunct="1"/>
            <a:r>
              <a:rPr lang="nl-NL" altLang="nl-NL" sz="2800" b="1" dirty="0">
                <a:solidFill>
                  <a:schemeClr val="tx1"/>
                </a:solidFill>
              </a:rPr>
              <a:t>Braincracker: solution </a:t>
            </a:r>
            <a:endParaRPr lang="en-US" altLang="nl-NL" sz="2800" b="1" dirty="0">
              <a:solidFill>
                <a:schemeClr val="tx1"/>
              </a:solidFill>
            </a:endParaRPr>
          </a:p>
        </p:txBody>
      </p:sp>
      <p:sp>
        <p:nvSpPr>
          <p:cNvPr id="7172" name="Text Box 4"/>
          <p:cNvSpPr txBox="1">
            <a:spLocks noChangeArrowheads="1"/>
          </p:cNvSpPr>
          <p:nvPr/>
        </p:nvSpPr>
        <p:spPr bwMode="auto">
          <a:xfrm>
            <a:off x="250825" y="26035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nl-NL" altLang="nl-NL" sz="800">
              <a:solidFill>
                <a:schemeClr val="tx2"/>
              </a:solidFill>
              <a:latin typeface="Verdana" panose="020B0604030504040204" pitchFamily="34" charset="0"/>
            </a:endParaRPr>
          </a:p>
        </p:txBody>
      </p:sp>
      <p:sp>
        <p:nvSpPr>
          <p:cNvPr id="7173" name="Oval 5"/>
          <p:cNvSpPr>
            <a:spLocks noChangeArrowheads="1"/>
          </p:cNvSpPr>
          <p:nvPr/>
        </p:nvSpPr>
        <p:spPr bwMode="auto">
          <a:xfrm>
            <a:off x="2141538" y="17859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74" name="Oval 6"/>
          <p:cNvSpPr>
            <a:spLocks noChangeArrowheads="1"/>
          </p:cNvSpPr>
          <p:nvPr/>
        </p:nvSpPr>
        <p:spPr bwMode="auto">
          <a:xfrm>
            <a:off x="3294063" y="17859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75" name="Oval 7"/>
          <p:cNvSpPr>
            <a:spLocks noChangeArrowheads="1"/>
          </p:cNvSpPr>
          <p:nvPr/>
        </p:nvSpPr>
        <p:spPr bwMode="auto">
          <a:xfrm>
            <a:off x="4373563" y="17859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76" name="Oval 8"/>
          <p:cNvSpPr>
            <a:spLocks noChangeArrowheads="1"/>
          </p:cNvSpPr>
          <p:nvPr/>
        </p:nvSpPr>
        <p:spPr bwMode="auto">
          <a:xfrm>
            <a:off x="5381625" y="17859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77" name="Oval 9"/>
          <p:cNvSpPr>
            <a:spLocks noChangeArrowheads="1"/>
          </p:cNvSpPr>
          <p:nvPr/>
        </p:nvSpPr>
        <p:spPr bwMode="auto">
          <a:xfrm>
            <a:off x="2141538" y="25781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78" name="Oval 10"/>
          <p:cNvSpPr>
            <a:spLocks noChangeArrowheads="1"/>
          </p:cNvSpPr>
          <p:nvPr/>
        </p:nvSpPr>
        <p:spPr bwMode="auto">
          <a:xfrm>
            <a:off x="2141538" y="32972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79" name="Oval 11"/>
          <p:cNvSpPr>
            <a:spLocks noChangeArrowheads="1"/>
          </p:cNvSpPr>
          <p:nvPr/>
        </p:nvSpPr>
        <p:spPr bwMode="auto">
          <a:xfrm>
            <a:off x="2141538" y="4017963"/>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0" name="Oval 12"/>
          <p:cNvSpPr>
            <a:spLocks noChangeArrowheads="1"/>
          </p:cNvSpPr>
          <p:nvPr/>
        </p:nvSpPr>
        <p:spPr bwMode="auto">
          <a:xfrm>
            <a:off x="3294063" y="25781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1" name="Oval 13"/>
          <p:cNvSpPr>
            <a:spLocks noChangeArrowheads="1"/>
          </p:cNvSpPr>
          <p:nvPr/>
        </p:nvSpPr>
        <p:spPr bwMode="auto">
          <a:xfrm>
            <a:off x="3294063" y="32972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2" name="Oval 14"/>
          <p:cNvSpPr>
            <a:spLocks noChangeArrowheads="1"/>
          </p:cNvSpPr>
          <p:nvPr/>
        </p:nvSpPr>
        <p:spPr bwMode="auto">
          <a:xfrm>
            <a:off x="3294063" y="4017963"/>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3" name="Oval 15"/>
          <p:cNvSpPr>
            <a:spLocks noChangeArrowheads="1"/>
          </p:cNvSpPr>
          <p:nvPr/>
        </p:nvSpPr>
        <p:spPr bwMode="auto">
          <a:xfrm>
            <a:off x="4373563" y="25781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4" name="Oval 16"/>
          <p:cNvSpPr>
            <a:spLocks noChangeArrowheads="1"/>
          </p:cNvSpPr>
          <p:nvPr/>
        </p:nvSpPr>
        <p:spPr bwMode="auto">
          <a:xfrm>
            <a:off x="4373563" y="32972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5" name="Oval 17"/>
          <p:cNvSpPr>
            <a:spLocks noChangeArrowheads="1"/>
          </p:cNvSpPr>
          <p:nvPr/>
        </p:nvSpPr>
        <p:spPr bwMode="auto">
          <a:xfrm>
            <a:off x="4373563" y="4017963"/>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6" name="Oval 18"/>
          <p:cNvSpPr>
            <a:spLocks noChangeArrowheads="1"/>
          </p:cNvSpPr>
          <p:nvPr/>
        </p:nvSpPr>
        <p:spPr bwMode="auto">
          <a:xfrm>
            <a:off x="5381625" y="2578100"/>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7" name="Oval 19"/>
          <p:cNvSpPr>
            <a:spLocks noChangeArrowheads="1"/>
          </p:cNvSpPr>
          <p:nvPr/>
        </p:nvSpPr>
        <p:spPr bwMode="auto">
          <a:xfrm>
            <a:off x="5381625" y="4017963"/>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8" name="Oval 20"/>
          <p:cNvSpPr>
            <a:spLocks noChangeArrowheads="1"/>
          </p:cNvSpPr>
          <p:nvPr/>
        </p:nvSpPr>
        <p:spPr bwMode="auto">
          <a:xfrm>
            <a:off x="5381625" y="3297238"/>
            <a:ext cx="215900" cy="2159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nl-NL" sz="2400">
              <a:latin typeface="Verdana" panose="020B0604030504040204" pitchFamily="34" charset="0"/>
            </a:endParaRPr>
          </a:p>
        </p:txBody>
      </p:sp>
      <p:sp>
        <p:nvSpPr>
          <p:cNvPr id="7189" name="Line 21"/>
          <p:cNvSpPr>
            <a:spLocks noChangeShapeType="1"/>
          </p:cNvSpPr>
          <p:nvPr/>
        </p:nvSpPr>
        <p:spPr bwMode="auto">
          <a:xfrm>
            <a:off x="1547813" y="2420938"/>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670" name="Line 22"/>
          <p:cNvSpPr>
            <a:spLocks noChangeShapeType="1"/>
          </p:cNvSpPr>
          <p:nvPr/>
        </p:nvSpPr>
        <p:spPr bwMode="auto">
          <a:xfrm>
            <a:off x="2286000" y="1857375"/>
            <a:ext cx="4248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671" name="Line 23"/>
          <p:cNvSpPr>
            <a:spLocks noChangeShapeType="1"/>
          </p:cNvSpPr>
          <p:nvPr/>
        </p:nvSpPr>
        <p:spPr bwMode="auto">
          <a:xfrm flipH="1">
            <a:off x="2286000" y="1857375"/>
            <a:ext cx="4248150" cy="30241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672" name="Line 24"/>
          <p:cNvSpPr>
            <a:spLocks noChangeShapeType="1"/>
          </p:cNvSpPr>
          <p:nvPr/>
        </p:nvSpPr>
        <p:spPr bwMode="auto">
          <a:xfrm flipV="1">
            <a:off x="2260600" y="2649538"/>
            <a:ext cx="0" cy="2232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673" name="Line 25"/>
          <p:cNvSpPr>
            <a:spLocks noChangeShapeType="1"/>
          </p:cNvSpPr>
          <p:nvPr/>
        </p:nvSpPr>
        <p:spPr bwMode="auto">
          <a:xfrm>
            <a:off x="2224088" y="2649538"/>
            <a:ext cx="32400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674" name="Line 26"/>
          <p:cNvSpPr>
            <a:spLocks noChangeShapeType="1"/>
          </p:cNvSpPr>
          <p:nvPr/>
        </p:nvSpPr>
        <p:spPr bwMode="auto">
          <a:xfrm>
            <a:off x="5526088" y="2649538"/>
            <a:ext cx="0" cy="20875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7195" name="Line 27"/>
          <p:cNvSpPr>
            <a:spLocks noChangeShapeType="1"/>
          </p:cNvSpPr>
          <p:nvPr/>
        </p:nvSpPr>
        <p:spPr bwMode="auto">
          <a:xfrm>
            <a:off x="4787900" y="566102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27676" name="Line 28"/>
          <p:cNvSpPr>
            <a:spLocks noChangeShapeType="1"/>
          </p:cNvSpPr>
          <p:nvPr/>
        </p:nvSpPr>
        <p:spPr bwMode="auto">
          <a:xfrm>
            <a:off x="3149600" y="3225800"/>
            <a:ext cx="2376488" cy="1511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 name="Tijdelijke aanduiding voor dianummer 2"/>
          <p:cNvSpPr>
            <a:spLocks noGrp="1"/>
          </p:cNvSpPr>
          <p:nvPr>
            <p:ph type="sldNum" sz="quarter" idx="12"/>
          </p:nvPr>
        </p:nvSpPr>
        <p:spPr/>
        <p:txBody>
          <a:bodyPr/>
          <a:lstStyle/>
          <a:p>
            <a:fld id="{111BF05E-D92C-9F4E-8EBD-61223F3AC045}" type="slidenum">
              <a:rPr lang="en-US" smtClean="0"/>
              <a:t>5</a:t>
            </a:fld>
            <a:endParaRPr lang="en-US"/>
          </a:p>
        </p:txBody>
      </p:sp>
    </p:spTree>
    <p:extLst>
      <p:ext uri="{BB962C8B-B14F-4D97-AF65-F5344CB8AC3E}">
        <p14:creationId xmlns:p14="http://schemas.microsoft.com/office/powerpoint/2010/main" val="3778820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7670"/>
                                        </p:tgtEl>
                                        <p:attrNameLst>
                                          <p:attrName>style.visibility</p:attrName>
                                        </p:attrNameLst>
                                      </p:cBhvr>
                                      <p:to>
                                        <p:strVal val="visible"/>
                                      </p:to>
                                    </p:set>
                                    <p:animEffect transition="in" filter="dissolve">
                                      <p:cBhvr>
                                        <p:cTn id="7" dur="500"/>
                                        <p:tgtEl>
                                          <p:spTgt spid="2767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7671"/>
                                        </p:tgtEl>
                                        <p:attrNameLst>
                                          <p:attrName>style.visibility</p:attrName>
                                        </p:attrNameLst>
                                      </p:cBhvr>
                                      <p:to>
                                        <p:strVal val="visible"/>
                                      </p:to>
                                    </p:set>
                                    <p:animEffect transition="in" filter="dissolve">
                                      <p:cBhvr>
                                        <p:cTn id="11" dur="500"/>
                                        <p:tgtEl>
                                          <p:spTgt spid="2767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7672"/>
                                        </p:tgtEl>
                                        <p:attrNameLst>
                                          <p:attrName>style.visibility</p:attrName>
                                        </p:attrNameLst>
                                      </p:cBhvr>
                                      <p:to>
                                        <p:strVal val="visible"/>
                                      </p:to>
                                    </p:set>
                                    <p:animEffect transition="in" filter="dissolve">
                                      <p:cBhvr>
                                        <p:cTn id="15" dur="500"/>
                                        <p:tgtEl>
                                          <p:spTgt spid="27672"/>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7673"/>
                                        </p:tgtEl>
                                        <p:attrNameLst>
                                          <p:attrName>style.visibility</p:attrName>
                                        </p:attrNameLst>
                                      </p:cBhvr>
                                      <p:to>
                                        <p:strVal val="visible"/>
                                      </p:to>
                                    </p:set>
                                    <p:animEffect transition="in" filter="dissolve">
                                      <p:cBhvr>
                                        <p:cTn id="19" dur="500"/>
                                        <p:tgtEl>
                                          <p:spTgt spid="27673"/>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27674"/>
                                        </p:tgtEl>
                                        <p:attrNameLst>
                                          <p:attrName>style.visibility</p:attrName>
                                        </p:attrNameLst>
                                      </p:cBhvr>
                                      <p:to>
                                        <p:strVal val="visible"/>
                                      </p:to>
                                    </p:set>
                                    <p:animEffect transition="in" filter="dissolve">
                                      <p:cBhvr>
                                        <p:cTn id="23" dur="500"/>
                                        <p:tgtEl>
                                          <p:spTgt spid="27674"/>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7676"/>
                                        </p:tgtEl>
                                        <p:attrNameLst>
                                          <p:attrName>style.visibility</p:attrName>
                                        </p:attrNameLst>
                                      </p:cBhvr>
                                      <p:to>
                                        <p:strVal val="visible"/>
                                      </p:to>
                                    </p:set>
                                    <p:animEffect transition="in" filter="dissolve">
                                      <p:cBhvr>
                                        <p:cTn id="27" dur="5000"/>
                                        <p:tgtEl>
                                          <p:spTgt spid="27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GB" altLang="nl-NL" sz="3200" b="1" cap="all" dirty="0">
                <a:solidFill>
                  <a:srgbClr val="132831"/>
                </a:solidFill>
              </a:rPr>
              <a:t>Brain cracker</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78269" y="2012632"/>
            <a:ext cx="7623728" cy="4429418"/>
          </a:xfrm>
          <a:prstGeom prst="rect">
            <a:avLst/>
          </a:prstGeom>
        </p:spPr>
        <p:txBody>
          <a:bodyPr wrap="square">
            <a:spAutoFit/>
          </a:bodyPr>
          <a:lstStyle/>
          <a:p>
            <a:endParaRPr lang="en-GB" altLang="nl-NL" sz="2400" dirty="0"/>
          </a:p>
          <a:p>
            <a:endParaRPr lang="en-GB" altLang="nl-NL" sz="2400" dirty="0"/>
          </a:p>
          <a:p>
            <a:r>
              <a:rPr lang="en-GB" altLang="nl-NL" sz="2400" dirty="0"/>
              <a:t>						</a:t>
            </a:r>
            <a:endParaRPr lang="en-GB" altLang="nl-NL" sz="4800" b="1" dirty="0">
              <a:latin typeface="+mj-lt"/>
            </a:endParaRPr>
          </a:p>
          <a:p>
            <a:r>
              <a:rPr lang="en-GB" altLang="nl-NL" sz="2400" b="1" dirty="0"/>
              <a:t>						 </a:t>
            </a:r>
            <a:r>
              <a:rPr lang="en-GB" altLang="nl-NL" sz="5400" b="1" dirty="0"/>
              <a:t>I   X</a:t>
            </a:r>
            <a:endParaRPr lang="en-GB" altLang="nl-NL" sz="5400" dirty="0"/>
          </a:p>
          <a:p>
            <a:endParaRPr lang="en-GB" altLang="nl-NL" sz="2400" dirty="0"/>
          </a:p>
          <a:p>
            <a:r>
              <a:rPr lang="en-GB" altLang="nl-NL" sz="2400" dirty="0"/>
              <a:t>						</a:t>
            </a:r>
          </a:p>
          <a:p>
            <a:r>
              <a:rPr lang="en-GB" altLang="nl-NL" sz="4000" dirty="0"/>
              <a:t>Make a 6 by adding just one line.</a:t>
            </a:r>
            <a:endParaRPr lang="nl-NL" altLang="nl-NL" sz="4000" dirty="0"/>
          </a:p>
          <a:p>
            <a:pPr marL="342900" indent="-342900">
              <a:buFont typeface="Arial" panose="020B0604020202020204" pitchFamily="34" charset="0"/>
              <a:buChar char="•"/>
            </a:pPr>
            <a:endParaRPr lang="en-US" altLang="en-US" sz="2400" dirty="0"/>
          </a:p>
          <a:p>
            <a:pPr marL="341313" lvl="2" indent="-341313">
              <a:spcBef>
                <a:spcPts val="675"/>
              </a:spcBef>
              <a:buFontTx/>
              <a:buChar char="•"/>
            </a:pPr>
            <a:endParaRPr lang="en-US" altLang="en-US" sz="2400" dirty="0"/>
          </a:p>
          <a:p>
            <a:endParaRPr lang="en-US" sz="14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3F56133-92E2-8144-92E7-9BAEA6631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39484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rPr>
              <a:t>Getting restarted: a quiz </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132831"/>
                </a:solidFill>
              </a:rPr>
              <a:t>You have to answer questions or statements about CBET;</a:t>
            </a:r>
          </a:p>
          <a:p>
            <a:pPr marL="285750" indent="-285750">
              <a:buFont typeface="Arial" panose="020B0604020202020204" pitchFamily="34" charset="0"/>
              <a:buChar char="•"/>
            </a:pPr>
            <a:r>
              <a:rPr lang="en-US" sz="2400" dirty="0">
                <a:solidFill>
                  <a:srgbClr val="132831"/>
                </a:solidFill>
              </a:rPr>
              <a:t>You all stand up;</a:t>
            </a:r>
          </a:p>
          <a:p>
            <a:pPr marL="285750" indent="-285750">
              <a:buFont typeface="Arial" panose="020B0604020202020204" pitchFamily="34" charset="0"/>
              <a:buChar char="•"/>
            </a:pPr>
            <a:r>
              <a:rPr lang="en-US" sz="2400" dirty="0">
                <a:solidFill>
                  <a:srgbClr val="132831"/>
                </a:solidFill>
              </a:rPr>
              <a:t>You answer by showing a red or a green card: </a:t>
            </a:r>
          </a:p>
          <a:p>
            <a:pPr marL="742950" lvl="1" indent="-285750">
              <a:buFont typeface="Arial" panose="020B0604020202020204" pitchFamily="34" charset="0"/>
              <a:buChar char="•"/>
            </a:pPr>
            <a:r>
              <a:rPr lang="en-US" sz="2400" dirty="0">
                <a:solidFill>
                  <a:srgbClr val="132831"/>
                </a:solidFill>
              </a:rPr>
              <a:t>If the question/statement in the red </a:t>
            </a:r>
            <a:r>
              <a:rPr lang="en-US" sz="2400" dirty="0" err="1">
                <a:solidFill>
                  <a:srgbClr val="132831"/>
                </a:solidFill>
              </a:rPr>
              <a:t>colour</a:t>
            </a:r>
            <a:r>
              <a:rPr lang="en-US" sz="2400" dirty="0">
                <a:solidFill>
                  <a:srgbClr val="132831"/>
                </a:solidFill>
              </a:rPr>
              <a:t> is right, you show the red card</a:t>
            </a:r>
          </a:p>
          <a:p>
            <a:pPr marL="742950" lvl="1" indent="-285750">
              <a:buFont typeface="Arial" panose="020B0604020202020204" pitchFamily="34" charset="0"/>
              <a:buChar char="•"/>
            </a:pPr>
            <a:r>
              <a:rPr lang="en-US" sz="2400" dirty="0">
                <a:solidFill>
                  <a:srgbClr val="132831"/>
                </a:solidFill>
              </a:rPr>
              <a:t>If the question/statement in the green </a:t>
            </a:r>
            <a:r>
              <a:rPr lang="en-US" sz="2400" dirty="0" err="1">
                <a:solidFill>
                  <a:srgbClr val="132831"/>
                </a:solidFill>
              </a:rPr>
              <a:t>colour</a:t>
            </a:r>
            <a:r>
              <a:rPr lang="en-US" sz="2400" dirty="0">
                <a:solidFill>
                  <a:srgbClr val="132831"/>
                </a:solidFill>
              </a:rPr>
              <a:t> is right, you show the green card</a:t>
            </a:r>
          </a:p>
          <a:p>
            <a:pPr marL="285750" indent="-285750">
              <a:buFont typeface="Arial" panose="020B0604020202020204" pitchFamily="34" charset="0"/>
              <a:buChar char="•"/>
            </a:pPr>
            <a:r>
              <a:rPr lang="en-US" sz="2400" dirty="0">
                <a:solidFill>
                  <a:srgbClr val="132831"/>
                </a:solidFill>
              </a:rPr>
              <a:t>If you give the wrong answer, you sit down and you do not participate anymore.</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3" name="Afbeelding 2"/>
          <p:cNvPicPr>
            <a:picLocks noChangeAspect="1"/>
          </p:cNvPicPr>
          <p:nvPr/>
        </p:nvPicPr>
        <p:blipFill>
          <a:blip r:embed="rId4"/>
          <a:stretch>
            <a:fillRect/>
          </a:stretch>
        </p:blipFill>
        <p:spPr>
          <a:xfrm>
            <a:off x="5851885" y="717509"/>
            <a:ext cx="2381250" cy="1267439"/>
          </a:xfrm>
          <a:prstGeom prst="rect">
            <a:avLst/>
          </a:prstGeom>
        </p:spPr>
      </p:pic>
      <p:pic>
        <p:nvPicPr>
          <p:cNvPr id="8" name="Afbeelding 7">
            <a:extLst>
              <a:ext uri="{FF2B5EF4-FFF2-40B4-BE49-F238E27FC236}">
                <a16:creationId xmlns:a16="http://schemas.microsoft.com/office/drawing/2014/main" id="{1FE3AAC3-65D4-8548-8E85-209148B187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6161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rPr>
              <a:t>CBET is based on….</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446550"/>
          </a:xfrm>
          <a:prstGeom prst="rect">
            <a:avLst/>
          </a:prstGeom>
        </p:spPr>
        <p:txBody>
          <a:bodyPr wrap="square">
            <a:spAutoFit/>
          </a:bodyPr>
          <a:lstStyle/>
          <a:p>
            <a:endParaRPr lang="nl-NL" altLang="nl-NL" sz="1600" dirty="0"/>
          </a:p>
          <a:p>
            <a:pPr marL="342900" indent="-342900">
              <a:buFont typeface="Arial" panose="020B0604020202020204" pitchFamily="34" charset="0"/>
              <a:buChar char="•"/>
            </a:pPr>
            <a:r>
              <a:rPr lang="en-GB" altLang="nl-NL" sz="2400" dirty="0">
                <a:solidFill>
                  <a:srgbClr val="CC3300"/>
                </a:solidFill>
              </a:rPr>
              <a:t>Occupational demands: red card</a:t>
            </a:r>
          </a:p>
          <a:p>
            <a:pPr marL="342900" indent="-342900">
              <a:buFont typeface="Arial" panose="020B0604020202020204" pitchFamily="34" charset="0"/>
              <a:buChar char="•"/>
            </a:pPr>
            <a:endParaRPr lang="en-GB" altLang="nl-NL" sz="2400" dirty="0">
              <a:solidFill>
                <a:srgbClr val="CC3300"/>
              </a:solidFill>
            </a:endParaRPr>
          </a:p>
          <a:p>
            <a:pPr marL="342900" indent="-342900">
              <a:buFont typeface="Arial" panose="020B0604020202020204" pitchFamily="34" charset="0"/>
              <a:buChar char="•"/>
            </a:pPr>
            <a:r>
              <a:rPr lang="en-GB" altLang="nl-NL" sz="2400" dirty="0">
                <a:solidFill>
                  <a:srgbClr val="33CC33"/>
                </a:solidFill>
              </a:rPr>
              <a:t>Academic knowledge: green card</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72701E7F-4F53-6E4E-A4D9-B9F25A245F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81126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rPr>
              <a:t>CBET is….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446550"/>
          </a:xfrm>
          <a:prstGeom prst="rect">
            <a:avLst/>
          </a:prstGeom>
        </p:spPr>
        <p:txBody>
          <a:bodyPr wrap="square">
            <a:spAutoFit/>
          </a:bodyPr>
          <a:lstStyle/>
          <a:p>
            <a:endParaRPr lang="nl-NL" altLang="nl-NL" sz="1600" dirty="0"/>
          </a:p>
          <a:p>
            <a:pPr marL="342900" indent="-342900">
              <a:buFont typeface="Arial" panose="020B0604020202020204" pitchFamily="34" charset="0"/>
              <a:buChar char="•"/>
            </a:pPr>
            <a:r>
              <a:rPr lang="en-GB" altLang="nl-NL" sz="2400" dirty="0">
                <a:solidFill>
                  <a:srgbClr val="CC3300"/>
                </a:solidFill>
              </a:rPr>
              <a:t>A learner centred approach: red card</a:t>
            </a:r>
          </a:p>
          <a:p>
            <a:pPr marL="342900" indent="-342900">
              <a:buFont typeface="Arial" panose="020B0604020202020204" pitchFamily="34" charset="0"/>
              <a:buChar char="•"/>
            </a:pPr>
            <a:endParaRPr lang="en-GB" altLang="nl-NL" sz="2400" dirty="0">
              <a:solidFill>
                <a:srgbClr val="CC3300"/>
              </a:solidFill>
            </a:endParaRPr>
          </a:p>
          <a:p>
            <a:pPr marL="342900" indent="-342900">
              <a:buFont typeface="Arial" panose="020B0604020202020204" pitchFamily="34" charset="0"/>
              <a:buChar char="•"/>
            </a:pPr>
            <a:r>
              <a:rPr lang="en-GB" altLang="nl-NL" sz="2400" dirty="0">
                <a:solidFill>
                  <a:srgbClr val="33CC33"/>
                </a:solidFill>
              </a:rPr>
              <a:t>A teacher centred approach: green card</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24947C63-5B0A-D146-9FB5-2004218E28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2291171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1735</Words>
  <Application>Microsoft Office PowerPoint</Application>
  <PresentationFormat>Diavoorstelling (4:3)</PresentationFormat>
  <Paragraphs>210</Paragraphs>
  <Slides>24</Slides>
  <Notes>24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Cubano Regular</vt:lpstr>
      <vt:lpstr>Verdana</vt:lpstr>
      <vt:lpstr>Office Theme</vt:lpstr>
      <vt:lpstr>Icebreakers, energizers and getting restarted</vt:lpstr>
      <vt:lpstr>Introduce yourself </vt:lpstr>
      <vt:lpstr>Brain cracker</vt:lpstr>
      <vt:lpstr>Brain cracker</vt:lpstr>
      <vt:lpstr>Braincracker: solution </vt:lpstr>
      <vt:lpstr>Brain cracker</vt:lpstr>
      <vt:lpstr>Getting restarted: a quiz </vt:lpstr>
      <vt:lpstr>CBET is based on….</vt:lpstr>
      <vt:lpstr>CBET is….</vt:lpstr>
      <vt:lpstr>In CBET the assignments….</vt:lpstr>
      <vt:lpstr>A logbook is….</vt:lpstr>
      <vt:lpstr>In the Netherlands the temperature on a hot day  is….</vt:lpstr>
      <vt:lpstr>Guidance is….</vt:lpstr>
      <vt:lpstr>The role of the teacher</vt:lpstr>
      <vt:lpstr>Dutch people can….</vt:lpstr>
      <vt:lpstr>Programme design</vt:lpstr>
      <vt:lpstr>Programme design</vt:lpstr>
      <vt:lpstr>Getting restarted 2 Formulate key-questions</vt:lpstr>
      <vt:lpstr>Instruction: Formulate key-questions</vt:lpstr>
      <vt:lpstr>Getting restarted 3 Form an inner and an outer circle</vt:lpstr>
      <vt:lpstr>Asking questions</vt:lpstr>
      <vt:lpstr>Sending a message around in a group….. whispering….. </vt:lpstr>
      <vt:lpstr>Message to be send… whispering….(an example)</vt:lpstr>
      <vt:lpstr>Icebreakers, energizers and getting restarted</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70</cp:revision>
  <dcterms:created xsi:type="dcterms:W3CDTF">2016-11-16T12:29:20Z</dcterms:created>
  <dcterms:modified xsi:type="dcterms:W3CDTF">2021-11-01T14:39:28Z</dcterms:modified>
</cp:coreProperties>
</file>