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24" r:id="rId4"/>
    <p:sldId id="260" r:id="rId5"/>
    <p:sldId id="319" r:id="rId6"/>
    <p:sldId id="314" r:id="rId7"/>
    <p:sldId id="315" r:id="rId8"/>
    <p:sldId id="303" r:id="rId9"/>
    <p:sldId id="305" r:id="rId10"/>
    <p:sldId id="312" r:id="rId11"/>
    <p:sldId id="296" r:id="rId12"/>
    <p:sldId id="321" r:id="rId13"/>
    <p:sldId id="322" r:id="rId14"/>
    <p:sldId id="323" r:id="rId15"/>
    <p:sldId id="32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ty den Boogert" initials="KdB" lastIdx="36" clrIdx="0">
    <p:extLst>
      <p:ext uri="{19B8F6BF-5375-455C-9EA6-DF929625EA0E}">
        <p15:presenceInfo xmlns:p15="http://schemas.microsoft.com/office/powerpoint/2012/main" userId="c80cf8fe89b52679" providerId="Windows Live"/>
      </p:ext>
    </p:extLst>
  </p:cmAuthor>
  <p:cmAuthor id="2" name="Wil Bom" initials="WB" lastIdx="1" clrIdx="1">
    <p:extLst>
      <p:ext uri="{19B8F6BF-5375-455C-9EA6-DF929625EA0E}">
        <p15:presenceInfo xmlns:p15="http://schemas.microsoft.com/office/powerpoint/2012/main" userId="59b87781e300d0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1145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5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83AE-61E6-42C4-A7C0-B27FAAE4CD32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D1BB-D149-4B45-BD84-10A57BD275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5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08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5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Probably they did</a:t>
            </a:r>
            <a:r>
              <a:rPr lang="en-GB" baseline="0" noProof="0" dirty="0"/>
              <a:t> </a:t>
            </a:r>
            <a:r>
              <a:rPr lang="en-GB" noProof="0" dirty="0"/>
              <a:t>already on day 1 the same exercise</a:t>
            </a:r>
            <a:r>
              <a:rPr lang="en-GB" baseline="0" noProof="0" dirty="0"/>
              <a:t> when they made a s</a:t>
            </a:r>
            <a:r>
              <a:rPr lang="en-GB" noProof="0" dirty="0"/>
              <a:t>can of the institute. In</a:t>
            </a:r>
            <a:r>
              <a:rPr lang="en-GB" baseline="0" noProof="0" dirty="0"/>
              <a:t> that exercise</a:t>
            </a:r>
            <a:r>
              <a:rPr lang="en-GB" noProof="0" dirty="0"/>
              <a:t> they had to</a:t>
            </a:r>
            <a:r>
              <a:rPr lang="en-GB" baseline="0" noProof="0" dirty="0"/>
              <a:t> fill in </a:t>
            </a:r>
            <a:r>
              <a:rPr lang="en-GB" noProof="0" dirty="0"/>
              <a:t>the two columns ‘from’ and ‘to’. Still you can use this</a:t>
            </a:r>
            <a:r>
              <a:rPr lang="en-GB" baseline="0" noProof="0" dirty="0"/>
              <a:t> exercise </a:t>
            </a:r>
            <a:r>
              <a:rPr lang="en-GB" noProof="0" dirty="0"/>
              <a:t>once more</a:t>
            </a:r>
            <a:r>
              <a:rPr lang="en-GB" baseline="0" noProof="0" dirty="0"/>
              <a:t>. Now they connect it more with their own experience with designing. It makes them aware of the shift again when they are going to design a</a:t>
            </a:r>
            <a:r>
              <a:rPr lang="en-GB" noProof="0" dirty="0"/>
              <a:t> practical assignment</a:t>
            </a:r>
            <a:r>
              <a:rPr lang="en-GB" baseline="0" noProof="0" dirty="0"/>
              <a:t> in a CBET oriented way. 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63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practical </a:t>
            </a:r>
            <a:r>
              <a:rPr lang="nl-NL" dirty="0" err="1"/>
              <a:t>assignments</a:t>
            </a:r>
            <a:r>
              <a:rPr lang="nl-NL" dirty="0"/>
              <a:t>,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worthwhile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invite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World of </a:t>
            </a:r>
            <a:r>
              <a:rPr lang="nl-NL" dirty="0" err="1"/>
              <a:t>Work</a:t>
            </a:r>
            <a:r>
              <a:rPr lang="nl-NL" dirty="0"/>
              <a:t>. Teachers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instructors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companies (or </a:t>
            </a:r>
            <a:r>
              <a:rPr lang="nl-NL" dirty="0" err="1"/>
              <a:t>industry</a:t>
            </a:r>
            <a:r>
              <a:rPr lang="nl-NL" dirty="0"/>
              <a:t>, community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government</a:t>
            </a:r>
            <a:r>
              <a:rPr lang="nl-NL" dirty="0"/>
              <a:t>) </a:t>
            </a:r>
            <a:r>
              <a:rPr lang="nl-NL" dirty="0" err="1"/>
              <a:t>together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brainstorm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practical </a:t>
            </a:r>
            <a:r>
              <a:rPr lang="nl-NL" dirty="0" err="1"/>
              <a:t>assignments</a:t>
            </a:r>
            <a:r>
              <a:rPr lang="nl-NL" dirty="0"/>
              <a:t>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strengthen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connection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,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grow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in CBET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so</a:t>
            </a:r>
            <a:r>
              <a:rPr lang="nl-NL" dirty="0"/>
              <a:t> important </a:t>
            </a:r>
            <a:r>
              <a:rPr lang="nl-NL" dirty="0" err="1"/>
              <a:t>to</a:t>
            </a:r>
            <a:r>
              <a:rPr lang="nl-NL" dirty="0"/>
              <a:t> have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connection</a:t>
            </a:r>
            <a:r>
              <a:rPr lang="nl-NL" dirty="0"/>
              <a:t>. Companies, </a:t>
            </a:r>
            <a:r>
              <a:rPr lang="nl-NL" dirty="0" err="1"/>
              <a:t>Government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Community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contribute</a:t>
            </a:r>
            <a:r>
              <a:rPr lang="nl-NL" dirty="0"/>
              <a:t> a lot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Vocational</a:t>
            </a:r>
            <a:r>
              <a:rPr lang="nl-NL" dirty="0"/>
              <a:t> Training (</a:t>
            </a:r>
            <a:r>
              <a:rPr lang="nl-NL" dirty="0" err="1"/>
              <a:t>industrial</a:t>
            </a:r>
            <a:r>
              <a:rPr lang="nl-NL" dirty="0"/>
              <a:t> training, </a:t>
            </a:r>
            <a:r>
              <a:rPr lang="nl-NL" dirty="0" err="1"/>
              <a:t>internships</a:t>
            </a:r>
            <a:r>
              <a:rPr lang="nl-NL" dirty="0"/>
              <a:t>, </a:t>
            </a:r>
            <a:r>
              <a:rPr lang="nl-NL" dirty="0" err="1"/>
              <a:t>workexperience</a:t>
            </a:r>
            <a:r>
              <a:rPr lang="nl-NL" dirty="0"/>
              <a:t>, </a:t>
            </a:r>
            <a:r>
              <a:rPr lang="nl-NL" dirty="0" err="1"/>
              <a:t>guest</a:t>
            </a:r>
            <a:r>
              <a:rPr lang="nl-NL" dirty="0"/>
              <a:t> in </a:t>
            </a:r>
            <a:r>
              <a:rPr lang="nl-NL" dirty="0" err="1"/>
              <a:t>lessons</a:t>
            </a:r>
            <a:r>
              <a:rPr lang="nl-NL" dirty="0"/>
              <a:t>, </a:t>
            </a:r>
            <a:r>
              <a:rPr lang="nl-NL" dirty="0" err="1"/>
              <a:t>career</a:t>
            </a:r>
            <a:r>
              <a:rPr lang="nl-NL" dirty="0"/>
              <a:t> </a:t>
            </a:r>
            <a:r>
              <a:rPr lang="nl-NL" dirty="0" err="1"/>
              <a:t>guidance</a:t>
            </a:r>
            <a:r>
              <a:rPr lang="nl-NL" dirty="0"/>
              <a:t>)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in curriculum development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partical</a:t>
            </a:r>
            <a:r>
              <a:rPr lang="nl-NL" dirty="0"/>
              <a:t> </a:t>
            </a:r>
            <a:r>
              <a:rPr lang="nl-NL" dirty="0" err="1"/>
              <a:t>assignments</a:t>
            </a:r>
            <a:r>
              <a:rPr lang="nl-NL" dirty="0"/>
              <a:t>. See </a:t>
            </a:r>
            <a:r>
              <a:rPr lang="nl-NL" dirty="0" err="1"/>
              <a:t>the</a:t>
            </a:r>
            <a:r>
              <a:rPr lang="nl-NL" dirty="0"/>
              <a:t> CBET tree, </a:t>
            </a:r>
            <a:r>
              <a:rPr lang="nl-NL" dirty="0" err="1"/>
              <a:t>the</a:t>
            </a:r>
            <a:r>
              <a:rPr lang="nl-NL" dirty="0"/>
              <a:t> curriculum </a:t>
            </a: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respond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labourmarket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self-employment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80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Both practical </a:t>
            </a:r>
            <a:r>
              <a:rPr lang="nl-NL" dirty="0" err="1"/>
              <a:t>assignments</a:t>
            </a:r>
            <a:r>
              <a:rPr lang="nl-NL" dirty="0"/>
              <a:t> are </a:t>
            </a:r>
            <a:r>
              <a:rPr lang="nl-NL" dirty="0" err="1"/>
              <a:t>still</a:t>
            </a:r>
            <a:r>
              <a:rPr lang="nl-NL" dirty="0"/>
              <a:t> a draft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produced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teachers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a ‘training of </a:t>
            </a:r>
            <a:r>
              <a:rPr lang="nl-NL" dirty="0" err="1"/>
              <a:t>teachers</a:t>
            </a:r>
            <a:r>
              <a:rPr lang="nl-NL" dirty="0"/>
              <a:t>’ on CBET. At </a:t>
            </a:r>
            <a:r>
              <a:rPr lang="nl-NL" dirty="0" err="1"/>
              <a:t>that</a:t>
            </a:r>
            <a:r>
              <a:rPr lang="nl-NL" dirty="0"/>
              <a:t> time, </a:t>
            </a:r>
            <a:r>
              <a:rPr lang="nl-NL" dirty="0" err="1"/>
              <a:t>they</a:t>
            </a:r>
            <a:r>
              <a:rPr lang="nl-NL" dirty="0"/>
              <a:t> had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given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assignment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students</a:t>
            </a:r>
            <a:r>
              <a:rPr lang="nl-NL" dirty="0"/>
              <a:t>. </a:t>
            </a:r>
            <a:r>
              <a:rPr lang="nl-NL" dirty="0" err="1"/>
              <a:t>So</a:t>
            </a:r>
            <a:r>
              <a:rPr lang="nl-NL" dirty="0"/>
              <a:t>, feel free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reflect</a:t>
            </a:r>
            <a:r>
              <a:rPr lang="nl-NL" dirty="0"/>
              <a:t>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on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assignment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criteria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think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assignment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improved</a:t>
            </a:r>
            <a:r>
              <a:rPr lang="nl-NL" dirty="0"/>
              <a:t>.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examples</a:t>
            </a:r>
            <a:r>
              <a:rPr lang="nl-NL" dirty="0"/>
              <a:t> in </a:t>
            </a:r>
            <a:r>
              <a:rPr lang="nl-NL" dirty="0" err="1"/>
              <a:t>your</a:t>
            </a:r>
            <a:r>
              <a:rPr lang="nl-NL" dirty="0"/>
              <a:t> training, </a:t>
            </a:r>
            <a:r>
              <a:rPr lang="nl-NL" dirty="0" err="1"/>
              <a:t>reflect</a:t>
            </a:r>
            <a:r>
              <a:rPr lang="nl-NL" dirty="0"/>
              <a:t> </a:t>
            </a:r>
            <a:r>
              <a:rPr lang="nl-NL" dirty="0" err="1"/>
              <a:t>yourself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on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assignment</a:t>
            </a:r>
            <a:r>
              <a:rPr lang="nl-NL" dirty="0"/>
              <a:t>.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improved</a:t>
            </a:r>
            <a:r>
              <a:rPr lang="nl-NL" dirty="0"/>
              <a:t>? </a:t>
            </a:r>
            <a:r>
              <a:rPr lang="nl-NL" dirty="0" err="1"/>
              <a:t>Why</a:t>
            </a:r>
            <a:r>
              <a:rPr lang="nl-NL" dirty="0"/>
              <a:t>? How? 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implement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way of </a:t>
            </a:r>
            <a:r>
              <a:rPr lang="nl-NL" dirty="0" err="1"/>
              <a:t>designing</a:t>
            </a:r>
            <a:r>
              <a:rPr lang="nl-NL" dirty="0"/>
              <a:t> practical </a:t>
            </a:r>
            <a:r>
              <a:rPr lang="nl-NL" dirty="0" err="1"/>
              <a:t>assignments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95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possible</a:t>
            </a:r>
            <a:r>
              <a:rPr lang="nl-NL" dirty="0"/>
              <a:t>, </a:t>
            </a:r>
            <a:r>
              <a:rPr lang="nl-NL" dirty="0" err="1"/>
              <a:t>organise</a:t>
            </a:r>
            <a:r>
              <a:rPr lang="nl-NL" dirty="0"/>
              <a:t> </a:t>
            </a:r>
            <a:r>
              <a:rPr lang="nl-NL" dirty="0" err="1"/>
              <a:t>subgroups</a:t>
            </a:r>
            <a:r>
              <a:rPr lang="nl-NL" dirty="0"/>
              <a:t> of </a:t>
            </a:r>
            <a:r>
              <a:rPr lang="nl-NL" dirty="0" err="1"/>
              <a:t>teachers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field of </a:t>
            </a:r>
            <a:r>
              <a:rPr lang="nl-NL" dirty="0" err="1"/>
              <a:t>practice</a:t>
            </a:r>
            <a:r>
              <a:rPr lang="nl-NL" dirty="0"/>
              <a:t>. </a:t>
            </a:r>
          </a:p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hand-out 3.8Hand-out Practical </a:t>
            </a:r>
            <a:r>
              <a:rPr lang="nl-NL" dirty="0" err="1"/>
              <a:t>assignments</a:t>
            </a:r>
            <a:r>
              <a:rPr lang="nl-NL" dirty="0"/>
              <a:t>.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more information 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complete a </a:t>
            </a:r>
            <a:r>
              <a:rPr lang="nl-NL" dirty="0" err="1"/>
              <a:t>quaility</a:t>
            </a:r>
            <a:r>
              <a:rPr lang="nl-NL" dirty="0"/>
              <a:t> practical </a:t>
            </a:r>
            <a:r>
              <a:rPr lang="nl-NL" dirty="0" err="1"/>
              <a:t>assignment</a:t>
            </a:r>
            <a:r>
              <a:rPr lang="nl-NL" dirty="0"/>
              <a:t>.  </a:t>
            </a:r>
            <a:r>
              <a:rPr lang="nl-NL" dirty="0" err="1"/>
              <a:t>So</a:t>
            </a:r>
            <a:r>
              <a:rPr lang="nl-NL" dirty="0"/>
              <a:t>, </a:t>
            </a:r>
            <a:r>
              <a:rPr lang="nl-NL" dirty="0" err="1"/>
              <a:t>depending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time </a:t>
            </a:r>
            <a:r>
              <a:rPr lang="nl-NL" dirty="0" err="1"/>
              <a:t>you</a:t>
            </a:r>
            <a:r>
              <a:rPr lang="nl-NL" dirty="0"/>
              <a:t> have,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a </a:t>
            </a:r>
            <a:r>
              <a:rPr lang="nl-NL" dirty="0" err="1"/>
              <a:t>bigger</a:t>
            </a:r>
            <a:r>
              <a:rPr lang="nl-NL" dirty="0"/>
              <a:t> </a:t>
            </a:r>
            <a:r>
              <a:rPr lang="nl-NL" dirty="0" err="1"/>
              <a:t>task</a:t>
            </a:r>
            <a:r>
              <a:rPr lang="nl-NL" dirty="0"/>
              <a:t>.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more training </a:t>
            </a:r>
            <a:r>
              <a:rPr lang="nl-NL" dirty="0" err="1"/>
              <a:t>days</a:t>
            </a:r>
            <a:r>
              <a:rPr lang="nl-NL" dirty="0"/>
              <a:t> on CBET, of course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homework</a:t>
            </a:r>
            <a:r>
              <a:rPr lang="nl-NL" dirty="0"/>
              <a:t> </a:t>
            </a:r>
            <a:r>
              <a:rPr lang="nl-NL" dirty="0" err="1"/>
              <a:t>assignment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design a complete practical </a:t>
            </a:r>
            <a:r>
              <a:rPr lang="nl-NL" dirty="0" err="1"/>
              <a:t>assignment</a:t>
            </a:r>
            <a:r>
              <a:rPr lang="nl-NL" dirty="0"/>
              <a:t>. In </a:t>
            </a:r>
            <a:r>
              <a:rPr lang="nl-NL" dirty="0" err="1"/>
              <a:t>the</a:t>
            </a:r>
            <a:r>
              <a:rPr lang="nl-NL" dirty="0"/>
              <a:t> next training </a:t>
            </a:r>
            <a:r>
              <a:rPr lang="nl-NL" dirty="0" err="1"/>
              <a:t>day</a:t>
            </a:r>
            <a:r>
              <a:rPr lang="nl-NL" dirty="0"/>
              <a:t>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share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produce </a:t>
            </a:r>
            <a:r>
              <a:rPr lang="nl-NL" dirty="0" err="1"/>
              <a:t>the</a:t>
            </a:r>
            <a:r>
              <a:rPr lang="nl-NL" dirty="0"/>
              <a:t> feedback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. The next step is of course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the</a:t>
            </a:r>
            <a:r>
              <a:rPr lang="nl-NL" dirty="0"/>
              <a:t> practical </a:t>
            </a:r>
            <a:r>
              <a:rPr lang="nl-NL" dirty="0" err="1"/>
              <a:t>assignment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of </a:t>
            </a:r>
            <a:r>
              <a:rPr lang="nl-NL" dirty="0" err="1"/>
              <a:t>students</a:t>
            </a:r>
            <a:r>
              <a:rPr lang="nl-NL" dirty="0"/>
              <a:t>;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bring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in </a:t>
            </a:r>
            <a:r>
              <a:rPr lang="nl-NL" dirty="0" err="1"/>
              <a:t>practice</a:t>
            </a:r>
            <a:r>
              <a:rPr lang="nl-NL" dirty="0"/>
              <a:t> …. 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97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360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have more </a:t>
            </a:r>
            <a:r>
              <a:rPr lang="nl-NL" dirty="0" err="1"/>
              <a:t>days</a:t>
            </a:r>
            <a:r>
              <a:rPr lang="nl-NL" dirty="0"/>
              <a:t> of training on </a:t>
            </a:r>
            <a:r>
              <a:rPr lang="nl-NL" dirty="0" err="1"/>
              <a:t>this</a:t>
            </a:r>
            <a:r>
              <a:rPr lang="nl-NL" dirty="0"/>
              <a:t> subject,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look forward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homework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on a practical </a:t>
            </a:r>
            <a:r>
              <a:rPr lang="nl-NL" dirty="0" err="1"/>
              <a:t>assignment</a:t>
            </a:r>
            <a:r>
              <a:rPr lang="nl-NL" dirty="0"/>
              <a:t>. Hand-out 3.8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of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73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02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82B3-35DA-AD48-BD0D-212965A36F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5211"/>
            <a:ext cx="5841484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CBET and practical assignments</a:t>
            </a:r>
            <a:endParaRPr lang="en-US" sz="4000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3622" y="4662558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en-US" sz="1900" b="1" dirty="0">
                <a:solidFill>
                  <a:schemeClr val="bg1"/>
                </a:solidFill>
              </a:rPr>
              <a:t>Introduction Training on CBET</a:t>
            </a:r>
          </a:p>
          <a:p>
            <a:pPr>
              <a:lnSpc>
                <a:spcPct val="80000"/>
              </a:lnSpc>
            </a:pPr>
            <a:endParaRPr lang="en-GB" altLang="en-US" sz="19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900" b="1" dirty="0">
                <a:solidFill>
                  <a:schemeClr val="bg1"/>
                </a:solidFill>
              </a:rPr>
              <a:t>Day 3</a:t>
            </a:r>
          </a:p>
          <a:p>
            <a:pPr>
              <a:lnSpc>
                <a:spcPct val="80000"/>
              </a:lnSpc>
            </a:pPr>
            <a:endParaRPr lang="en-GB" altLang="en-US" sz="19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900" b="1" dirty="0">
                <a:solidFill>
                  <a:schemeClr val="bg1"/>
                </a:solidFill>
              </a:rPr>
              <a:t>VNA project, My World of Work</a:t>
            </a:r>
          </a:p>
          <a:p>
            <a:pPr>
              <a:lnSpc>
                <a:spcPct val="80000"/>
              </a:lnSpc>
            </a:pPr>
            <a:endParaRPr lang="en-GB" altLang="en-US" sz="19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900" b="1" dirty="0">
                <a:solidFill>
                  <a:schemeClr val="bg1"/>
                </a:solidFill>
              </a:rPr>
              <a:t>Zanzibar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00" y="3060000"/>
            <a:ext cx="1876211" cy="144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Titles of good practical assignments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175354"/>
            <a:ext cx="666409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/>
              <a:t>Authentic tasks or practical assignments in industry and communities: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Organise a computer course for community citizens;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Write a policy document for…;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Design a plan to make … burglar-proof;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Acquire from your town council the assignment to redesign the town square;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Organise the graduation day at your institute</a:t>
            </a:r>
            <a:r>
              <a:rPr lang="en-GB" sz="2400" dirty="0">
                <a:latin typeface="Verdana" pitchFamily="34" charset="0"/>
              </a:rPr>
              <a:t>.</a:t>
            </a:r>
            <a:endParaRPr lang="en-US" sz="2400" dirty="0"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137E1C6-22BC-F140-8718-D413DD3E4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5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Examples of two practical assignments</a:t>
            </a:r>
            <a:endParaRPr lang="en-US" sz="3000" cap="all" dirty="0">
              <a:solidFill>
                <a:srgbClr val="132831"/>
              </a:solidFill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054124"/>
            <a:ext cx="7720613" cy="4266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Two teachers have made a practical assignment: one for ICT and one for Plumbing;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Read the practical assignment of your choice and give your likes, questions and comments;</a:t>
            </a:r>
          </a:p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In subgroups you produce feedback what could be improved with the help of the quality criteria;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Sharing feedback in the whole group;</a:t>
            </a:r>
          </a:p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Reflection in logbook: What do I like about these assignments and what is useful for my own lessons?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B52450-8A1E-F446-BCC1-BE59E2072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Designing practical assignments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175354"/>
            <a:ext cx="72828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Brainstorm in your subgroup the practical assignments you have in mind for your own lessons;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Choose one, read hand-out 3.8 Practical assignment and start the design with: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 title (attractive to students)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 short description (clear, challenging, resembling the tasks in the real workplace);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number of lessons/weeks students will work on it;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Which module will be covered?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Put your first ideas on a flipchart.</a:t>
            </a:r>
          </a:p>
          <a:p>
            <a:endParaRPr lang="en-US" altLang="en-US" sz="2400" dirty="0"/>
          </a:p>
          <a:p>
            <a:pPr lvl="0"/>
            <a:endParaRPr lang="nl-NL" dirty="0"/>
          </a:p>
          <a:p>
            <a:r>
              <a:rPr lang="en-GB" dirty="0"/>
              <a:t> 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43C887-F115-8C4E-8D45-3866A42B3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5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Presentation of your own practical assignments </a:t>
            </a:r>
            <a:endParaRPr lang="en-US" sz="3000" cap="all" dirty="0">
              <a:solidFill>
                <a:srgbClr val="132831"/>
              </a:solidFill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3" y="1998934"/>
            <a:ext cx="73703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Gallery walk: walk around in the room and look at all the flipcharts what is written on it;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One of each subgroup stands near his/her flipchart to give some explanation;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Discuss with the presenter what you like about the ideas presented;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Sharing feedback and drawing conclusions in the whole group;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Logbook reflection: to give your own ideas and to plan how, when and with whom to work on your practical assignment.</a:t>
            </a:r>
          </a:p>
          <a:p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C588DAC3-C628-EA48-9BDA-55660BB67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6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Evaluation 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088CCD78-D37A-419D-A118-438440A84A2E}"/>
              </a:ext>
            </a:extLst>
          </p:cNvPr>
          <p:cNvSpPr/>
          <p:nvPr/>
        </p:nvSpPr>
        <p:spPr>
          <a:xfrm>
            <a:off x="781385" y="2096211"/>
            <a:ext cx="8064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2400" dirty="0"/>
              <a:t>Make a emoticon that shows how you think and feel about the third day of this Introduction Training on CBET.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31A5A8-C22B-6842-992A-BBBFF8277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5211"/>
            <a:ext cx="5841484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CBET and practical assignments</a:t>
            </a:r>
            <a:endParaRPr lang="en-US" sz="4000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3622" y="4662558"/>
            <a:ext cx="4817328" cy="132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en-US" sz="1900" b="1" dirty="0">
                <a:solidFill>
                  <a:schemeClr val="bg1"/>
                </a:solidFill>
              </a:rPr>
              <a:t>Introduction Training on CBET</a:t>
            </a:r>
          </a:p>
          <a:p>
            <a:pPr>
              <a:lnSpc>
                <a:spcPct val="80000"/>
              </a:lnSpc>
            </a:pPr>
            <a:endParaRPr lang="en-GB" altLang="en-US" sz="19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900" b="1" dirty="0">
                <a:solidFill>
                  <a:schemeClr val="bg1"/>
                </a:solidFill>
              </a:rPr>
              <a:t>Day 3</a:t>
            </a:r>
          </a:p>
          <a:p>
            <a:pPr>
              <a:lnSpc>
                <a:spcPct val="80000"/>
              </a:lnSpc>
            </a:pPr>
            <a:endParaRPr lang="en-GB" altLang="en-US" sz="19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900" b="1" dirty="0">
                <a:solidFill>
                  <a:schemeClr val="bg1"/>
                </a:solidFill>
              </a:rPr>
              <a:t>VNA project, My World of Work</a:t>
            </a:r>
          </a:p>
          <a:p>
            <a:pPr>
              <a:lnSpc>
                <a:spcPct val="80000"/>
              </a:lnSpc>
            </a:pPr>
            <a:endParaRPr lang="en-GB" altLang="en-US" sz="19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1900" b="1">
                <a:solidFill>
                  <a:schemeClr val="bg1"/>
                </a:solidFill>
              </a:rPr>
              <a:t>Zanzibar</a:t>
            </a:r>
            <a:endParaRPr lang="en-GB" altLang="en-US" sz="19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00" y="3060000"/>
            <a:ext cx="1876211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Welcome and introduction</a:t>
            </a:r>
            <a:endParaRPr lang="en-GB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3" y="1990589"/>
            <a:ext cx="79735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/>
              <a:t>Programme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Reflection on day 2;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Expectations and objectives day 3;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Your experiences with lesson-design;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shift towards CBL;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design of practical assignments and criteria;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Examples of two practical assignments;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design of a practical assignment for your own lessons;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Logbook: reflection and conclusions;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Evaluation.</a:t>
            </a:r>
          </a:p>
          <a:p>
            <a:pPr>
              <a:defRPr/>
            </a:pP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5275CA-B548-6540-83FA-1916B670E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What did you share at home? </a:t>
            </a:r>
            <a:endParaRPr lang="en-GB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175354"/>
            <a:ext cx="6664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/>
              <a:t>When you came home after the last day of the training, what did you share with your family or friends about it?</a:t>
            </a:r>
          </a:p>
          <a:p>
            <a:pPr>
              <a:defRPr/>
            </a:pP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B94CE0-DDCF-8541-BE15-7E7CA6CC5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5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Objectives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175354"/>
            <a:ext cx="6664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Awareness of the need to make a shift from theory to more practical assignments;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Getting insight in the design of practical assignments: CBL criteria;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Giving feedback to improve two examples of practical assignments;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Designing of practical assignments for own lessons;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Reflection in logbook, conclusions and setting goals.</a:t>
            </a:r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AA63A5-F7CC-DB44-8638-9488149AA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8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Your experience with lesson-design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175354"/>
            <a:ext cx="66640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/>
              <a:t>How do you design your lessons now?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/>
              <a:t>Share your answers with your colleague in a group of your own area of specialization.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/>
              <a:t>Compare your answers with the first column ‘From’ on the hand-out 3.4. Knowledge-Based Learning (KBL).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/>
              <a:t>In the group we discuss the results.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B9A106-BD2E-F143-97CC-D8B71E3D2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The shift in design principles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175354"/>
            <a:ext cx="66640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/>
              <a:t>Fill in the second column: ‘To Competence-Based Learning’ (CBL); 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/>
              <a:t>Study the completed hand-out 3.5 and give your statement about the shift;</a:t>
            </a:r>
          </a:p>
          <a:p>
            <a:endParaRPr lang="en-GB" alt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l-NL" sz="2400" dirty="0"/>
              <a:t>Discussion and conclusions about the shift in design principles.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91D555-1212-AD48-87F2-E0F436466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Characteristics of a practical assignment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175354"/>
            <a:ext cx="6664094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The assignment resembles as close as possible the real workplace with its tasks and duties;</a:t>
            </a: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It integrates/connects various subject matters;</a:t>
            </a: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All necessary competences are incorporated in the task;</a:t>
            </a:r>
          </a:p>
          <a:p>
            <a:pPr marL="342900" indent="-34290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It is a tangible product, which is relevant in the specific professional context;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E91708A5-4BFE-F742-B4C4-304B8B132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>
                <a:solidFill>
                  <a:srgbClr val="132831"/>
                </a:solidFill>
              </a:rPr>
              <a:t>Characteristics of a practical assignment (cont.)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175354"/>
            <a:ext cx="6664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It can be done either individually or in cooperation;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It draws on different qualities of the learner;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It motivates the learner to get started and to develop his or her career;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When a learner has finished a professional task, he or she has mastered all the necessary competences.</a:t>
            </a:r>
          </a:p>
          <a:p>
            <a:pPr>
              <a:defRPr/>
            </a:pPr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9E8A0F33-EE84-E146-B91B-45EB7BA41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Quality Criteria for practical assignments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175354"/>
            <a:ext cx="666409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Derived from professional practice;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Challenging;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Complex;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Goal-oriented;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Promotes learners’ self-motivation and interest;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Matching the learners level;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Is suitable to be assessed by multiple assessors;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Leads to learning.</a:t>
            </a:r>
            <a:endParaRPr lang="en-US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F1A116D-E061-4C48-A038-59622D337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44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1233</Words>
  <Application>Microsoft Office PowerPoint</Application>
  <PresentationFormat>Diavoorstelling (4:3)</PresentationFormat>
  <Paragraphs>117</Paragraphs>
  <Slides>15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Cubano Regular</vt:lpstr>
      <vt:lpstr>Verdana</vt:lpstr>
      <vt:lpstr>Office Theme</vt:lpstr>
      <vt:lpstr>CBET and practical assignments</vt:lpstr>
      <vt:lpstr>Welcome and introduction</vt:lpstr>
      <vt:lpstr>What did you share at home? </vt:lpstr>
      <vt:lpstr>Objectives</vt:lpstr>
      <vt:lpstr>Your experience with lesson-design</vt:lpstr>
      <vt:lpstr>The shift in design principles</vt:lpstr>
      <vt:lpstr>Characteristics of a practical assignment</vt:lpstr>
      <vt:lpstr>Characteristics of a practical assignment (cont.)</vt:lpstr>
      <vt:lpstr>Quality Criteria for practical assignments</vt:lpstr>
      <vt:lpstr>Titles of good practical assignments</vt:lpstr>
      <vt:lpstr>Examples of two practical assignments</vt:lpstr>
      <vt:lpstr>Designing practical assignments</vt:lpstr>
      <vt:lpstr>Presentation of your own practical assignments </vt:lpstr>
      <vt:lpstr>Evaluation </vt:lpstr>
      <vt:lpstr>CBET and practical assignments</vt:lpstr>
    </vt:vector>
  </TitlesOfParts>
  <Company>Grant MacEwan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</dc:title>
  <dc:creator>Katie Wolgemuth</dc:creator>
  <cp:lastModifiedBy>Wil Bom</cp:lastModifiedBy>
  <cp:revision>142</cp:revision>
  <dcterms:created xsi:type="dcterms:W3CDTF">2016-11-16T12:29:20Z</dcterms:created>
  <dcterms:modified xsi:type="dcterms:W3CDTF">2021-11-01T14:40:29Z</dcterms:modified>
</cp:coreProperties>
</file>