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57" r:id="rId4"/>
    <p:sldId id="387" r:id="rId5"/>
    <p:sldId id="319" r:id="rId6"/>
    <p:sldId id="358" r:id="rId7"/>
    <p:sldId id="386" r:id="rId8"/>
    <p:sldId id="392" r:id="rId9"/>
    <p:sldId id="390" r:id="rId10"/>
    <p:sldId id="348" r:id="rId11"/>
    <p:sldId id="355" r:id="rId12"/>
    <p:sldId id="359" r:id="rId13"/>
    <p:sldId id="375" r:id="rId14"/>
    <p:sldId id="374" r:id="rId15"/>
    <p:sldId id="377" r:id="rId16"/>
    <p:sldId id="388" r:id="rId17"/>
    <p:sldId id="3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1" clrIdx="0">
    <p:extLst>
      <p:ext uri="{19B8F6BF-5375-455C-9EA6-DF929625EA0E}">
        <p15:presenceInfo xmlns:p15="http://schemas.microsoft.com/office/powerpoint/2012/main" userId="c80cf8fe89b52679" providerId="Windows Live"/>
      </p:ext>
    </p:extLst>
  </p:cmAuthor>
  <p:cmAuthor id="2" name="Wil Bom" initials="WB" lastIdx="2"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8" autoAdjust="0"/>
    <p:restoredTop sz="91212" autoAdjust="0"/>
  </p:normalViewPr>
  <p:slideViewPr>
    <p:cSldViewPr snapToGrid="0" snapToObjects="1" showGuides="1">
      <p:cViewPr varScale="1">
        <p:scale>
          <a:sx n="79" d="100"/>
          <a:sy n="79" d="100"/>
        </p:scale>
        <p:origin x="160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Again</a:t>
            </a:r>
            <a:r>
              <a:rPr lang="nl-NL" dirty="0"/>
              <a:t> ‘</a:t>
            </a:r>
            <a:r>
              <a:rPr lang="nl-NL" dirty="0" err="1"/>
              <a:t>ears</a:t>
            </a:r>
            <a:r>
              <a:rPr lang="nl-NL" dirty="0"/>
              <a:t> </a:t>
            </a:r>
            <a:r>
              <a:rPr lang="nl-NL" dirty="0" err="1"/>
              <a:t>and</a:t>
            </a:r>
            <a:r>
              <a:rPr lang="nl-NL" dirty="0"/>
              <a:t> </a:t>
            </a:r>
            <a:r>
              <a:rPr lang="nl-NL" dirty="0" err="1"/>
              <a:t>eyes</a:t>
            </a:r>
            <a:r>
              <a:rPr lang="nl-NL" dirty="0"/>
              <a:t>’, </a:t>
            </a:r>
            <a:r>
              <a:rPr lang="nl-NL" dirty="0" err="1"/>
              <a:t>good</a:t>
            </a:r>
            <a:r>
              <a:rPr lang="nl-NL" dirty="0"/>
              <a:t> </a:t>
            </a:r>
            <a:r>
              <a:rPr lang="nl-NL" dirty="0" err="1"/>
              <a:t>to</a:t>
            </a:r>
            <a:r>
              <a:rPr lang="nl-NL" dirty="0"/>
              <a:t> </a:t>
            </a:r>
            <a:r>
              <a:rPr lang="nl-NL" dirty="0" err="1"/>
              <a:t>practice</a:t>
            </a:r>
            <a:r>
              <a:rPr lang="nl-NL" dirty="0"/>
              <a:t> </a:t>
            </a:r>
            <a:r>
              <a:rPr lang="nl-NL" dirty="0" err="1"/>
              <a:t>once</a:t>
            </a:r>
            <a:r>
              <a:rPr lang="nl-NL" dirty="0"/>
              <a:t> more</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82288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341278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 first exercise of ‘Discover your Passion’ has been chosen by one of the subgroups. They liked that exercise very much and just started to evaluate about the training in giving a green moment, most of the time they had no red moments during the day. It was always fun to use this and gave good information.</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15</a:t>
            </a:fld>
            <a:endParaRPr lang="nl-NL"/>
          </a:p>
        </p:txBody>
      </p:sp>
    </p:spTree>
    <p:extLst>
      <p:ext uri="{BB962C8B-B14F-4D97-AF65-F5344CB8AC3E}">
        <p14:creationId xmlns:p14="http://schemas.microsoft.com/office/powerpoint/2010/main" val="298795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406493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It is also possible to give this format, hand-out 3.4. earlier in the T-o-T - after day 1 or on day 2 - when they start making their tailor-made programme. It is just what you think is better. When you give it after topic 1, they have tried themselves more and then they can be more critical or glad to this format as an aid.</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317131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29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Again, take your time,</a:t>
            </a:r>
            <a:r>
              <a:rPr lang="en-GB" baseline="0" noProof="0" dirty="0"/>
              <a:t> so </a:t>
            </a:r>
            <a:r>
              <a:rPr lang="en-GB" noProof="0" dirty="0"/>
              <a:t>that participants can answer these two questions. When they are not reacting immediately, just be silent and wait for a while. They will come and give</a:t>
            </a:r>
            <a:r>
              <a:rPr lang="en-GB" baseline="0" noProof="0" dirty="0"/>
              <a:t> their</a:t>
            </a:r>
            <a:r>
              <a:rPr lang="en-GB" noProof="0" dirty="0"/>
              <a:t> contribution. Encourage participants who don´t say much to give</a:t>
            </a:r>
            <a:r>
              <a:rPr lang="en-GB" baseline="0" noProof="0" dirty="0"/>
              <a:t> it </a:t>
            </a:r>
            <a:r>
              <a:rPr lang="en-GB" noProof="0" dirty="0"/>
              <a:t>a try. An</a:t>
            </a:r>
            <a:r>
              <a:rPr lang="en-GB" baseline="0" noProof="0" dirty="0"/>
              <a:t> advice for</a:t>
            </a:r>
            <a:r>
              <a:rPr lang="en-GB" noProof="0" dirty="0"/>
              <a:t> you…. Try to find a moment to</a:t>
            </a:r>
            <a:r>
              <a:rPr lang="en-GB" baseline="0" noProof="0" dirty="0"/>
              <a:t> give</a:t>
            </a:r>
            <a:r>
              <a:rPr lang="en-GB" noProof="0" dirty="0"/>
              <a:t> the explanation in your own words,;</a:t>
            </a:r>
            <a:r>
              <a:rPr lang="en-GB" baseline="0" noProof="0" dirty="0"/>
              <a:t> </a:t>
            </a:r>
            <a:r>
              <a:rPr lang="en-GB" noProof="0" dirty="0"/>
              <a:t>you need to practice yourself as well.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aspirations and values that are important for your career. Students/job seekers and job creators are becoming aware of what they think is important in their life, their education and career. They will discover what gives them a feeling of satisfaction, what they like or dislike and what they (still) need to develop with regard to their ambitions.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46507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Again, take your time,</a:t>
            </a:r>
            <a:r>
              <a:rPr lang="en-GB" baseline="0" noProof="0" dirty="0"/>
              <a:t> so </a:t>
            </a:r>
            <a:r>
              <a:rPr lang="en-GB" noProof="0" dirty="0"/>
              <a:t>that participants can answer these two questions. When they are not reacting immediately, just be silent and wait for a while. They will come and give</a:t>
            </a:r>
            <a:r>
              <a:rPr lang="en-GB" baseline="0" noProof="0" dirty="0"/>
              <a:t> their</a:t>
            </a:r>
            <a:r>
              <a:rPr lang="en-GB" noProof="0" dirty="0"/>
              <a:t> contribution. Encourage participants who don´t say much to give</a:t>
            </a:r>
            <a:r>
              <a:rPr lang="en-GB" baseline="0" noProof="0" dirty="0"/>
              <a:t> it </a:t>
            </a:r>
            <a:r>
              <a:rPr lang="en-GB" noProof="0" dirty="0"/>
              <a:t>a try. An</a:t>
            </a:r>
            <a:r>
              <a:rPr lang="en-GB" baseline="0" noProof="0" dirty="0"/>
              <a:t> advice for</a:t>
            </a:r>
            <a:r>
              <a:rPr lang="en-GB" noProof="0" dirty="0"/>
              <a:t> you…. Try to find a moment to</a:t>
            </a:r>
            <a:r>
              <a:rPr lang="en-GB" baseline="0" noProof="0" dirty="0"/>
              <a:t> give</a:t>
            </a:r>
            <a:r>
              <a:rPr lang="en-GB" noProof="0" dirty="0"/>
              <a:t> the explanation in your own words,;</a:t>
            </a:r>
            <a:r>
              <a:rPr lang="en-GB" baseline="0" noProof="0" dirty="0"/>
              <a:t> </a:t>
            </a:r>
            <a:r>
              <a:rPr lang="en-GB" noProof="0" dirty="0"/>
              <a:t>you need to practice yourself as well.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thinking about your aspirations and values that are important for your career. Students/job seekers and job creators are becoming aware of what they think is important in their life, their education and career. They will discover what gives them a feeling of satisfaction, what they like or dislike and what they (still) need to develop with regard to their ambitions.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Get familiar with</a:t>
            </a:r>
            <a:r>
              <a:rPr lang="en-GB" baseline="0" noProof="0" dirty="0"/>
              <a:t> </a:t>
            </a:r>
            <a:r>
              <a:rPr lang="en-GB" noProof="0" dirty="0"/>
              <a:t>the toolkit: do you recognise the four categories of exercises in the overview of this topic?</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You will see that participants know the structure of the toolkit much better by now. They will know how to use it, working onwards from the overview to the further explanation of the exercises.</a:t>
            </a:r>
          </a:p>
          <a:p>
            <a:r>
              <a:rPr lang="en-GB" noProof="0" dirty="0"/>
              <a:t>Also walk around, give answers when they have questions, give tips when you notice that their preparation is going in the wrong way, sometimes you can just help a little to make</a:t>
            </a:r>
            <a:r>
              <a:rPr lang="en-GB" baseline="0" noProof="0" dirty="0"/>
              <a:t> adjustments</a:t>
            </a:r>
            <a:r>
              <a:rPr lang="en-GB" noProof="0" dirty="0"/>
              <a:t> in the subgroup. Be creative and give support just in time and tailor-made. No need for support? Just listen and don’t interrupt.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26724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Distribute the hand-out of this logbook in time.</a:t>
            </a:r>
            <a:r>
              <a:rPr lang="en-GB" baseline="0" noProof="0" dirty="0"/>
              <a:t> S</a:t>
            </a:r>
            <a:r>
              <a:rPr lang="en-GB" noProof="0" dirty="0"/>
              <a:t>ubgroups that have finished the preparation can give their reflections in an earlier stage than others.</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94224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70975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50339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118500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90230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29342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55281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81091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56683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13094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4117368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4341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extLst>
      <p:ext uri="{BB962C8B-B14F-4D97-AF65-F5344CB8AC3E}">
        <p14:creationId xmlns:p14="http://schemas.microsoft.com/office/powerpoint/2010/main" val="101676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3  ‘Discover your Passion’</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13036"/>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Overview exercises ‘Discover your Passion’</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013426"/>
            <a:ext cx="7720613" cy="5262979"/>
          </a:xfrm>
          <a:prstGeom prst="rect">
            <a:avLst/>
          </a:prstGeom>
        </p:spPr>
        <p:txBody>
          <a:bodyPr wrap="square">
            <a:spAutoFit/>
          </a:bodyPr>
          <a:lstStyle/>
          <a:p>
            <a:r>
              <a:rPr lang="en-US" sz="2400" dirty="0"/>
              <a:t>In totally there are 14 exercises ‘Discover your Passion’:</a:t>
            </a:r>
          </a:p>
          <a:p>
            <a:pPr marL="342900" indent="-342900">
              <a:buFont typeface="Arial" panose="020B0604020202020204" pitchFamily="34" charset="0"/>
              <a:buChar char="•"/>
            </a:pPr>
            <a:r>
              <a:rPr lang="en-US" sz="2400" dirty="0"/>
              <a:t>to get aware of the moments and activities when you feel so good;</a:t>
            </a:r>
          </a:p>
          <a:p>
            <a:endParaRPr lang="en-US" sz="2400" dirty="0"/>
          </a:p>
          <a:p>
            <a:pPr marL="342900" indent="-342900">
              <a:buFont typeface="Arial" panose="020B0604020202020204" pitchFamily="34" charset="0"/>
              <a:buChar char="•"/>
            </a:pPr>
            <a:r>
              <a:rPr lang="en-US" sz="2400" dirty="0"/>
              <a:t>to use your creativity to express yourself on desire and passion;</a:t>
            </a:r>
          </a:p>
          <a:p>
            <a:endParaRPr lang="en-US" sz="2400" dirty="0"/>
          </a:p>
          <a:p>
            <a:pPr marL="342900" indent="-342900">
              <a:buFont typeface="Arial" panose="020B0604020202020204" pitchFamily="34" charset="0"/>
              <a:buChar char="•"/>
            </a:pPr>
            <a:r>
              <a:rPr lang="en-US" sz="2400" dirty="0"/>
              <a:t>to discover your main career values and your ideal job;</a:t>
            </a:r>
          </a:p>
          <a:p>
            <a:endParaRPr lang="en-US" sz="2400" dirty="0"/>
          </a:p>
          <a:p>
            <a:pPr marL="342900" indent="-342900">
              <a:buFont typeface="Arial" panose="020B0604020202020204" pitchFamily="34" charset="0"/>
              <a:buChar char="•"/>
            </a:pPr>
            <a:r>
              <a:rPr lang="en-US" sz="2400" dirty="0"/>
              <a:t>to tell your story and make missions for life, what is important to you?</a:t>
            </a:r>
          </a:p>
          <a:p>
            <a:endParaRPr lang="en-US" sz="2400" dirty="0"/>
          </a:p>
          <a:p>
            <a:endParaRPr lang="en-US" sz="2400" dirty="0"/>
          </a:p>
          <a:p>
            <a:pPr marL="342900" indent="-342900">
              <a:buFont typeface="Arial" panose="020B0604020202020204" pitchFamily="34" charset="0"/>
              <a:buChar char="•"/>
            </a:pPr>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8D9DB59-804D-FD45-B534-F9BFD09AF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1904628"/>
            <a:ext cx="7293471" cy="4081117"/>
          </a:xfrm>
          <a:prstGeom prst="rect">
            <a:avLst/>
          </a:prstGeom>
        </p:spPr>
        <p:txBody>
          <a:bodyPr wrap="square">
            <a:spAutoFit/>
          </a:bodyPr>
          <a:lstStyle/>
          <a:p>
            <a:pPr marL="342900" indent="-342900">
              <a:lnSpc>
                <a:spcPct val="90000"/>
              </a:lnSpc>
              <a:buFont typeface="Arial" panose="020B0604020202020204" pitchFamily="34" charset="0"/>
              <a:buChar char="•"/>
              <a:defRPr/>
            </a:pPr>
            <a:endParaRPr lang="en-US" altLang="en-US" sz="2400" dirty="0"/>
          </a:p>
          <a:p>
            <a:pPr marL="342900" indent="-342900">
              <a:lnSpc>
                <a:spcPct val="90000"/>
              </a:lnSpc>
              <a:buFont typeface="Arial" panose="020B0604020202020204" pitchFamily="34" charset="0"/>
              <a:buChar char="•"/>
              <a:defRPr/>
            </a:pPr>
            <a:r>
              <a:rPr lang="en-US" altLang="en-US" sz="2400" dirty="0"/>
              <a:t>In subgroups you read the overview of all the exercises of the topic ‘Discover your Passion’;</a:t>
            </a:r>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Discuss which exercises will be appropriate to select for your own group of youth and explain why? </a:t>
            </a:r>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3-5 exercises </a:t>
            </a:r>
            <a:r>
              <a:rPr lang="en-GB" altLang="en-US" sz="2400" dirty="0"/>
              <a:t>for your tailor-made programme; </a:t>
            </a:r>
            <a:endParaRPr lang="en-US" altLang="en-US" sz="2400" dirty="0"/>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one exercise you want to deliver in this group;</a:t>
            </a:r>
          </a:p>
          <a:p>
            <a:pPr marL="342900" indent="-342900">
              <a:lnSpc>
                <a:spcPct val="90000"/>
              </a:lnSpc>
              <a:buFont typeface="Arial" panose="020B0604020202020204" pitchFamily="34" charset="0"/>
              <a:buChar char="•"/>
              <a:defRPr/>
            </a:pPr>
            <a:endParaRPr lang="en-US" altLang="en-US" sz="2400" dirty="0"/>
          </a:p>
          <a:p>
            <a:pPr marL="342900" indent="-342900">
              <a:lnSpc>
                <a:spcPct val="90000"/>
              </a:lnSpc>
              <a:buFont typeface="Arial" panose="020B0604020202020204" pitchFamily="34" charset="0"/>
              <a:buChar char="•"/>
              <a:defRPr/>
            </a:pPr>
            <a:r>
              <a:rPr lang="en-US" altLang="en-US" sz="2400" dirty="0"/>
              <a:t>Prepare that exercise for try-out</a:t>
            </a:r>
            <a:r>
              <a:rPr lang="nl-NL" altLang="en-US" sz="2400" dirty="0"/>
              <a:t>. </a:t>
            </a:r>
            <a:endParaRPr lang="en-US" altLang="en-US" sz="2400" dirty="0"/>
          </a:p>
        </p:txBody>
      </p:sp>
      <p:cxnSp>
        <p:nvCxnSpPr>
          <p:cNvPr id="13" name="Straight Connector 12"/>
          <p:cNvCxnSpPr>
            <a:cxnSpLocks/>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DC5F988E-3D1E-D144-9A94-737511DBA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3 - 5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them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competences by doing a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3735875-671C-464C-B628-437689D15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3" y="1918488"/>
            <a:ext cx="6891781" cy="5262979"/>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about the youth you are guiding and about </a:t>
            </a:r>
            <a:r>
              <a:rPr lang="en-US" sz="2400" dirty="0">
                <a:solidFill>
                  <a:srgbClr val="132831"/>
                </a:solidFill>
              </a:rPr>
              <a:t>the situation in this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we can learn from, the facilitator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have learned from the exercise. </a:t>
            </a:r>
          </a:p>
          <a:p>
            <a:pPr>
              <a:defRPr/>
            </a:pPr>
            <a:endParaRPr lang="nl-NL" altLang="en-US" sz="2400" dirty="0">
              <a:latin typeface="+mj-lt"/>
            </a:endParaRPr>
          </a:p>
        </p:txBody>
      </p:sp>
      <p:cxnSp>
        <p:nvCxnSpPr>
          <p:cNvPr id="13" name="Straight Connector 12"/>
          <p:cNvCxnSpPr/>
          <p:nvPr/>
        </p:nvCxnSpPr>
        <p:spPr>
          <a:xfrm>
            <a:off x="879164" y="1782300"/>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A2002BC-F2D3-BD45-A817-07DE64712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9164" y="1041859"/>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3" y="2175354"/>
            <a:ext cx="7629871"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a:t>Update your practical assignment with what you have learned today about the needs assessment of your target group and the exercises from the topics ‘Discover your Talent’ and ‘Discover your Passion’. Make use of the format.</a:t>
            </a:r>
          </a:p>
          <a:p>
            <a:endParaRPr lang="en-GB" altLang="nl-NL" sz="2400" dirty="0"/>
          </a:p>
          <a:p>
            <a:pPr marL="342900" indent="-342900">
              <a:buFont typeface="Arial" panose="020B0604020202020204" pitchFamily="34" charset="0"/>
              <a:buChar char="•"/>
            </a:pPr>
            <a:r>
              <a:rPr lang="en-GB" altLang="nl-NL" sz="2400" dirty="0"/>
              <a:t>In the next training session we work on topic 3 ‘Discover your World of Work’. Read the overview of this topic.</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75181D8-9C63-5243-A24F-FEF796292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200329"/>
          </a:xfrm>
          <a:prstGeom prst="rect">
            <a:avLst/>
          </a:prstGeom>
        </p:spPr>
        <p:txBody>
          <a:bodyPr wrap="square">
            <a:spAutoFit/>
          </a:bodyPr>
          <a:lstStyle/>
          <a:p>
            <a:pPr>
              <a:defRPr/>
            </a:pPr>
            <a:r>
              <a:rPr lang="nl-NL" altLang="en-US" sz="2400" dirty="0" err="1">
                <a:latin typeface="+mj-lt"/>
              </a:rPr>
              <a:t>Give</a:t>
            </a:r>
            <a:r>
              <a:rPr lang="nl-NL" altLang="en-US" sz="2400" dirty="0">
                <a:latin typeface="+mj-lt"/>
              </a:rPr>
              <a:t> </a:t>
            </a:r>
            <a:r>
              <a:rPr lang="nl-NL" altLang="en-US" sz="2400" dirty="0" err="1">
                <a:latin typeface="+mj-lt"/>
              </a:rPr>
              <a:t>your</a:t>
            </a:r>
            <a:r>
              <a:rPr lang="nl-NL" altLang="en-US" sz="2400" dirty="0">
                <a:latin typeface="+mj-lt"/>
              </a:rPr>
              <a:t> green </a:t>
            </a:r>
            <a:r>
              <a:rPr lang="nl-NL" altLang="en-US" sz="2400" dirty="0" err="1">
                <a:latin typeface="+mj-lt"/>
              </a:rPr>
              <a:t>moments</a:t>
            </a:r>
            <a:r>
              <a:rPr lang="nl-NL" altLang="en-US" sz="2400" dirty="0">
                <a:latin typeface="+mj-lt"/>
              </a:rPr>
              <a:t> of </a:t>
            </a:r>
            <a:r>
              <a:rPr lang="nl-NL" altLang="en-US" sz="2400" dirty="0" err="1">
                <a:latin typeface="+mj-lt"/>
              </a:rPr>
              <a:t>this</a:t>
            </a:r>
            <a:r>
              <a:rPr lang="nl-NL" altLang="en-US" sz="2400" dirty="0">
                <a:latin typeface="+mj-lt"/>
              </a:rPr>
              <a:t> </a:t>
            </a:r>
            <a:r>
              <a:rPr lang="nl-NL" altLang="en-US" sz="2400" dirty="0" err="1">
                <a:latin typeface="+mj-lt"/>
              </a:rPr>
              <a:t>day</a:t>
            </a:r>
            <a:r>
              <a:rPr lang="nl-NL" altLang="en-US" sz="2400" dirty="0">
                <a:latin typeface="+mj-lt"/>
              </a:rPr>
              <a:t>.</a:t>
            </a:r>
          </a:p>
          <a:p>
            <a:pPr>
              <a:defRPr/>
            </a:pPr>
            <a:endParaRPr lang="nl-NL" altLang="en-US" sz="2400" dirty="0">
              <a:latin typeface="+mj-lt"/>
            </a:endParaRPr>
          </a:p>
          <a:p>
            <a:pPr>
              <a:defRPr/>
            </a:pPr>
            <a:r>
              <a:rPr lang="nl-NL" altLang="en-US" sz="2400" dirty="0">
                <a:latin typeface="+mj-lt"/>
              </a:rPr>
              <a:t>Are </a:t>
            </a:r>
            <a:r>
              <a:rPr lang="nl-NL" altLang="en-US" sz="2400" dirty="0" err="1">
                <a:latin typeface="+mj-lt"/>
              </a:rPr>
              <a:t>there</a:t>
            </a:r>
            <a:r>
              <a:rPr lang="nl-NL" altLang="en-US" sz="2400" dirty="0">
                <a:latin typeface="+mj-lt"/>
              </a:rPr>
              <a:t> </a:t>
            </a:r>
            <a:r>
              <a:rPr lang="nl-NL" altLang="en-US" sz="2400" dirty="0" err="1">
                <a:latin typeface="+mj-lt"/>
              </a:rPr>
              <a:t>any</a:t>
            </a:r>
            <a:r>
              <a:rPr lang="nl-NL" altLang="en-US" sz="2400" dirty="0">
                <a:latin typeface="+mj-lt"/>
              </a:rPr>
              <a:t> red </a:t>
            </a:r>
            <a:r>
              <a:rPr lang="nl-NL" altLang="en-US" sz="2400" dirty="0" err="1">
                <a:latin typeface="+mj-lt"/>
              </a:rPr>
              <a:t>moments</a:t>
            </a:r>
            <a:r>
              <a:rPr lang="nl-NL" altLang="en-US" sz="2400" dirty="0">
                <a:latin typeface="+mj-lt"/>
              </a:rPr>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D94F3D1-5D37-4D48-B94A-E306D2221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925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3  ‘Discover your Passion’</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a:solidFill>
                  <a:schemeClr val="bg1"/>
                </a:solidFill>
              </a:rPr>
              <a:t>Zanzibar</a:t>
            </a:r>
            <a:endParaRPr lang="en-GB" altLang="en-US" sz="20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13036"/>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422514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234" y="903617"/>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 </a:t>
            </a:r>
          </a:p>
          <a:p>
            <a:pPr marL="342900" indent="-342900">
              <a:buFont typeface="Arial" panose="020B0604020202020204" pitchFamily="34" charset="0"/>
              <a:buChar char="•"/>
              <a:defRPr/>
            </a:pPr>
            <a:r>
              <a:rPr lang="en-GB" sz="2400" dirty="0"/>
              <a:t>Ears and eyes;</a:t>
            </a:r>
          </a:p>
          <a:p>
            <a:pPr marL="342900" indent="-342900">
              <a:buFont typeface="Arial" panose="020B0604020202020204" pitchFamily="34" charset="0"/>
              <a:buChar char="•"/>
              <a:defRPr/>
            </a:pPr>
            <a:r>
              <a:rPr lang="en-GB" sz="2400" dirty="0"/>
              <a:t>Objectives day 3;</a:t>
            </a:r>
          </a:p>
          <a:p>
            <a:pPr marL="342900" indent="-342900">
              <a:buFont typeface="Arial" panose="020B0604020202020204" pitchFamily="34" charset="0"/>
              <a:buChar char="•"/>
              <a:defRPr/>
            </a:pPr>
            <a:r>
              <a:rPr lang="en-GB" sz="2400" dirty="0"/>
              <a:t>Debriefing homework: ‘plan practical assignment’; ‘needs assessment youth’ and your choice of exercises topic 1;</a:t>
            </a:r>
          </a:p>
          <a:p>
            <a:pPr marL="342900" indent="-342900">
              <a:buFont typeface="Arial" panose="020B0604020202020204" pitchFamily="34" charset="0"/>
              <a:buChar char="•"/>
              <a:defRPr/>
            </a:pPr>
            <a:r>
              <a:rPr lang="en-GB" sz="2400" dirty="0"/>
              <a:t>Overview of  the topic ’Discover your Passion’;</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and homework.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CADB859-CEC0-F24D-9381-35F655C9C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Ears</a:t>
            </a:r>
            <a:r>
              <a:rPr lang="nl-NL" altLang="en-US" sz="3200" b="1" cap="all" dirty="0">
                <a:solidFill>
                  <a:srgbClr val="132831"/>
                </a:solidFill>
              </a:rPr>
              <a:t> </a:t>
            </a:r>
            <a:r>
              <a:rPr lang="nl-NL" altLang="en-US" sz="3200" b="1" cap="all" dirty="0" err="1">
                <a:solidFill>
                  <a:srgbClr val="132831"/>
                </a:solidFill>
              </a:rPr>
              <a:t>and</a:t>
            </a:r>
            <a:r>
              <a:rPr lang="nl-NL" altLang="en-US" sz="3200" b="1" cap="all" dirty="0">
                <a:solidFill>
                  <a:srgbClr val="132831"/>
                </a:solidFill>
              </a:rPr>
              <a:t> </a:t>
            </a:r>
            <a:r>
              <a:rPr lang="nl-NL" altLang="en-US" sz="3200" b="1" cap="all" dirty="0" err="1">
                <a:solidFill>
                  <a:srgbClr val="132831"/>
                </a:solidFill>
              </a:rPr>
              <a:t>eyes</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a:defRPr/>
            </a:pPr>
            <a:r>
              <a:rPr lang="en-GB" sz="2400" dirty="0"/>
              <a:t>Give a reflection on day 2:</a:t>
            </a:r>
          </a:p>
          <a:p>
            <a:pPr>
              <a:defRPr/>
            </a:pPr>
            <a:endParaRPr lang="en-GB" sz="2400" dirty="0"/>
          </a:p>
          <a:p>
            <a:pPr>
              <a:defRPr/>
            </a:pPr>
            <a:r>
              <a:rPr lang="en-GB" sz="2400" dirty="0"/>
              <a:t>The ears: what did you learn about the content of the second day?</a:t>
            </a:r>
          </a:p>
          <a:p>
            <a:pPr>
              <a:defRPr/>
            </a:pPr>
            <a:endParaRPr lang="en-GB" sz="2400" dirty="0"/>
          </a:p>
          <a:p>
            <a:pPr>
              <a:defRPr/>
            </a:pPr>
            <a:r>
              <a:rPr lang="en-GB" sz="2400" dirty="0"/>
              <a:t>The eyes: what did you see about the process in the group during this day?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C61FAF9-6076-1248-8FE1-542A631B7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580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878270" y="1990589"/>
            <a:ext cx="6664094" cy="4154984"/>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Debriefing about homework: </a:t>
            </a:r>
          </a:p>
          <a:p>
            <a:pPr marL="800100" lvl="1" indent="-342900">
              <a:buFont typeface="Arial" panose="020B0604020202020204" pitchFamily="34" charset="0"/>
              <a:buChar char="•"/>
              <a:defRPr/>
            </a:pPr>
            <a:r>
              <a:rPr lang="en-US" altLang="en-US" sz="2400" dirty="0">
                <a:latin typeface="+mj-lt"/>
              </a:rPr>
              <a:t>the improvement of the practical assignment;</a:t>
            </a:r>
          </a:p>
          <a:p>
            <a:pPr marL="800100" lvl="1" indent="-342900">
              <a:buFont typeface="Arial" panose="020B0604020202020204" pitchFamily="34" charset="0"/>
              <a:buChar char="•"/>
              <a:defRPr/>
            </a:pPr>
            <a:r>
              <a:rPr lang="en-US" altLang="en-US" sz="2400" dirty="0">
                <a:latin typeface="+mj-lt"/>
              </a:rPr>
              <a:t>the needs assessment </a:t>
            </a:r>
            <a:r>
              <a:rPr lang="en-US" altLang="en-US" sz="2400" dirty="0"/>
              <a:t>of your target group;</a:t>
            </a:r>
          </a:p>
          <a:p>
            <a:pPr marL="800100" lvl="1" indent="-342900">
              <a:buFont typeface="Arial" panose="020B0604020202020204" pitchFamily="34" charset="0"/>
              <a:buChar char="•"/>
              <a:defRPr/>
            </a:pPr>
            <a:r>
              <a:rPr lang="en-US" altLang="en-US" sz="2400" dirty="0"/>
              <a:t>your choice of exercises topic 1;</a:t>
            </a:r>
          </a:p>
          <a:p>
            <a:pPr marL="342900" indent="-342900">
              <a:buFont typeface="Arial" panose="020B0604020202020204" pitchFamily="34" charset="0"/>
              <a:buChar char="•"/>
              <a:defRPr/>
            </a:pPr>
            <a:r>
              <a:rPr lang="en-US" altLang="en-US" sz="2400" dirty="0">
                <a:latin typeface="+mj-lt"/>
              </a:rPr>
              <a:t>Selecting the exercises of the topic ‘Discover your Passion’ you want to choose for your group of youth;</a:t>
            </a:r>
          </a:p>
          <a:p>
            <a:pPr marL="342900" indent="-342900">
              <a:buFont typeface="Arial" panose="020B0604020202020204" pitchFamily="34" charset="0"/>
              <a:buChar char="•"/>
              <a:defRPr/>
            </a:pPr>
            <a:r>
              <a:rPr lang="en-US" altLang="en-US" sz="2400" dirty="0">
                <a:latin typeface="+mj-lt"/>
              </a:rPr>
              <a:t>Doing try-outs of exercises (as many as possible);</a:t>
            </a:r>
          </a:p>
          <a:p>
            <a:pPr marL="342900" indent="-342900">
              <a:buFont typeface="Arial" panose="020B0604020202020204" pitchFamily="34" charset="0"/>
              <a:buChar char="•"/>
              <a:defRPr/>
            </a:pPr>
            <a:r>
              <a:rPr lang="en-US" altLang="en-US" sz="2400" dirty="0">
                <a:latin typeface="+mj-lt"/>
              </a:rPr>
              <a:t>Reflecting and setting goals for the future delivery of your own career development </a:t>
            </a:r>
            <a:r>
              <a:rPr lang="en-US" altLang="en-US" sz="2400" dirty="0" err="1">
                <a:latin typeface="+mj-lt"/>
              </a:rPr>
              <a:t>programme</a:t>
            </a:r>
            <a:r>
              <a:rPr lang="en-US" altLang="en-US" sz="2400" dirty="0">
                <a:latin typeface="+mj-lt"/>
              </a:rPr>
              <a:t>.  </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16B9CE1-D2C6-EE46-A61C-4815061DB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As a couple or individual you share with another couple or individual your homework:</a:t>
            </a:r>
          </a:p>
          <a:p>
            <a:pPr marL="800100" lvl="1" indent="-342900">
              <a:buFont typeface="Arial" panose="020B0604020202020204" pitchFamily="34" charset="0"/>
              <a:buChar char="•"/>
            </a:pPr>
            <a:r>
              <a:rPr lang="en-GB" altLang="nl-NL" sz="2400" dirty="0"/>
              <a:t>the improvement of the practical assignment</a:t>
            </a:r>
          </a:p>
          <a:p>
            <a:pPr marL="800100" lvl="1" indent="-342900">
              <a:buFont typeface="Arial" panose="020B0604020202020204" pitchFamily="34" charset="0"/>
              <a:buChar char="•"/>
            </a:pPr>
            <a:r>
              <a:rPr lang="en-GB" altLang="nl-NL" sz="2400" dirty="0"/>
              <a:t>the needs assessment you have made</a:t>
            </a:r>
          </a:p>
          <a:p>
            <a:pPr marL="800100" lvl="1" indent="-342900">
              <a:buFont typeface="Arial" panose="020B0604020202020204" pitchFamily="34" charset="0"/>
              <a:buChar char="•"/>
            </a:pPr>
            <a:r>
              <a:rPr lang="en-GB" altLang="nl-NL" sz="2400" dirty="0"/>
              <a:t>the way you have discussed it with your manager/senior</a:t>
            </a:r>
          </a:p>
          <a:p>
            <a:pPr marL="800100" lvl="1" indent="-342900">
              <a:buFont typeface="Arial" panose="020B0604020202020204" pitchFamily="34" charset="0"/>
              <a:buChar char="•"/>
            </a:pPr>
            <a:r>
              <a:rPr lang="en-GB" altLang="nl-NL" sz="2400" dirty="0"/>
              <a:t>the 3-5 (or more) exercises you have selected from the topic ‘Discover your Talent’</a:t>
            </a:r>
          </a:p>
          <a:p>
            <a:pPr marL="342900" indent="-342900">
              <a:buFont typeface="Arial" panose="020B0604020202020204" pitchFamily="34" charset="0"/>
              <a:buChar char="•"/>
            </a:pPr>
            <a:r>
              <a:rPr lang="en-GB" altLang="nl-NL" sz="2400" dirty="0"/>
              <a:t>Ask questions to clarify, to explain motivations and give each other feedback and tips.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737B8EE-E016-B241-B7AA-DE9751708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homework (cont.)</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In the whole group we share the compliments and the improvements of the homework;</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t>Read the format (hand-out 3.4.) for making your practical assignment: how it can be of help to design your tailor-made programme?;</a:t>
            </a:r>
          </a:p>
          <a:p>
            <a:endParaRPr lang="en-GB" altLang="nl-NL" sz="2400" dirty="0"/>
          </a:p>
          <a:p>
            <a:pPr marL="342900" indent="-342900">
              <a:buFont typeface="Arial" panose="020B0604020202020204" pitchFamily="34" charset="0"/>
              <a:buChar char="•"/>
            </a:pPr>
            <a:r>
              <a:rPr lang="en-GB" altLang="nl-NL" sz="2400" dirty="0"/>
              <a:t>Write down in your logbook what you need to improve more on your planning and your needs assessment.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8E93673-60D4-4147-8901-17A1CE12E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70083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211648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2: ‘Discover your passion’</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What is meant by ‘Discover your Passion’?</a:t>
            </a:r>
          </a:p>
          <a:p>
            <a:endParaRPr lang="en-US" sz="2400" dirty="0">
              <a:solidFill>
                <a:srgbClr val="132831"/>
              </a:solidFill>
            </a:endParaRPr>
          </a:p>
          <a:p>
            <a:r>
              <a:rPr lang="en-US" sz="2400" dirty="0">
                <a:solidFill>
                  <a:srgbClr val="132831"/>
                </a:solidFill>
              </a:rPr>
              <a:t>Why is this topic important when you guide youth in their career?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97273A6-C6B0-6644-A89A-6CC172ECB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8264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097273A6-C6B0-6644-A89A-6CC172ECB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4" name="Afbeelding 3">
            <a:extLst>
              <a:ext uri="{FF2B5EF4-FFF2-40B4-BE49-F238E27FC236}">
                <a16:creationId xmlns:a16="http://schemas.microsoft.com/office/drawing/2014/main" id="{879CCFA7-8E0C-443F-AB14-58BD628ECDEE}"/>
              </a:ext>
            </a:extLst>
          </p:cNvPr>
          <p:cNvPicPr>
            <a:picLocks noChangeAspect="1"/>
          </p:cNvPicPr>
          <p:nvPr/>
        </p:nvPicPr>
        <p:blipFill>
          <a:blip r:embed="rId5"/>
          <a:stretch>
            <a:fillRect/>
          </a:stretch>
        </p:blipFill>
        <p:spPr>
          <a:xfrm>
            <a:off x="1206229" y="757237"/>
            <a:ext cx="6352161" cy="6100763"/>
          </a:xfrm>
          <a:prstGeom prst="rect">
            <a:avLst/>
          </a:prstGeom>
        </p:spPr>
      </p:pic>
    </p:spTree>
    <p:extLst>
      <p:ext uri="{BB962C8B-B14F-4D97-AF65-F5344CB8AC3E}">
        <p14:creationId xmlns:p14="http://schemas.microsoft.com/office/powerpoint/2010/main" val="1481059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5095</TotalTime>
  <Words>1391</Words>
  <Application>Microsoft Office PowerPoint</Application>
  <PresentationFormat>Diavoorstelling (4:3)</PresentationFormat>
  <Paragraphs>123</Paragraphs>
  <Slides>16</Slides>
  <Notes>11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16</vt:i4>
      </vt:variant>
    </vt:vector>
  </HeadingPairs>
  <TitlesOfParts>
    <vt:vector size="21" baseType="lpstr">
      <vt:lpstr>Arial</vt:lpstr>
      <vt:lpstr>Calibri</vt:lpstr>
      <vt:lpstr>Cubano Regular</vt:lpstr>
      <vt:lpstr>Office Theme</vt:lpstr>
      <vt:lpstr>1_Office Theme</vt:lpstr>
      <vt:lpstr>Training of Trainers Career Development</vt:lpstr>
      <vt:lpstr>Karibuni</vt:lpstr>
      <vt:lpstr>Ears and eyes</vt:lpstr>
      <vt:lpstr>Objectives</vt:lpstr>
      <vt:lpstr>Debriefing OF homework</vt:lpstr>
      <vt:lpstr>Debriefing homework (cont.)</vt:lpstr>
      <vt:lpstr>PowerPoint-presentatie</vt:lpstr>
      <vt:lpstr>Topic 2: ‘Discover your passion’</vt:lpstr>
      <vt:lpstr>PowerPoint-presentatie</vt:lpstr>
      <vt:lpstr>Overview exercises ‘Discover your Passion’</vt:lpstr>
      <vt:lpstr>Selecting the exercises</vt:lpstr>
      <vt:lpstr>Logbook reflections</vt:lpstr>
      <vt:lpstr>Try-out of the selected exercises</vt:lpstr>
      <vt:lpstr>Looking forward and homework</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154</cp:revision>
  <dcterms:created xsi:type="dcterms:W3CDTF">2016-11-16T12:29:20Z</dcterms:created>
  <dcterms:modified xsi:type="dcterms:W3CDTF">2021-11-02T16:34:41Z</dcterms:modified>
</cp:coreProperties>
</file>