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52" r:id="rId2"/>
    <p:sldId id="257" r:id="rId3"/>
    <p:sldId id="332" r:id="rId4"/>
    <p:sldId id="260" r:id="rId5"/>
    <p:sldId id="392" r:id="rId6"/>
    <p:sldId id="341" r:id="rId7"/>
    <p:sldId id="344" r:id="rId8"/>
    <p:sldId id="355" r:id="rId9"/>
    <p:sldId id="345" r:id="rId10"/>
    <p:sldId id="346" r:id="rId11"/>
    <p:sldId id="347" r:id="rId12"/>
    <p:sldId id="348" r:id="rId13"/>
    <p:sldId id="349" r:id="rId14"/>
    <p:sldId id="343" r:id="rId15"/>
    <p:sldId id="328" r:id="rId16"/>
    <p:sldId id="329" r:id="rId17"/>
    <p:sldId id="330" r:id="rId18"/>
    <p:sldId id="308" r:id="rId19"/>
    <p:sldId id="35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den Boogert" initials="KdB" lastIdx="36" clrIdx="0">
    <p:extLst>
      <p:ext uri="{19B8F6BF-5375-455C-9EA6-DF929625EA0E}">
        <p15:presenceInfo xmlns:p15="http://schemas.microsoft.com/office/powerpoint/2012/main" userId="c80cf8fe89b52679" providerId="Windows Live"/>
      </p:ext>
    </p:extLst>
  </p:cmAuthor>
  <p:cmAuthor id="2" name="Wil Bom" initials="WB" lastIdx="3" clrIdx="1">
    <p:extLst>
      <p:ext uri="{19B8F6BF-5375-455C-9EA6-DF929625EA0E}">
        <p15:presenceInfo xmlns:p15="http://schemas.microsoft.com/office/powerpoint/2012/main" userId="59b87781e300d0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autoAdjust="0"/>
    <p:restoredTop sz="91545" autoAdjust="0"/>
  </p:normalViewPr>
  <p:slideViewPr>
    <p:cSldViewPr snapToGrid="0" snapToObjects="1" showGuides="1">
      <p:cViewPr varScale="1">
        <p:scale>
          <a:sx n="79" d="100"/>
          <a:sy n="79" d="100"/>
        </p:scale>
        <p:origin x="92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383AE-61E6-42C4-A7C0-B27FAAE4CD32}" type="datetimeFigureOut">
              <a:rPr lang="nl-NL" smtClean="0"/>
              <a:t>3-11-2021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2D1BB-D149-4B45-BD84-10A57BD275A3}" type="slidenum">
              <a:rPr lang="nl-NL" smtClean="0"/>
              <a:t>‹nr.›</a:t>
            </a:fld>
            <a:endParaRPr lang="nl-NL"/>
          </a:p>
        </p:txBody>
      </p:sp>
    </p:spTree>
    <p:extLst>
      <p:ext uri="{BB962C8B-B14F-4D97-AF65-F5344CB8AC3E}">
        <p14:creationId xmlns:p14="http://schemas.microsoft.com/office/powerpoint/2010/main" val="390751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It is important </a:t>
            </a:r>
            <a:r>
              <a:rPr lang="nl-NL" dirty="0" err="1"/>
              <a:t>that</a:t>
            </a:r>
            <a:r>
              <a:rPr lang="nl-NL" dirty="0"/>
              <a:t> </a:t>
            </a:r>
            <a:r>
              <a:rPr lang="nl-NL" dirty="0" err="1"/>
              <a:t>all</a:t>
            </a:r>
            <a:r>
              <a:rPr lang="nl-NL" dirty="0"/>
              <a:t> </a:t>
            </a:r>
            <a:r>
              <a:rPr lang="nl-NL" dirty="0" err="1"/>
              <a:t>participants</a:t>
            </a:r>
            <a:r>
              <a:rPr lang="nl-NL" dirty="0"/>
              <a:t> have access </a:t>
            </a:r>
            <a:r>
              <a:rPr lang="nl-NL" dirty="0" err="1"/>
              <a:t>to</a:t>
            </a:r>
            <a:r>
              <a:rPr lang="nl-NL" dirty="0"/>
              <a:t> </a:t>
            </a:r>
            <a:r>
              <a:rPr lang="nl-NL" dirty="0" err="1"/>
              <a:t>the</a:t>
            </a:r>
            <a:r>
              <a:rPr lang="nl-NL" dirty="0"/>
              <a:t> </a:t>
            </a:r>
            <a:r>
              <a:rPr lang="nl-NL" dirty="0" err="1"/>
              <a:t>programme</a:t>
            </a:r>
            <a:r>
              <a:rPr lang="nl-NL" dirty="0"/>
              <a:t>: on </a:t>
            </a:r>
            <a:r>
              <a:rPr lang="nl-NL" dirty="0" err="1"/>
              <a:t>the</a:t>
            </a:r>
            <a:r>
              <a:rPr lang="nl-NL" dirty="0"/>
              <a:t> website, </a:t>
            </a:r>
            <a:r>
              <a:rPr lang="nl-NL" dirty="0" err="1"/>
              <a:t>an</a:t>
            </a:r>
            <a:r>
              <a:rPr lang="nl-NL" dirty="0"/>
              <a:t> USB stick or a hard copy.</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2</a:t>
            </a:fld>
            <a:endParaRPr lang="nl-NL"/>
          </a:p>
        </p:txBody>
      </p:sp>
    </p:spTree>
    <p:extLst>
      <p:ext uri="{BB962C8B-B14F-4D97-AF65-F5344CB8AC3E}">
        <p14:creationId xmlns:p14="http://schemas.microsoft.com/office/powerpoint/2010/main" val="415934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exploring whether you would like to start your own business and develop your career as an entrepreneur/business(wo)man. Students/jobseekers and job creators learn the meaning of how to behave in an entrepreneurial way, how to develop a clear vision about the enterprise they want to start and how to build up skills to make that vision concrete. They learn to set entrepreneurship in motion.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12</a:t>
            </a:fld>
            <a:endParaRPr lang="nl-NL"/>
          </a:p>
        </p:txBody>
      </p:sp>
    </p:spTree>
    <p:extLst>
      <p:ext uri="{BB962C8B-B14F-4D97-AF65-F5344CB8AC3E}">
        <p14:creationId xmlns:p14="http://schemas.microsoft.com/office/powerpoint/2010/main" val="1979958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planning, controlling and adapting your way of learning and working, with the intention to streamline your career development. Students/jobseekers and job creators develop the skill to take initiative and responsibility. They acquire the skill to obtain, keep or change their position in the job market. They learn how to </a:t>
            </a:r>
            <a:r>
              <a:rPr lang="en-GB" sz="1200" kern="1200" dirty="0">
                <a:solidFill>
                  <a:schemeClr val="tx1"/>
                </a:solidFill>
                <a:effectLst/>
                <a:latin typeface="+mn-lt"/>
                <a:ea typeface="+mn-ea"/>
                <a:cs typeface="+mn-cs"/>
              </a:rPr>
              <a:t>find </a:t>
            </a:r>
            <a:r>
              <a:rPr lang="en-US" sz="1200" kern="1200" dirty="0">
                <a:solidFill>
                  <a:schemeClr val="tx1"/>
                </a:solidFill>
                <a:effectLst/>
                <a:latin typeface="+mn-lt"/>
                <a:ea typeface="+mn-ea"/>
                <a:cs typeface="+mn-cs"/>
              </a:rPr>
              <a:t>a job, how to create a CV, and how to conduct an interview.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13</a:t>
            </a:fld>
            <a:endParaRPr lang="nl-NL"/>
          </a:p>
        </p:txBody>
      </p:sp>
    </p:spTree>
    <p:extLst>
      <p:ext uri="{BB962C8B-B14F-4D97-AF65-F5344CB8AC3E}">
        <p14:creationId xmlns:p14="http://schemas.microsoft.com/office/powerpoint/2010/main" val="4263679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 </a:t>
            </a:r>
            <a:r>
              <a:rPr lang="nl-NL" dirty="0" err="1"/>
              <a:t>the</a:t>
            </a:r>
            <a:r>
              <a:rPr lang="nl-NL" dirty="0"/>
              <a:t> first </a:t>
            </a:r>
            <a:r>
              <a:rPr lang="nl-NL" dirty="0" err="1"/>
              <a:t>sight</a:t>
            </a:r>
            <a:r>
              <a:rPr lang="nl-NL" dirty="0"/>
              <a:t> </a:t>
            </a:r>
            <a:r>
              <a:rPr lang="nl-NL" dirty="0" err="1"/>
              <a:t>this</a:t>
            </a:r>
            <a:r>
              <a:rPr lang="nl-NL" dirty="0"/>
              <a:t> slide does </a:t>
            </a:r>
            <a:r>
              <a:rPr lang="nl-NL" dirty="0" err="1"/>
              <a:t>not</a:t>
            </a:r>
            <a:r>
              <a:rPr lang="nl-NL" dirty="0"/>
              <a:t> say </a:t>
            </a:r>
            <a:r>
              <a:rPr lang="nl-NL" dirty="0" err="1"/>
              <a:t>anthything</a:t>
            </a:r>
            <a:r>
              <a:rPr lang="nl-NL" dirty="0"/>
              <a:t> </a:t>
            </a:r>
            <a:r>
              <a:rPr lang="nl-NL" dirty="0" err="1"/>
              <a:t>to</a:t>
            </a:r>
            <a:r>
              <a:rPr lang="nl-NL" dirty="0"/>
              <a:t> </a:t>
            </a:r>
            <a:r>
              <a:rPr lang="nl-NL" dirty="0" err="1"/>
              <a:t>them</a:t>
            </a:r>
            <a:r>
              <a:rPr lang="nl-NL" dirty="0"/>
              <a:t>, but </a:t>
            </a:r>
            <a:r>
              <a:rPr lang="nl-NL" dirty="0" err="1"/>
              <a:t>when</a:t>
            </a:r>
            <a:r>
              <a:rPr lang="nl-NL" dirty="0"/>
              <a:t> </a:t>
            </a:r>
            <a:r>
              <a:rPr lang="nl-NL" dirty="0" err="1"/>
              <a:t>they</a:t>
            </a:r>
            <a:r>
              <a:rPr lang="nl-NL" dirty="0"/>
              <a:t> are </a:t>
            </a:r>
            <a:r>
              <a:rPr lang="nl-NL" dirty="0" err="1"/>
              <a:t>practising</a:t>
            </a:r>
            <a:r>
              <a:rPr lang="nl-NL" dirty="0"/>
              <a:t>, </a:t>
            </a:r>
            <a:r>
              <a:rPr lang="nl-NL" dirty="0" err="1"/>
              <a:t>they</a:t>
            </a:r>
            <a:r>
              <a:rPr lang="nl-NL" dirty="0"/>
              <a:t> get </a:t>
            </a:r>
            <a:r>
              <a:rPr lang="nl-NL" dirty="0" err="1"/>
              <a:t>used</a:t>
            </a:r>
            <a:r>
              <a:rPr lang="nl-NL" dirty="0"/>
              <a:t> </a:t>
            </a:r>
            <a:r>
              <a:rPr lang="nl-NL" dirty="0" err="1"/>
              <a:t>to</a:t>
            </a:r>
            <a:r>
              <a:rPr lang="nl-NL" dirty="0"/>
              <a:t> it. </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14</a:t>
            </a:fld>
            <a:endParaRPr lang="nl-NL"/>
          </a:p>
        </p:txBody>
      </p:sp>
    </p:spTree>
    <p:extLst>
      <p:ext uri="{BB962C8B-B14F-4D97-AF65-F5344CB8AC3E}">
        <p14:creationId xmlns:p14="http://schemas.microsoft.com/office/powerpoint/2010/main" val="1001448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15</a:t>
            </a:fld>
            <a:endParaRPr lang="nl-NL"/>
          </a:p>
        </p:txBody>
      </p:sp>
    </p:spTree>
    <p:extLst>
      <p:ext uri="{BB962C8B-B14F-4D97-AF65-F5344CB8AC3E}">
        <p14:creationId xmlns:p14="http://schemas.microsoft.com/office/powerpoint/2010/main" val="1930194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Take enough time for evaluation.  It is nice to sit in a circle</a:t>
            </a:r>
            <a:r>
              <a:rPr lang="en-GB" baseline="0" noProof="0" dirty="0"/>
              <a:t> and </a:t>
            </a:r>
            <a:r>
              <a:rPr lang="en-GB" noProof="0" dirty="0"/>
              <a:t>share the experiences and plans. After this, one by one, participants  give a compliment to their neighbour. This is a very stimulating closure of the training. In</a:t>
            </a:r>
            <a:r>
              <a:rPr lang="en-GB" baseline="0" noProof="0" dirty="0"/>
              <a:t> case </a:t>
            </a:r>
            <a:r>
              <a:rPr lang="en-GB" noProof="0" dirty="0"/>
              <a:t>you make a ceremony of handing over the certificates, you feel sorry that the training has come</a:t>
            </a:r>
            <a:r>
              <a:rPr lang="en-GB" baseline="0" noProof="0" dirty="0"/>
              <a:t> </a:t>
            </a:r>
            <a:r>
              <a:rPr lang="en-GB" noProof="0" dirty="0"/>
              <a:t>to an end.</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18</a:t>
            </a:fld>
            <a:endParaRPr lang="nl-NL"/>
          </a:p>
        </p:txBody>
      </p:sp>
    </p:spTree>
    <p:extLst>
      <p:ext uri="{BB962C8B-B14F-4D97-AF65-F5344CB8AC3E}">
        <p14:creationId xmlns:p14="http://schemas.microsoft.com/office/powerpoint/2010/main" val="375538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A nice way of summarising a previous day. You can make very clear the difference between process (the way of learning, the learning climate, the way people are acting, what you can see about their behaviour) and the product (the content, the topics, what is meant by that). Also for your participants it is important to know that difference as they are teachers and </a:t>
            </a:r>
            <a:r>
              <a:rPr lang="en-GB" baseline="0" noProof="0" dirty="0"/>
              <a:t>trainers themselves. In that case</a:t>
            </a:r>
            <a:r>
              <a:rPr lang="en-GB" noProof="0" dirty="0"/>
              <a:t> it is important to look to both sides of the training. When people work in a safe and inspiring environment,</a:t>
            </a:r>
            <a:r>
              <a:rPr lang="en-GB" baseline="0" noProof="0" dirty="0"/>
              <a:t> </a:t>
            </a:r>
            <a:r>
              <a:rPr lang="en-GB" noProof="0" dirty="0"/>
              <a:t>they will learn the content better.</a:t>
            </a:r>
            <a:r>
              <a:rPr lang="en-GB" baseline="0" noProof="0" dirty="0"/>
              <a:t> </a:t>
            </a:r>
            <a:r>
              <a:rPr lang="en-GB" noProof="0" dirty="0"/>
              <a:t>So, when nobody is responding immediately, let them think, encourage them to come with an</a:t>
            </a:r>
            <a:r>
              <a:rPr lang="en-GB" baseline="0" noProof="0" dirty="0"/>
              <a:t> idea or suggestion</a:t>
            </a:r>
            <a:r>
              <a:rPr lang="en-GB" noProof="0" dirty="0"/>
              <a:t> and give</a:t>
            </a:r>
            <a:r>
              <a:rPr lang="en-GB" baseline="0" noProof="0" dirty="0"/>
              <a:t> them time to think</a:t>
            </a:r>
            <a:r>
              <a:rPr lang="en-GB"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noProof="0" dirty="0"/>
              <a:t>Time for reflection </a:t>
            </a:r>
            <a:r>
              <a:rPr lang="en-GB" noProof="0" dirty="0"/>
              <a:t>is a kind of assessment moment for</a:t>
            </a:r>
            <a:r>
              <a:rPr lang="en-GB" baseline="0" noProof="0" dirty="0"/>
              <a:t> you as a trainer. Y</a:t>
            </a:r>
            <a:r>
              <a:rPr lang="en-GB" noProof="0" dirty="0"/>
              <a:t>ou can see what group</a:t>
            </a:r>
            <a:r>
              <a:rPr lang="en-GB" baseline="0" noProof="0" dirty="0"/>
              <a:t> members</a:t>
            </a:r>
            <a:r>
              <a:rPr lang="en-GB" noProof="0" dirty="0"/>
              <a:t> really remember, how difficult it is to say in own words what you think</a:t>
            </a:r>
            <a:r>
              <a:rPr lang="en-GB" baseline="0" noProof="0" dirty="0"/>
              <a:t> and </a:t>
            </a:r>
            <a:r>
              <a:rPr lang="en-GB" noProof="0" dirty="0"/>
              <a:t>how difficult it is to try to be the ears or the eyes of what is happening.</a:t>
            </a: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3</a:t>
            </a:fld>
            <a:endParaRPr lang="nl-NL"/>
          </a:p>
        </p:txBody>
      </p:sp>
    </p:spTree>
    <p:extLst>
      <p:ext uri="{BB962C8B-B14F-4D97-AF65-F5344CB8AC3E}">
        <p14:creationId xmlns:p14="http://schemas.microsoft.com/office/powerpoint/2010/main" val="34156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In</a:t>
            </a:r>
            <a:r>
              <a:rPr lang="en-GB" baseline="0" noProof="0" dirty="0"/>
              <a:t> the metaphor of the tree you can see how</a:t>
            </a:r>
            <a:r>
              <a:rPr lang="en-GB" noProof="0" dirty="0"/>
              <a:t> Career Development</a:t>
            </a:r>
            <a:r>
              <a:rPr lang="en-GB" baseline="0" noProof="0" dirty="0"/>
              <a:t> is linked to </a:t>
            </a:r>
            <a:r>
              <a:rPr lang="en-GB" noProof="0" dirty="0"/>
              <a:t>CBET. CD is a part of CBET and deals with Guidance in personal and career development. Giving</a:t>
            </a:r>
            <a:r>
              <a:rPr lang="en-GB" baseline="0" noProof="0" dirty="0"/>
              <a:t> guidance is a</a:t>
            </a:r>
            <a:r>
              <a:rPr lang="en-GB" noProof="0" dirty="0"/>
              <a:t> way to connect youth to the labour-market and to self-employment opportunities. So make sure that you always connect youth to real practice (fieldtrips, visits to</a:t>
            </a:r>
            <a:r>
              <a:rPr lang="en-GB" baseline="0" noProof="0" dirty="0"/>
              <a:t> </a:t>
            </a:r>
            <a:r>
              <a:rPr lang="en-GB" noProof="0" dirty="0"/>
              <a:t>companies,  inviting people from companies in the class, internet search: a lot of opportunities to connect</a:t>
            </a:r>
            <a:r>
              <a:rPr lang="en-GB" baseline="0" noProof="0" dirty="0"/>
              <a:t> education, youth and the </a:t>
            </a:r>
            <a:r>
              <a:rPr lang="en-GB" baseline="0" noProof="0" dirty="0" err="1"/>
              <a:t>labourmarket</a:t>
            </a:r>
            <a:r>
              <a:rPr lang="en-GB" baseline="0" noProof="0" dirty="0"/>
              <a:t>!</a:t>
            </a: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2D1BB-D149-4B45-BD84-10A57BD275A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38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Ask if</a:t>
            </a:r>
            <a:r>
              <a:rPr lang="en-GB" baseline="0" noProof="0" dirty="0"/>
              <a:t> </a:t>
            </a:r>
            <a:r>
              <a:rPr lang="en-GB" noProof="0" dirty="0"/>
              <a:t>somebody can tell what is meant by ‘tailor-made programmes’ and why that is so important.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6</a:t>
            </a:fld>
            <a:endParaRPr lang="nl-NL"/>
          </a:p>
        </p:txBody>
      </p:sp>
    </p:spTree>
    <p:extLst>
      <p:ext uri="{BB962C8B-B14F-4D97-AF65-F5344CB8AC3E}">
        <p14:creationId xmlns:p14="http://schemas.microsoft.com/office/powerpoint/2010/main" val="2438540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Just ask what participants see in this image</a:t>
            </a:r>
            <a:r>
              <a:rPr lang="en-GB" baseline="0" noProof="0" dirty="0"/>
              <a:t> </a:t>
            </a:r>
            <a:r>
              <a:rPr lang="en-GB" noProof="0" dirty="0"/>
              <a:t>before you explain each topic in the next slides. Take your time for it. By exploring and thinking, participants</a:t>
            </a:r>
            <a:r>
              <a:rPr lang="en-GB" baseline="0" noProof="0" dirty="0"/>
              <a:t> </a:t>
            </a:r>
            <a:r>
              <a:rPr lang="en-GB" noProof="0" dirty="0"/>
              <a:t>get a better understanding of this compass.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7</a:t>
            </a:fld>
            <a:endParaRPr lang="nl-NL"/>
          </a:p>
        </p:txBody>
      </p:sp>
    </p:spTree>
    <p:extLst>
      <p:ext uri="{BB962C8B-B14F-4D97-AF65-F5344CB8AC3E}">
        <p14:creationId xmlns:p14="http://schemas.microsoft.com/office/powerpoint/2010/main" val="414698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thinking about your qualities and how you can use these qualities to develop your career. Students/jobseekers and job creators reflect on the qualities they use in everyday life, at school and at (informal) work. They ask others (graduates, teachers, fellow students, employees, entrepreneurs and family members) to give feedback on what they are good at and on what to improve. </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8</a:t>
            </a:fld>
            <a:endParaRPr lang="nl-NL"/>
          </a:p>
        </p:txBody>
      </p:sp>
    </p:spTree>
    <p:extLst>
      <p:ext uri="{BB962C8B-B14F-4D97-AF65-F5344CB8AC3E}">
        <p14:creationId xmlns:p14="http://schemas.microsoft.com/office/powerpoint/2010/main" val="79972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thinking about your aspirations and values that are important for your career. Students/job seekers and job creators are becoming aware of what they think is important in their life, their education and career. They will discover what gives them a feeling of satisfaction, what they like or dislike and what they (still) need to develop with regard to their ambitions.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9</a:t>
            </a:fld>
            <a:endParaRPr lang="nl-NL"/>
          </a:p>
        </p:txBody>
      </p:sp>
    </p:spTree>
    <p:extLst>
      <p:ext uri="{BB962C8B-B14F-4D97-AF65-F5344CB8AC3E}">
        <p14:creationId xmlns:p14="http://schemas.microsoft.com/office/powerpoint/2010/main" val="2665885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exploring current and future requirements and values in the profession you aspire. Students/jobseekers and job creators develop the skill to find work/a job that corresponds to their personal values. They learn how to find a balance between the prevailing standards/values of the work place and their talents/personal values. Employment exploration is about getting a taste of the reality of the world of work.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10</a:t>
            </a:fld>
            <a:endParaRPr lang="nl-NL"/>
          </a:p>
        </p:txBody>
      </p:sp>
    </p:spTree>
    <p:extLst>
      <p:ext uri="{BB962C8B-B14F-4D97-AF65-F5344CB8AC3E}">
        <p14:creationId xmlns:p14="http://schemas.microsoft.com/office/powerpoint/2010/main" val="1890412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identifying your network, building and maintaining it, so that you can develop your career in the best way possible. Students/jobseekers and job creators develop the skill to use their network in such a way that they first can obtain a place in the job market and later on can maintain or change it. They learn how to communicate about what they want and need for their career. </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11</a:t>
            </a:fld>
            <a:endParaRPr lang="nl-NL"/>
          </a:p>
        </p:txBody>
      </p:sp>
    </p:spTree>
    <p:extLst>
      <p:ext uri="{BB962C8B-B14F-4D97-AF65-F5344CB8AC3E}">
        <p14:creationId xmlns:p14="http://schemas.microsoft.com/office/powerpoint/2010/main" val="801645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F0082B3-35DA-AD48-BD0D-212965A36F5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F0082B3-35DA-AD48-BD0D-212965A36F54}"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2F0082B3-35DA-AD48-BD0D-212965A36F54}"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F0082B3-35DA-AD48-BD0D-212965A36F54}"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082B3-35DA-AD48-BD0D-212965A36F54}"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082B3-35DA-AD48-BD0D-212965A36F54}" type="datetimeFigureOut">
              <a:rPr lang="en-US" smtClean="0"/>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8484" y="2765211"/>
            <a:ext cx="5758799" cy="887232"/>
          </a:xfrm>
        </p:spPr>
        <p:txBody>
          <a:bodyPr>
            <a:noAutofit/>
          </a:bodyPr>
          <a:lstStyle/>
          <a:p>
            <a:pPr algn="l"/>
            <a:r>
              <a:rPr lang="en-GB" altLang="en-US" sz="4000" b="1" dirty="0">
                <a:solidFill>
                  <a:schemeClr val="bg1"/>
                </a:solidFill>
                <a:cs typeface="Times New Roman" panose="02020603050405020304" pitchFamily="18" charset="0"/>
              </a:rPr>
              <a:t>CBET and Career Development</a:t>
            </a:r>
            <a:endParaRPr lang="en-US" sz="4000" cap="all" dirty="0">
              <a:solidFill>
                <a:schemeClr val="bg1"/>
              </a:solidFill>
              <a:latin typeface="Cubano Regular"/>
              <a:cs typeface="Cubano Regular"/>
            </a:endParaRPr>
          </a:p>
        </p:txBody>
      </p:sp>
      <p:sp>
        <p:nvSpPr>
          <p:cNvPr id="4" name="Title 1"/>
          <p:cNvSpPr txBox="1">
            <a:spLocks/>
          </p:cNvSpPr>
          <p:nvPr/>
        </p:nvSpPr>
        <p:spPr>
          <a:xfrm>
            <a:off x="685800" y="4594464"/>
            <a:ext cx="4817328" cy="1327366"/>
          </a:xfrm>
          <a:prstGeom prst="rect">
            <a:avLst/>
          </a:prstGeom>
        </p:spPr>
        <p:txBody>
          <a:bodyPr vert="horz" lIns="91440" tIns="45720" rIns="91440" bIns="45720" rtlCol="0" anchor="ctr">
            <a:normAutofit fontScale="92500" lnSpcReduction="20000"/>
          </a:bodyPr>
          <a:lstStyle/>
          <a:p>
            <a:pPr>
              <a:lnSpc>
                <a:spcPct val="80000"/>
              </a:lnSpc>
            </a:pPr>
            <a:r>
              <a:rPr lang="en-GB" altLang="en-US" sz="1900" b="1" dirty="0">
                <a:solidFill>
                  <a:schemeClr val="bg1"/>
                </a:solidFill>
              </a:rPr>
              <a:t>Introduction Training on CBET</a:t>
            </a:r>
          </a:p>
          <a:p>
            <a:pPr>
              <a:lnSpc>
                <a:spcPct val="80000"/>
              </a:lnSpc>
            </a:pPr>
            <a:endParaRPr lang="en-GB" altLang="en-US" sz="1900" b="1" dirty="0">
              <a:solidFill>
                <a:schemeClr val="bg1"/>
              </a:solidFill>
            </a:endParaRPr>
          </a:p>
          <a:p>
            <a:pPr>
              <a:lnSpc>
                <a:spcPct val="80000"/>
              </a:lnSpc>
            </a:pPr>
            <a:r>
              <a:rPr lang="en-GB" altLang="en-US" sz="1900" b="1" dirty="0">
                <a:solidFill>
                  <a:schemeClr val="bg1"/>
                </a:solidFill>
              </a:rPr>
              <a:t>Day 4</a:t>
            </a:r>
          </a:p>
          <a:p>
            <a:pPr>
              <a:lnSpc>
                <a:spcPct val="80000"/>
              </a:lnSpc>
            </a:pPr>
            <a:endParaRPr lang="en-GB" altLang="en-US" sz="1900" b="1" dirty="0">
              <a:solidFill>
                <a:schemeClr val="bg1"/>
              </a:solidFill>
            </a:endParaRPr>
          </a:p>
          <a:p>
            <a:pPr>
              <a:lnSpc>
                <a:spcPct val="80000"/>
              </a:lnSpc>
            </a:pPr>
            <a:r>
              <a:rPr lang="en-GB" altLang="en-US" sz="1900" b="1" dirty="0">
                <a:solidFill>
                  <a:schemeClr val="bg1"/>
                </a:solidFill>
              </a:rPr>
              <a:t>VNA project, My World of Work</a:t>
            </a:r>
          </a:p>
          <a:p>
            <a:pPr>
              <a:lnSpc>
                <a:spcPct val="80000"/>
              </a:lnSpc>
            </a:pPr>
            <a:endParaRPr lang="en-GB" altLang="en-US" sz="1900" b="1" dirty="0">
              <a:solidFill>
                <a:schemeClr val="bg1"/>
              </a:solidFill>
            </a:endParaRPr>
          </a:p>
          <a:p>
            <a:pPr>
              <a:lnSpc>
                <a:spcPct val="80000"/>
              </a:lnSpc>
            </a:pPr>
            <a:r>
              <a:rPr lang="en-GB" altLang="en-US" sz="1900" b="1" dirty="0">
                <a:solidFill>
                  <a:schemeClr val="bg1"/>
                </a:solidFill>
              </a:rPr>
              <a:t>Zanzibar</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660000"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extLst>
      <p:ext uri="{BB962C8B-B14F-4D97-AF65-F5344CB8AC3E}">
        <p14:creationId xmlns:p14="http://schemas.microsoft.com/office/powerpoint/2010/main" val="9633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a:solidFill>
                  <a:srgbClr val="132831"/>
                </a:solidFill>
                <a:cs typeface="Calibri Light" panose="020F0302020204030204" pitchFamily="34" charset="0"/>
              </a:rPr>
              <a:t>Topic 3: discover your world of work</a:t>
            </a:r>
            <a:endParaRPr lang="en-US" sz="3200" b="1" cap="all" dirty="0">
              <a:solidFill>
                <a:srgbClr val="132831"/>
              </a:solidFill>
              <a:cs typeface="Calibri Light" panose="020F0302020204030204" pitchFamily="34" charset="0"/>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677656"/>
          </a:xfrm>
          <a:prstGeom prst="rect">
            <a:avLst/>
          </a:prstGeom>
        </p:spPr>
        <p:txBody>
          <a:bodyPr wrap="square">
            <a:spAutoFit/>
          </a:bodyPr>
          <a:lstStyle/>
          <a:p>
            <a:r>
              <a:rPr lang="en-US" sz="2400" dirty="0"/>
              <a:t>What do we understand when we talk about ‘Discover your World of Work’? </a:t>
            </a:r>
          </a:p>
          <a:p>
            <a:endParaRPr lang="en-US" sz="2400" dirty="0"/>
          </a:p>
          <a:p>
            <a:r>
              <a:rPr lang="en-US" sz="2400" dirty="0"/>
              <a:t>Why is ‘Discover your World of Work’ important for youth?</a:t>
            </a:r>
          </a:p>
          <a:p>
            <a:pPr lvl="1"/>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6A02E7A0-953F-604A-AE54-E27E26544E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70165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sz="3200" b="1" cap="all" dirty="0">
                <a:solidFill>
                  <a:srgbClr val="132831"/>
                </a:solidFill>
                <a:cs typeface="Calibri Light" panose="020F0302020204030204" pitchFamily="34" charset="0"/>
              </a:rPr>
              <a:t>Topic 4: discover your network </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r>
              <a:rPr lang="en-US" sz="2400" dirty="0"/>
              <a:t>What is a network? </a:t>
            </a:r>
          </a:p>
          <a:p>
            <a:endParaRPr lang="en-US" sz="2400" dirty="0"/>
          </a:p>
          <a:p>
            <a:r>
              <a:rPr lang="en-US" sz="2400" dirty="0"/>
              <a:t>Why is ‘Discover your Network’  important for the youth?</a:t>
            </a:r>
          </a:p>
          <a:p>
            <a:endParaRPr lang="en-US" sz="2400" dirty="0"/>
          </a:p>
          <a:p>
            <a:endParaRPr lang="en-US" sz="2400" dirty="0"/>
          </a:p>
          <a:p>
            <a:endParaRPr lang="en-US" sz="2400" dirty="0"/>
          </a:p>
          <a:p>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0170810B-2C86-A441-827D-674BAA9BC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798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a:solidFill>
                  <a:srgbClr val="132831"/>
                </a:solidFill>
                <a:cs typeface="Calibri Light" panose="020F0302020204030204" pitchFamily="34" charset="0"/>
              </a:rPr>
              <a:t>Topic 5: discover your business</a:t>
            </a:r>
            <a:endParaRPr lang="en-US" sz="3200" b="1" cap="all" dirty="0">
              <a:solidFill>
                <a:srgbClr val="132831"/>
              </a:solidFill>
              <a:cs typeface="Calibri Light" panose="020F0302020204030204" pitchFamily="34" charset="0"/>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938992"/>
          </a:xfrm>
          <a:prstGeom prst="rect">
            <a:avLst/>
          </a:prstGeom>
        </p:spPr>
        <p:txBody>
          <a:bodyPr wrap="square">
            <a:spAutoFit/>
          </a:bodyPr>
          <a:lstStyle/>
          <a:p>
            <a:r>
              <a:rPr lang="en-US" sz="2400" dirty="0"/>
              <a:t>What is meant by ‘Discover your Business’?</a:t>
            </a:r>
          </a:p>
          <a:p>
            <a:endParaRPr lang="en-US" sz="2400" dirty="0"/>
          </a:p>
          <a:p>
            <a:r>
              <a:rPr lang="en-US" sz="2400" dirty="0"/>
              <a:t>Why is this topic important in Zanzibar?</a:t>
            </a:r>
          </a:p>
          <a:p>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66577E7-522B-7D4F-80FD-2FCC3558DD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1643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3200" b="1" cap="all" dirty="0">
                <a:solidFill>
                  <a:srgbClr val="132831"/>
                </a:solidFill>
                <a:cs typeface="Calibri Light" panose="020F0302020204030204" pitchFamily="34" charset="0"/>
              </a:rPr>
              <a:t>Topic 6: Your action planning and applying for a job</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308324"/>
          </a:xfrm>
          <a:prstGeom prst="rect">
            <a:avLst/>
          </a:prstGeom>
        </p:spPr>
        <p:txBody>
          <a:bodyPr wrap="square">
            <a:spAutoFit/>
          </a:bodyPr>
          <a:lstStyle/>
          <a:p>
            <a:r>
              <a:rPr lang="en-US" sz="2400" dirty="0"/>
              <a:t>What is meant by ‘Action planning and Applying for a job’?</a:t>
            </a:r>
          </a:p>
          <a:p>
            <a:endParaRPr lang="en-US" sz="2400" dirty="0"/>
          </a:p>
          <a:p>
            <a:r>
              <a:rPr lang="en-US" sz="2400" dirty="0"/>
              <a:t>Why is it important for the youth? </a:t>
            </a:r>
          </a:p>
          <a:p>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D8A30EBF-EFBF-C441-AF47-F2DF73333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210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3200" b="1" cap="all" dirty="0">
                <a:solidFill>
                  <a:srgbClr val="132831"/>
                </a:solidFill>
                <a:cs typeface="Calibri Light" panose="020F0302020204030204" pitchFamily="34" charset="0"/>
              </a:rPr>
              <a:t>Structure of Toolkit CAREER DEVELOPMENT</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6601807"/>
          </a:xfrm>
          <a:prstGeom prst="rect">
            <a:avLst/>
          </a:prstGeom>
        </p:spPr>
        <p:txBody>
          <a:bodyPr wrap="square">
            <a:spAutoFit/>
          </a:bodyPr>
          <a:lstStyle/>
          <a:p>
            <a:r>
              <a:rPr lang="en-US" sz="2400" dirty="0"/>
              <a:t>Overview of the exercises per topic</a:t>
            </a:r>
          </a:p>
          <a:p>
            <a:endParaRPr lang="en-US" sz="2400" dirty="0"/>
          </a:p>
          <a:p>
            <a:r>
              <a:rPr lang="en-US" sz="2400" dirty="0"/>
              <a:t>Description of each exercise:</a:t>
            </a:r>
          </a:p>
          <a:p>
            <a:pPr marL="342900" indent="-342900">
              <a:buFont typeface="Arial" panose="020B0604020202020204" pitchFamily="34" charset="0"/>
              <a:buChar char="•"/>
            </a:pPr>
            <a:r>
              <a:rPr lang="en-US" sz="2400" dirty="0"/>
              <a:t>Goal;</a:t>
            </a:r>
          </a:p>
          <a:p>
            <a:pPr marL="342900" indent="-342900">
              <a:buFont typeface="Arial" panose="020B0604020202020204" pitchFamily="34" charset="0"/>
              <a:buChar char="•"/>
            </a:pPr>
            <a:r>
              <a:rPr lang="en-US" sz="2400" dirty="0"/>
              <a:t>Preparation; </a:t>
            </a:r>
          </a:p>
          <a:p>
            <a:pPr marL="342900" indent="-342900">
              <a:buFont typeface="Arial" panose="020B0604020202020204" pitchFamily="34" charset="0"/>
              <a:buChar char="•"/>
            </a:pPr>
            <a:r>
              <a:rPr lang="en-US" sz="2400" dirty="0"/>
              <a:t>Explanation; </a:t>
            </a:r>
          </a:p>
          <a:p>
            <a:pPr marL="342900" indent="-342900">
              <a:buFont typeface="Arial" panose="020B0604020202020204" pitchFamily="34" charset="0"/>
              <a:buChar char="•"/>
            </a:pPr>
            <a:r>
              <a:rPr lang="en-US" sz="2400" dirty="0"/>
              <a:t>Performance; </a:t>
            </a:r>
          </a:p>
          <a:p>
            <a:pPr marL="342900" indent="-342900">
              <a:buFont typeface="Arial" panose="020B0604020202020204" pitchFamily="34" charset="0"/>
              <a:buChar char="•"/>
            </a:pPr>
            <a:r>
              <a:rPr lang="en-US" sz="2400" dirty="0"/>
              <a:t>Tips; </a:t>
            </a:r>
          </a:p>
          <a:p>
            <a:pPr marL="342900" indent="-342900">
              <a:buFont typeface="Arial" panose="020B0604020202020204" pitchFamily="34" charset="0"/>
              <a:buChar char="•"/>
            </a:pPr>
            <a:r>
              <a:rPr lang="en-US" sz="2400" dirty="0"/>
              <a:t>Reflection; </a:t>
            </a:r>
            <a:endParaRPr lang="nl-NL" sz="2400" dirty="0"/>
          </a:p>
          <a:p>
            <a:pPr marL="342900" indent="-342900">
              <a:buFont typeface="Arial" panose="020B0604020202020204" pitchFamily="34" charset="0"/>
              <a:buChar char="•"/>
            </a:pPr>
            <a:r>
              <a:rPr lang="en-US" sz="2400" dirty="0"/>
              <a:t>Further examination; </a:t>
            </a:r>
          </a:p>
          <a:p>
            <a:pPr marL="342900" indent="-342900">
              <a:buFont typeface="Arial" panose="020B0604020202020204" pitchFamily="34" charset="0"/>
              <a:buChar char="•"/>
            </a:pPr>
            <a:r>
              <a:rPr lang="en-US" sz="2400" dirty="0"/>
              <a:t>Worksheets.  </a:t>
            </a:r>
            <a:endParaRPr lang="en-US" sz="2400" dirty="0">
              <a:solidFill>
                <a:srgbClr val="132831"/>
              </a:solidFill>
            </a:endParaRPr>
          </a:p>
          <a:p>
            <a:pPr marL="342900" indent="-342900">
              <a:buFont typeface="Arial" panose="020B0604020202020204" pitchFamily="34" charset="0"/>
              <a:buChar char="•"/>
            </a:pPr>
            <a:endParaRPr lang="en-US" sz="2400" dirty="0">
              <a:solidFill>
                <a:srgbClr val="132831"/>
              </a:solidFill>
            </a:endParaRPr>
          </a:p>
          <a:p>
            <a:endParaRPr lang="en-US" sz="2400" dirty="0">
              <a:solidFill>
                <a:srgbClr val="132831"/>
              </a:solidFill>
            </a:endParaRPr>
          </a:p>
          <a:p>
            <a:endParaRPr lang="en-US" sz="2400" dirty="0">
              <a:solidFill>
                <a:srgbClr val="132831"/>
              </a:solidFill>
            </a:endParaRPr>
          </a:p>
          <a:p>
            <a:endParaRPr lang="en-US" sz="2400" dirty="0">
              <a:solidFill>
                <a:srgbClr val="132831"/>
              </a:solidFill>
            </a:endParaRPr>
          </a:p>
          <a:p>
            <a:endParaRPr lang="en-US" sz="2400" dirty="0">
              <a:solidFill>
                <a:srgbClr val="132831"/>
              </a:solidFill>
            </a:endParaRPr>
          </a:p>
          <a:p>
            <a:endParaRPr lang="en-US" sz="2400" dirty="0">
              <a:solidFill>
                <a:srgbClr val="132831"/>
              </a:solidFill>
            </a:endParaRP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78FD1F9-52DE-BC42-BAB1-837BA8777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81399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Selecting the exercises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48719"/>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GB" altLang="en-US" sz="2400" dirty="0"/>
              <a:t>In subgroups you study one of the overviews with exercises from topic 1, 2, 3, 4, 5 or 6;</a:t>
            </a:r>
          </a:p>
          <a:p>
            <a:pPr marL="342900" indent="-342900">
              <a:lnSpc>
                <a:spcPct val="90000"/>
              </a:lnSpc>
              <a:buFont typeface="Arial" panose="020B0604020202020204" pitchFamily="34" charset="0"/>
              <a:buChar char="•"/>
              <a:defRPr/>
            </a:pPr>
            <a:r>
              <a:rPr lang="en-GB" altLang="en-US" sz="2400" dirty="0"/>
              <a:t>Discuss which exercises will be appropriate to select for your own group of students and explain why? </a:t>
            </a:r>
          </a:p>
          <a:p>
            <a:pPr marL="342900" indent="-342900">
              <a:lnSpc>
                <a:spcPct val="90000"/>
              </a:lnSpc>
              <a:buFont typeface="Arial" panose="020B0604020202020204" pitchFamily="34" charset="0"/>
              <a:buChar char="•"/>
              <a:defRPr/>
            </a:pPr>
            <a:r>
              <a:rPr lang="en-GB" altLang="en-US" sz="2400" dirty="0"/>
              <a:t>Choose 3 exercises you like best and which are important for your class;</a:t>
            </a:r>
          </a:p>
          <a:p>
            <a:pPr marL="342900" indent="-342900">
              <a:lnSpc>
                <a:spcPct val="90000"/>
              </a:lnSpc>
              <a:buFont typeface="Arial" panose="020B0604020202020204" pitchFamily="34" charset="0"/>
              <a:buChar char="•"/>
              <a:defRPr/>
            </a:pPr>
            <a:r>
              <a:rPr lang="en-GB" altLang="en-US" sz="2400" dirty="0"/>
              <a:t>Choose one short exercise you want to deliver in this training group;</a:t>
            </a:r>
          </a:p>
          <a:p>
            <a:pPr marL="342900" indent="-342900">
              <a:lnSpc>
                <a:spcPct val="90000"/>
              </a:lnSpc>
              <a:buFont typeface="Arial" panose="020B0604020202020204" pitchFamily="34" charset="0"/>
              <a:buChar char="•"/>
              <a:defRPr/>
            </a:pPr>
            <a:r>
              <a:rPr lang="en-GB" altLang="en-US" sz="2400" dirty="0"/>
              <a:t>Prepare that exercise for a try-out; divide the tasks (who is going to do what?).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28203464-5404-7442-B296-1BE7B1EDB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57605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Logbook reflections</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marL="342900" indent="-342900">
              <a:buFont typeface="Arial" panose="020B0604020202020204" pitchFamily="34" charset="0"/>
              <a:buChar char="•"/>
              <a:defRPr/>
            </a:pPr>
            <a:r>
              <a:rPr lang="en-GB" altLang="nl-NL" sz="2400" dirty="0"/>
              <a:t>Write down in your logbook the topic you have studied and which 3 exercises you have selected for your class;</a:t>
            </a:r>
          </a:p>
          <a:p>
            <a:pPr>
              <a:defRPr/>
            </a:pPr>
            <a:endParaRPr lang="en-GB" altLang="nl-NL" sz="2400" dirty="0"/>
          </a:p>
          <a:p>
            <a:pPr marL="342900" indent="-342900">
              <a:buFont typeface="Arial" panose="020B0604020202020204" pitchFamily="34" charset="0"/>
              <a:buChar char="•"/>
              <a:defRPr/>
            </a:pPr>
            <a:r>
              <a:rPr lang="en-GB" altLang="nl-NL" sz="2400" dirty="0"/>
              <a:t>Explain why you have chosen those exercises and how they are in line with the needs of your students;</a:t>
            </a:r>
          </a:p>
          <a:p>
            <a:pPr>
              <a:defRPr/>
            </a:pPr>
            <a:r>
              <a:rPr lang="en-GB" altLang="nl-NL" sz="2400" dirty="0"/>
              <a:t> </a:t>
            </a:r>
          </a:p>
          <a:p>
            <a:pPr marL="342900" indent="-342900">
              <a:buFont typeface="Arial" panose="020B0604020202020204" pitchFamily="34" charset="0"/>
              <a:buChar char="•"/>
              <a:defRPr/>
            </a:pPr>
            <a:r>
              <a:rPr lang="en-GB" altLang="nl-NL" sz="2400" dirty="0"/>
              <a:t>Write down what you want to learn about your competences by doing a try out.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32CD5D5C-706D-7F43-A1C2-26B90457B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01650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Practising the selected exercises</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690642" y="1808006"/>
            <a:ext cx="7720613" cy="5262979"/>
          </a:xfrm>
          <a:prstGeom prst="rect">
            <a:avLst/>
          </a:prstGeom>
        </p:spPr>
        <p:txBody>
          <a:bodyPr wrap="square">
            <a:spAutoFit/>
          </a:bodyPr>
          <a:lstStyle/>
          <a:p>
            <a:pPr marL="342900" indent="-342900">
              <a:spcBef>
                <a:spcPct val="20000"/>
              </a:spcBef>
              <a:buFont typeface="Arial" panose="020B0604020202020204" pitchFamily="34" charset="0"/>
              <a:buChar char="•"/>
              <a:defRPr/>
            </a:pPr>
            <a:r>
              <a:rPr lang="en-US" sz="2400" dirty="0"/>
              <a:t>Give a short introduction on the students you are guiding and </a:t>
            </a:r>
            <a:r>
              <a:rPr lang="en-US" sz="2400" dirty="0">
                <a:solidFill>
                  <a:srgbClr val="132831"/>
                </a:solidFill>
              </a:rPr>
              <a:t>the situation of this class;</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Tell what you want to learn from this exercise;</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Deliver your exercise as you have prepared it;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When you have presented enough the group can learn from, the trainer gives a time-out whether you are finished or not;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Blow off steam: first the ‘demo-counsellor’, then feedback from group members: What was good? What needs improvement?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Write down in your logbook what you have learned from the exercises. </a:t>
            </a:r>
          </a:p>
          <a:p>
            <a:pPr>
              <a:defRPr/>
            </a:pPr>
            <a:endParaRPr lang="nl-NL" altLang="en-US" sz="2400" dirty="0">
              <a:latin typeface="+mj-lt"/>
            </a:endParaRPr>
          </a:p>
        </p:txBody>
      </p:sp>
      <p:cxnSp>
        <p:nvCxnSpPr>
          <p:cNvPr id="13" name="Straight Connector 12"/>
          <p:cNvCxnSpPr/>
          <p:nvPr/>
        </p:nvCxnSpPr>
        <p:spPr>
          <a:xfrm>
            <a:off x="879164" y="1808006"/>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16C783E-EBA9-B743-B2B6-B547886F7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280601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Evaluation and certification </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marL="342900" indent="-342900">
              <a:buFont typeface="Arial" panose="020B0604020202020204" pitchFamily="34" charset="0"/>
              <a:buChar char="•"/>
              <a:defRPr/>
            </a:pPr>
            <a:r>
              <a:rPr lang="en-GB" altLang="en-US" sz="2400" dirty="0">
                <a:latin typeface="+mj-lt"/>
              </a:rPr>
              <a:t>Please fill in the evaluation form as an aid to learn from this training how to implement CBET;</a:t>
            </a:r>
          </a:p>
          <a:p>
            <a:pPr marL="342900" indent="-342900">
              <a:buFont typeface="Arial" panose="020B0604020202020204" pitchFamily="34" charset="0"/>
              <a:buChar char="•"/>
              <a:defRPr/>
            </a:pPr>
            <a:r>
              <a:rPr lang="en-GB" altLang="en-US" sz="2400" dirty="0"/>
              <a:t>Go and sit in a circle and share one of your key evaluation points and your next steps;</a:t>
            </a:r>
            <a:endParaRPr lang="en-GB" altLang="en-US" sz="2400" dirty="0">
              <a:latin typeface="+mj-lt"/>
            </a:endParaRPr>
          </a:p>
          <a:p>
            <a:pPr marL="342900" indent="-342900">
              <a:buFont typeface="Arial" panose="020B0604020202020204" pitchFamily="34" charset="0"/>
              <a:buChar char="•"/>
              <a:defRPr/>
            </a:pPr>
            <a:r>
              <a:rPr lang="en-GB" altLang="en-US" sz="2400" dirty="0">
                <a:latin typeface="+mj-lt"/>
              </a:rPr>
              <a:t>After that we give our neighbour a compliment about his/her contribution to this training;</a:t>
            </a:r>
          </a:p>
          <a:p>
            <a:pPr marL="342900" indent="-342900">
              <a:buFont typeface="Arial" panose="020B0604020202020204" pitchFamily="34" charset="0"/>
              <a:buChar char="•"/>
              <a:defRPr/>
            </a:pPr>
            <a:r>
              <a:rPr lang="en-GB" altLang="en-US" sz="2400" dirty="0">
                <a:latin typeface="+mj-lt"/>
              </a:rPr>
              <a:t>Certificates. </a:t>
            </a:r>
            <a:r>
              <a:rPr lang="en-GB" altLang="en-US" sz="2400" dirty="0" err="1">
                <a:latin typeface="+mj-lt"/>
              </a:rPr>
              <a:t>Hongera</a:t>
            </a:r>
            <a:r>
              <a:rPr lang="en-GB" altLang="en-US" sz="2400" dirty="0">
                <a:latin typeface="+mj-lt"/>
              </a:rPr>
              <a:t> to all of us!</a:t>
            </a:r>
          </a:p>
          <a:p>
            <a:pPr marL="342900" indent="-342900">
              <a:buFont typeface="Arial" panose="020B0604020202020204" pitchFamily="34" charset="0"/>
              <a:buChar char="•"/>
              <a:defRPr/>
            </a:pPr>
            <a:r>
              <a:rPr lang="en-GB" altLang="en-US" sz="2400" dirty="0">
                <a:latin typeface="+mj-lt"/>
              </a:rPr>
              <a:t>A group picture!</a:t>
            </a:r>
          </a:p>
          <a:p>
            <a:pPr>
              <a:defRPr/>
            </a:pPr>
            <a:endParaRPr lang="en-GB" altLang="en-US" sz="2400" dirty="0">
              <a:latin typeface="+mj-lt"/>
            </a:endParaRPr>
          </a:p>
          <a:p>
            <a:pPr>
              <a:defRPr/>
            </a:pPr>
            <a:endParaRPr lang="nl-NL" altLang="en-US" sz="2400" dirty="0">
              <a:latin typeface="+mj-lt"/>
            </a:endParaRPr>
          </a:p>
        </p:txBody>
      </p:sp>
      <p:cxnSp>
        <p:nvCxnSpPr>
          <p:cNvPr id="13" name="Straight Connector 12"/>
          <p:cNvCxnSpPr>
            <a:cxnSpLocks/>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C6B4F63-A1B0-5D48-957F-0FD67E0CE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72793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8484" y="2765211"/>
            <a:ext cx="5758799" cy="887232"/>
          </a:xfrm>
        </p:spPr>
        <p:txBody>
          <a:bodyPr>
            <a:noAutofit/>
          </a:bodyPr>
          <a:lstStyle/>
          <a:p>
            <a:pPr algn="l"/>
            <a:r>
              <a:rPr lang="en-GB" altLang="en-US" sz="4000" b="1" dirty="0">
                <a:solidFill>
                  <a:schemeClr val="bg1"/>
                </a:solidFill>
                <a:cs typeface="Times New Roman" panose="02020603050405020304" pitchFamily="18" charset="0"/>
              </a:rPr>
              <a:t>CBET and Career Development</a:t>
            </a:r>
            <a:endParaRPr lang="en-US" sz="4000" cap="all" dirty="0">
              <a:solidFill>
                <a:schemeClr val="bg1"/>
              </a:solidFill>
              <a:latin typeface="Cubano Regular"/>
              <a:cs typeface="Cubano Regular"/>
            </a:endParaRPr>
          </a:p>
        </p:txBody>
      </p:sp>
      <p:sp>
        <p:nvSpPr>
          <p:cNvPr id="4" name="Title 1"/>
          <p:cNvSpPr txBox="1">
            <a:spLocks/>
          </p:cNvSpPr>
          <p:nvPr/>
        </p:nvSpPr>
        <p:spPr>
          <a:xfrm>
            <a:off x="685800" y="4594464"/>
            <a:ext cx="4817328" cy="1327366"/>
          </a:xfrm>
          <a:prstGeom prst="rect">
            <a:avLst/>
          </a:prstGeom>
        </p:spPr>
        <p:txBody>
          <a:bodyPr vert="horz" lIns="91440" tIns="45720" rIns="91440" bIns="45720" rtlCol="0" anchor="ctr">
            <a:normAutofit fontScale="92500" lnSpcReduction="20000"/>
          </a:bodyPr>
          <a:lstStyle/>
          <a:p>
            <a:pPr>
              <a:lnSpc>
                <a:spcPct val="80000"/>
              </a:lnSpc>
            </a:pPr>
            <a:r>
              <a:rPr lang="en-GB" altLang="en-US" sz="1900" b="1" dirty="0">
                <a:solidFill>
                  <a:schemeClr val="bg1"/>
                </a:solidFill>
              </a:rPr>
              <a:t>Introduction Training on CBET</a:t>
            </a:r>
          </a:p>
          <a:p>
            <a:pPr>
              <a:lnSpc>
                <a:spcPct val="80000"/>
              </a:lnSpc>
            </a:pPr>
            <a:endParaRPr lang="en-GB" altLang="en-US" sz="1900" b="1" dirty="0">
              <a:solidFill>
                <a:schemeClr val="bg1"/>
              </a:solidFill>
            </a:endParaRPr>
          </a:p>
          <a:p>
            <a:pPr>
              <a:lnSpc>
                <a:spcPct val="80000"/>
              </a:lnSpc>
            </a:pPr>
            <a:r>
              <a:rPr lang="en-GB" altLang="en-US" sz="1900" b="1" dirty="0">
                <a:solidFill>
                  <a:schemeClr val="bg1"/>
                </a:solidFill>
              </a:rPr>
              <a:t>Day 4</a:t>
            </a:r>
          </a:p>
          <a:p>
            <a:pPr>
              <a:lnSpc>
                <a:spcPct val="80000"/>
              </a:lnSpc>
            </a:pPr>
            <a:endParaRPr lang="en-GB" altLang="en-US" sz="1900" b="1" dirty="0">
              <a:solidFill>
                <a:schemeClr val="bg1"/>
              </a:solidFill>
            </a:endParaRPr>
          </a:p>
          <a:p>
            <a:pPr>
              <a:lnSpc>
                <a:spcPct val="80000"/>
              </a:lnSpc>
            </a:pPr>
            <a:r>
              <a:rPr lang="en-GB" altLang="en-US" sz="1900" b="1" dirty="0">
                <a:solidFill>
                  <a:schemeClr val="bg1"/>
                </a:solidFill>
              </a:rPr>
              <a:t>VNA project, My World of Work</a:t>
            </a:r>
          </a:p>
          <a:p>
            <a:pPr>
              <a:lnSpc>
                <a:spcPct val="80000"/>
              </a:lnSpc>
            </a:pPr>
            <a:endParaRPr lang="en-GB" altLang="en-US" sz="1900" b="1" dirty="0">
              <a:solidFill>
                <a:schemeClr val="bg1"/>
              </a:solidFill>
            </a:endParaRPr>
          </a:p>
          <a:p>
            <a:pPr>
              <a:lnSpc>
                <a:spcPct val="80000"/>
              </a:lnSpc>
            </a:pPr>
            <a:r>
              <a:rPr lang="en-GB" altLang="en-US" sz="1900" b="1">
                <a:solidFill>
                  <a:schemeClr val="bg1"/>
                </a:solidFill>
              </a:rPr>
              <a:t>Zanzibar</a:t>
            </a:r>
            <a:endParaRPr lang="en-GB" altLang="en-US" sz="1900" b="1" dirty="0">
              <a:solidFill>
                <a:schemeClr val="bg1"/>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660000"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extLst>
      <p:ext uri="{BB962C8B-B14F-4D97-AF65-F5344CB8AC3E}">
        <p14:creationId xmlns:p14="http://schemas.microsoft.com/office/powerpoint/2010/main" val="61625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err="1">
                <a:solidFill>
                  <a:srgbClr val="132831"/>
                </a:solidFill>
              </a:rPr>
              <a:t>Welcome</a:t>
            </a:r>
            <a:r>
              <a:rPr lang="nl-NL" altLang="en-US" sz="3200" b="1" cap="all" dirty="0">
                <a:solidFill>
                  <a:srgbClr val="132831"/>
                </a:solidFill>
              </a:rPr>
              <a:t> </a:t>
            </a:r>
            <a:r>
              <a:rPr lang="nl-NL" altLang="en-US" sz="3200" b="1" cap="all" dirty="0" err="1">
                <a:solidFill>
                  <a:srgbClr val="132831"/>
                </a:solidFill>
              </a:rPr>
              <a:t>and</a:t>
            </a:r>
            <a:r>
              <a:rPr lang="nl-NL" altLang="en-US" sz="3200" b="1" cap="all" dirty="0">
                <a:solidFill>
                  <a:srgbClr val="132831"/>
                </a:solidFill>
              </a:rPr>
              <a:t> </a:t>
            </a:r>
            <a:r>
              <a:rPr lang="nl-NL" altLang="en-US" sz="3200" b="1" cap="all" dirty="0" err="1">
                <a:solidFill>
                  <a:srgbClr val="132831"/>
                </a:solidFill>
              </a:rPr>
              <a:t>introduction</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a:defRPr/>
            </a:pPr>
            <a:r>
              <a:rPr lang="en-GB" sz="2400" dirty="0"/>
              <a:t>Programme</a:t>
            </a:r>
          </a:p>
          <a:p>
            <a:pPr marL="342900" indent="-342900">
              <a:buFont typeface="Arial" panose="020B0604020202020204" pitchFamily="34" charset="0"/>
              <a:buChar char="•"/>
              <a:defRPr/>
            </a:pPr>
            <a:r>
              <a:rPr lang="en-GB" sz="2400" dirty="0"/>
              <a:t>Reflection on day 3;</a:t>
            </a:r>
          </a:p>
          <a:p>
            <a:pPr marL="342900" indent="-342900">
              <a:buFont typeface="Arial" panose="020B0604020202020204" pitchFamily="34" charset="0"/>
              <a:buChar char="•"/>
              <a:defRPr/>
            </a:pPr>
            <a:r>
              <a:rPr lang="en-GB" sz="2400" dirty="0"/>
              <a:t>Objectives of day 4;</a:t>
            </a:r>
          </a:p>
          <a:p>
            <a:pPr marL="342900" indent="-342900">
              <a:buFont typeface="Arial" panose="020B0604020202020204" pitchFamily="34" charset="0"/>
              <a:buChar char="•"/>
              <a:defRPr/>
            </a:pPr>
            <a:r>
              <a:rPr lang="en-GB" sz="2400" dirty="0"/>
              <a:t>Programme Career Development;</a:t>
            </a:r>
          </a:p>
          <a:p>
            <a:pPr marL="342900" indent="-342900">
              <a:buFont typeface="Arial" panose="020B0604020202020204" pitchFamily="34" charset="0"/>
              <a:buChar char="•"/>
              <a:defRPr/>
            </a:pPr>
            <a:r>
              <a:rPr lang="en-GB" sz="2400" dirty="0"/>
              <a:t>Preparing an exercise from one of the topics of Career Development; </a:t>
            </a:r>
          </a:p>
          <a:p>
            <a:pPr marL="342900" indent="-342900">
              <a:buFont typeface="Arial" panose="020B0604020202020204" pitchFamily="34" charset="0"/>
              <a:buChar char="•"/>
              <a:defRPr/>
            </a:pPr>
            <a:r>
              <a:rPr lang="en-GB" sz="2400" dirty="0"/>
              <a:t>Practising of the exercises (as many as possible); </a:t>
            </a:r>
          </a:p>
          <a:p>
            <a:pPr marL="342900" indent="-342900">
              <a:buFont typeface="Arial" panose="020B0604020202020204" pitchFamily="34" charset="0"/>
              <a:buChar char="•"/>
              <a:defRPr/>
            </a:pPr>
            <a:r>
              <a:rPr lang="en-GB" sz="2400" dirty="0"/>
              <a:t>Evaluation, certification and closing words.</a:t>
            </a:r>
          </a:p>
          <a:p>
            <a:pPr>
              <a:defRPr/>
            </a:pPr>
            <a:endParaRPr lang="en-GB"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53C222AD-2D67-844C-B506-705595C00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err="1">
                <a:solidFill>
                  <a:srgbClr val="132831"/>
                </a:solidFill>
              </a:rPr>
              <a:t>Ears</a:t>
            </a:r>
            <a:r>
              <a:rPr lang="nl-NL" altLang="en-US" sz="3200" b="1" cap="all" dirty="0">
                <a:solidFill>
                  <a:srgbClr val="132831"/>
                </a:solidFill>
              </a:rPr>
              <a:t> </a:t>
            </a:r>
            <a:r>
              <a:rPr lang="nl-NL" altLang="en-US" sz="3200" b="1" cap="all" dirty="0" err="1">
                <a:solidFill>
                  <a:srgbClr val="132831"/>
                </a:solidFill>
              </a:rPr>
              <a:t>and</a:t>
            </a:r>
            <a:r>
              <a:rPr lang="nl-NL" altLang="en-US" sz="3200" b="1" cap="all" dirty="0">
                <a:solidFill>
                  <a:srgbClr val="132831"/>
                </a:solidFill>
              </a:rPr>
              <a:t> </a:t>
            </a:r>
            <a:r>
              <a:rPr lang="nl-NL" altLang="en-US" sz="3200" b="1" cap="all" dirty="0" err="1">
                <a:solidFill>
                  <a:srgbClr val="132831"/>
                </a:solidFill>
              </a:rPr>
              <a:t>eyes</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677656"/>
          </a:xfrm>
          <a:prstGeom prst="rect">
            <a:avLst/>
          </a:prstGeom>
        </p:spPr>
        <p:txBody>
          <a:bodyPr wrap="square">
            <a:spAutoFit/>
          </a:bodyPr>
          <a:lstStyle/>
          <a:p>
            <a:pPr>
              <a:defRPr/>
            </a:pPr>
            <a:r>
              <a:rPr lang="en-GB" sz="2400" dirty="0"/>
              <a:t>Give a reflection on day 3</a:t>
            </a:r>
          </a:p>
          <a:p>
            <a:pPr>
              <a:defRPr/>
            </a:pPr>
            <a:endParaRPr lang="en-GB" sz="2400" dirty="0"/>
          </a:p>
          <a:p>
            <a:pPr>
              <a:defRPr/>
            </a:pPr>
            <a:r>
              <a:rPr lang="en-GB" sz="2400" dirty="0"/>
              <a:t>The ears: what did you learn about the content of this third day?</a:t>
            </a:r>
          </a:p>
          <a:p>
            <a:pPr>
              <a:defRPr/>
            </a:pPr>
            <a:endParaRPr lang="en-GB" sz="2400" dirty="0"/>
          </a:p>
          <a:p>
            <a:pPr>
              <a:defRPr/>
            </a:pPr>
            <a:r>
              <a:rPr lang="en-GB" sz="2400" dirty="0"/>
              <a:t>The eyes: what did you see about the process in the group during this day?</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AC286DC2-B455-E142-BAD5-114334E0C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25802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Objectives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marL="342900" indent="-342900">
              <a:buFont typeface="Arial" panose="020B0604020202020204" pitchFamily="34" charset="0"/>
              <a:buChar char="•"/>
              <a:defRPr/>
            </a:pPr>
            <a:r>
              <a:rPr lang="en-US" altLang="en-US" sz="2400" dirty="0"/>
              <a:t>To get acquainted with the </a:t>
            </a:r>
            <a:r>
              <a:rPr lang="en-US" altLang="en-US" sz="2400" dirty="0" err="1"/>
              <a:t>programme</a:t>
            </a:r>
            <a:r>
              <a:rPr lang="en-US" altLang="en-US" sz="2400" dirty="0"/>
              <a:t> ‘Career Development’ and to practice some exercises;</a:t>
            </a:r>
          </a:p>
          <a:p>
            <a:pPr>
              <a:defRPr/>
            </a:pPr>
            <a:endParaRPr lang="en-US" altLang="en-US" sz="2400" dirty="0"/>
          </a:p>
          <a:p>
            <a:pPr marL="342900" indent="-342900">
              <a:buFont typeface="Arial" panose="020B0604020202020204" pitchFamily="34" charset="0"/>
              <a:buChar char="•"/>
              <a:defRPr/>
            </a:pPr>
            <a:r>
              <a:rPr lang="en-US" altLang="en-US" sz="2400" dirty="0">
                <a:latin typeface="+mj-lt"/>
              </a:rPr>
              <a:t>To reflect on what you have learned during the CBET introduction training;</a:t>
            </a:r>
          </a:p>
          <a:p>
            <a:pPr>
              <a:defRPr/>
            </a:pPr>
            <a:endParaRPr lang="en-US" altLang="en-US" sz="2400" dirty="0">
              <a:latin typeface="+mj-lt"/>
            </a:endParaRPr>
          </a:p>
          <a:p>
            <a:pPr marL="342900" indent="-342900">
              <a:buFont typeface="Arial" panose="020B0604020202020204" pitchFamily="34" charset="0"/>
              <a:buChar char="•"/>
              <a:defRPr/>
            </a:pPr>
            <a:r>
              <a:rPr lang="en-US" altLang="en-US" sz="2400" dirty="0">
                <a:latin typeface="+mj-lt"/>
              </a:rPr>
              <a:t>To make plans what you want to implement and to share tips how to do.</a:t>
            </a:r>
          </a:p>
          <a:p>
            <a:pPr>
              <a:defRPr/>
            </a:pPr>
            <a:endParaRPr lang="en-US"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76CEE65B-A8E2-EE4D-9FD0-4669FB653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3948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ECF58374-6C3D-1D44-86B0-1A7D7FF68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2" name="Afbeelding 1">
            <a:extLst>
              <a:ext uri="{FF2B5EF4-FFF2-40B4-BE49-F238E27FC236}">
                <a16:creationId xmlns:a16="http://schemas.microsoft.com/office/drawing/2014/main" id="{E275E8C2-9ABF-44E3-8CF5-162E9FD194CC}"/>
              </a:ext>
            </a:extLst>
          </p:cNvPr>
          <p:cNvPicPr>
            <a:picLocks noChangeAspect="1"/>
          </p:cNvPicPr>
          <p:nvPr/>
        </p:nvPicPr>
        <p:blipFill>
          <a:blip r:embed="rId5"/>
          <a:stretch>
            <a:fillRect/>
          </a:stretch>
        </p:blipFill>
        <p:spPr>
          <a:xfrm>
            <a:off x="0" y="795528"/>
            <a:ext cx="9144000" cy="6979891"/>
          </a:xfrm>
          <a:prstGeom prst="rect">
            <a:avLst/>
          </a:prstGeom>
        </p:spPr>
      </p:pic>
    </p:spTree>
    <p:extLst>
      <p:ext uri="{BB962C8B-B14F-4D97-AF65-F5344CB8AC3E}">
        <p14:creationId xmlns:p14="http://schemas.microsoft.com/office/powerpoint/2010/main" val="300242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err="1">
                <a:solidFill>
                  <a:srgbClr val="132831"/>
                </a:solidFill>
                <a:cs typeface="Calibri Light" panose="020F0302020204030204" pitchFamily="34" charset="0"/>
              </a:rPr>
              <a:t>Programme</a:t>
            </a:r>
            <a:r>
              <a:rPr lang="en-US" sz="3200" b="1" cap="all" dirty="0">
                <a:solidFill>
                  <a:srgbClr val="132831"/>
                </a:solidFill>
                <a:cs typeface="Calibri Light" panose="020F0302020204030204" pitchFamily="34" charset="0"/>
              </a:rPr>
              <a:t> Career Development</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79164" y="2165774"/>
            <a:ext cx="6961330" cy="5124480"/>
          </a:xfrm>
          <a:prstGeom prst="rect">
            <a:avLst/>
          </a:prstGeom>
        </p:spPr>
        <p:txBody>
          <a:bodyPr wrap="square">
            <a:spAutoFit/>
          </a:bodyPr>
          <a:lstStyle/>
          <a:p>
            <a:r>
              <a:rPr lang="en-GB" sz="2400" b="1" dirty="0">
                <a:solidFill>
                  <a:srgbClr val="132831"/>
                </a:solidFill>
              </a:rPr>
              <a:t>How to guide youth to vocational training and (self-) employment?</a:t>
            </a:r>
          </a:p>
          <a:p>
            <a:endParaRPr lang="en-GB" sz="2400" b="1" dirty="0"/>
          </a:p>
          <a:p>
            <a:pPr marL="285750" indent="-285750">
              <a:buFont typeface="Arial" panose="020B0604020202020204" pitchFamily="34" charset="0"/>
              <a:buChar char="•"/>
            </a:pPr>
            <a:r>
              <a:rPr lang="en-GB" sz="2400" dirty="0"/>
              <a:t>The exercises are arranged in 6 career competences;</a:t>
            </a:r>
          </a:p>
          <a:p>
            <a:pPr marL="285750" indent="-285750">
              <a:buFont typeface="Arial" panose="020B0604020202020204" pitchFamily="34" charset="0"/>
              <a:buChar char="•"/>
            </a:pPr>
            <a:r>
              <a:rPr lang="en-GB" sz="2400" dirty="0"/>
              <a:t>The toolkit has more than 130 exercises;</a:t>
            </a:r>
          </a:p>
          <a:p>
            <a:pPr marL="285750" indent="-285750">
              <a:buFont typeface="Arial" panose="020B0604020202020204" pitchFamily="34" charset="0"/>
              <a:buChar char="•"/>
            </a:pPr>
            <a:r>
              <a:rPr lang="en-GB" sz="2400" dirty="0"/>
              <a:t>The toolkit wants:</a:t>
            </a:r>
          </a:p>
          <a:p>
            <a:pPr marL="742950" lvl="1" indent="-285750">
              <a:buFont typeface="Arial" panose="020B0604020202020204" pitchFamily="34" charset="0"/>
              <a:buChar char="•"/>
            </a:pPr>
            <a:r>
              <a:rPr lang="en-GB" sz="2400" dirty="0"/>
              <a:t>to enable the design of tailor-made programmes;</a:t>
            </a:r>
          </a:p>
          <a:p>
            <a:pPr marL="742950" lvl="1" indent="-285750">
              <a:buFont typeface="Arial" panose="020B0604020202020204" pitchFamily="34" charset="0"/>
              <a:buChar char="•"/>
            </a:pPr>
            <a:r>
              <a:rPr lang="en-GB" sz="2400" dirty="0"/>
              <a:t>to meet the needs of students and jobseekers and is in line with their level;</a:t>
            </a:r>
          </a:p>
          <a:p>
            <a:pPr marL="285750" indent="-285750">
              <a:buFont typeface="Arial" panose="020B0604020202020204" pitchFamily="34" charset="0"/>
              <a:buChar char="•"/>
            </a:pPr>
            <a:r>
              <a:rPr lang="en-GB" sz="2400" dirty="0"/>
              <a:t>Add your own exercises….. This programme, toolkit will grow.</a:t>
            </a:r>
          </a:p>
          <a:p>
            <a:endParaRPr lang="en-US" sz="2400" dirty="0">
              <a:solidFill>
                <a:srgbClr val="132831"/>
              </a:solidFill>
            </a:endParaRP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8E07139-3DC5-8044-9A2A-465073ACE6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80184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7D34E14F-732A-6242-85D0-94F13D81E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6" name="Afbeelding 5">
            <a:extLst>
              <a:ext uri="{FF2B5EF4-FFF2-40B4-BE49-F238E27FC236}">
                <a16:creationId xmlns:a16="http://schemas.microsoft.com/office/drawing/2014/main" id="{8DDD1958-C2C3-4960-BD89-5B0A65E7B647}"/>
              </a:ext>
            </a:extLst>
          </p:cNvPr>
          <p:cNvPicPr>
            <a:picLocks noChangeAspect="1"/>
          </p:cNvPicPr>
          <p:nvPr/>
        </p:nvPicPr>
        <p:blipFill>
          <a:blip r:embed="rId5"/>
          <a:stretch>
            <a:fillRect/>
          </a:stretch>
        </p:blipFill>
        <p:spPr>
          <a:xfrm>
            <a:off x="1594121" y="1021404"/>
            <a:ext cx="5372100" cy="5351733"/>
          </a:xfrm>
          <a:prstGeom prst="rect">
            <a:avLst/>
          </a:prstGeom>
        </p:spPr>
      </p:pic>
    </p:spTree>
    <p:extLst>
      <p:ext uri="{BB962C8B-B14F-4D97-AF65-F5344CB8AC3E}">
        <p14:creationId xmlns:p14="http://schemas.microsoft.com/office/powerpoint/2010/main" val="148105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cs typeface="Calibri Light" panose="020F0302020204030204" pitchFamily="34" charset="0"/>
              </a:rPr>
              <a:t>Topic 1: Discover your talent</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3" y="2175354"/>
            <a:ext cx="8048717" cy="2169825"/>
          </a:xfrm>
          <a:prstGeom prst="rect">
            <a:avLst/>
          </a:prstGeom>
        </p:spPr>
        <p:txBody>
          <a:bodyPr wrap="square">
            <a:spAutoFit/>
          </a:bodyPr>
          <a:lstStyle/>
          <a:p>
            <a:r>
              <a:rPr lang="en-US" sz="2400" dirty="0">
                <a:solidFill>
                  <a:srgbClr val="132831"/>
                </a:solidFill>
              </a:rPr>
              <a:t>What is meant by ‘Discover your Talent’?</a:t>
            </a:r>
          </a:p>
          <a:p>
            <a:endParaRPr lang="en-US" sz="2400" dirty="0">
              <a:solidFill>
                <a:srgbClr val="132831"/>
              </a:solidFill>
            </a:endParaRPr>
          </a:p>
          <a:p>
            <a:r>
              <a:rPr lang="en-US" sz="2400" dirty="0">
                <a:solidFill>
                  <a:srgbClr val="132831"/>
                </a:solidFill>
              </a:rPr>
              <a:t>Why is this topic important when you guide youth in their career?</a:t>
            </a:r>
          </a:p>
          <a:p>
            <a:endParaRPr lang="en-US" sz="2400" dirty="0"/>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7D34E14F-732A-6242-85D0-94F13D81E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18629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cs typeface="Calibri Light" panose="020F0302020204030204" pitchFamily="34" charset="0"/>
              </a:rPr>
              <a:t>Topic 2: Discover your passion</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308324"/>
          </a:xfrm>
          <a:prstGeom prst="rect">
            <a:avLst/>
          </a:prstGeom>
        </p:spPr>
        <p:txBody>
          <a:bodyPr wrap="square">
            <a:spAutoFit/>
          </a:bodyPr>
          <a:lstStyle/>
          <a:p>
            <a:r>
              <a:rPr lang="en-US" sz="2400" dirty="0"/>
              <a:t>What is this topic all about?</a:t>
            </a:r>
          </a:p>
          <a:p>
            <a:endParaRPr lang="en-US" sz="2400" dirty="0"/>
          </a:p>
          <a:p>
            <a:r>
              <a:rPr lang="en-US" sz="2400" dirty="0"/>
              <a:t>Why is ‘Discover your Passion’ important for the youth?</a:t>
            </a:r>
          </a:p>
          <a:p>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7AF177FB-9DA1-B441-8511-CA17CA3E2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5262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1689</Words>
  <Application>Microsoft Office PowerPoint</Application>
  <PresentationFormat>Diavoorstelling (4:3)</PresentationFormat>
  <Paragraphs>142</Paragraphs>
  <Slides>19</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Cubano Regular</vt:lpstr>
      <vt:lpstr>Office Theme</vt:lpstr>
      <vt:lpstr>CBET and Career Development</vt:lpstr>
      <vt:lpstr>Welcome and introduction</vt:lpstr>
      <vt:lpstr>Ears and eyes</vt:lpstr>
      <vt:lpstr>Objectives</vt:lpstr>
      <vt:lpstr>PowerPoint-presentatie</vt:lpstr>
      <vt:lpstr>Programme Career Development</vt:lpstr>
      <vt:lpstr>PowerPoint-presentatie</vt:lpstr>
      <vt:lpstr>Topic 1: Discover your talent</vt:lpstr>
      <vt:lpstr>Topic 2: Discover your passion</vt:lpstr>
      <vt:lpstr>Topic 3: discover your world of work</vt:lpstr>
      <vt:lpstr>Topic 4: discover your network </vt:lpstr>
      <vt:lpstr>Topic 5: discover your business</vt:lpstr>
      <vt:lpstr>Topic 6: Your action planning and applying for a job</vt:lpstr>
      <vt:lpstr>Structure of Toolkit CAREER DEVELOPMENT</vt:lpstr>
      <vt:lpstr>Selecting the exercises</vt:lpstr>
      <vt:lpstr>Logbook reflections</vt:lpstr>
      <vt:lpstr>Practising the selected exercises</vt:lpstr>
      <vt:lpstr>Evaluation and certification </vt:lpstr>
      <vt:lpstr>CBET and Career Development</vt:lpstr>
    </vt:vector>
  </TitlesOfParts>
  <Company>Grant MacEwan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Katie Wolgemuth</dc:creator>
  <cp:lastModifiedBy>Wil Bom</cp:lastModifiedBy>
  <cp:revision>156</cp:revision>
  <dcterms:created xsi:type="dcterms:W3CDTF">2016-11-16T12:29:20Z</dcterms:created>
  <dcterms:modified xsi:type="dcterms:W3CDTF">2021-11-03T10:30:10Z</dcterms:modified>
</cp:coreProperties>
</file>