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7" r:id="rId4"/>
    <p:sldId id="387" r:id="rId5"/>
    <p:sldId id="319" r:id="rId6"/>
    <p:sldId id="389" r:id="rId7"/>
    <p:sldId id="393" r:id="rId8"/>
    <p:sldId id="355" r:id="rId9"/>
    <p:sldId id="348" r:id="rId10"/>
    <p:sldId id="392" r:id="rId11"/>
    <p:sldId id="390" r:id="rId12"/>
    <p:sldId id="375" r:id="rId13"/>
    <p:sldId id="374" r:id="rId14"/>
    <p:sldId id="377" r:id="rId15"/>
    <p:sldId id="388" r:id="rId16"/>
    <p:sldId id="3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8" clrIdx="0">
    <p:extLst>
      <p:ext uri="{19B8F6BF-5375-455C-9EA6-DF929625EA0E}">
        <p15:presenceInfo xmlns:p15="http://schemas.microsoft.com/office/powerpoint/2012/main" userId="c80cf8fe89b526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1145" autoAdjust="0"/>
  </p:normalViewPr>
  <p:slideViewPr>
    <p:cSldViewPr snapToGrid="0" snapToObjects="1" showGuides="1">
      <p:cViewPr varScale="1">
        <p:scale>
          <a:sx n="79" d="100"/>
          <a:sy n="79" d="100"/>
        </p:scale>
        <p:origin x="16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Pointing</a:t>
            </a:r>
            <a:r>
              <a:rPr lang="en-GB" baseline="0" noProof="0" dirty="0"/>
              <a:t> to </a:t>
            </a:r>
            <a:r>
              <a:rPr lang="en-GB" noProof="0" dirty="0"/>
              <a:t>green moments of</a:t>
            </a:r>
            <a:r>
              <a:rPr lang="en-GB" baseline="0" noProof="0" dirty="0"/>
              <a:t> the previous session is a nice and </a:t>
            </a:r>
            <a:r>
              <a:rPr lang="en-GB" noProof="0" dirty="0"/>
              <a:t>easy way to start the next meeting. By just asking for</a:t>
            </a:r>
            <a:r>
              <a:rPr lang="en-GB" baseline="0" noProof="0" dirty="0"/>
              <a:t> </a:t>
            </a:r>
            <a:r>
              <a:rPr lang="en-GB" noProof="0" dirty="0"/>
              <a:t>the green moments you create a good atmosphere, a good learning climate. There will be laughter</a:t>
            </a:r>
            <a:r>
              <a:rPr lang="en-GB" baseline="0" noProof="0" dirty="0"/>
              <a:t> </a:t>
            </a:r>
            <a:r>
              <a:rPr lang="en-GB" noProof="0" dirty="0"/>
              <a:t>about funny moments or other ways of appreciation. If</a:t>
            </a:r>
            <a:r>
              <a:rPr lang="en-GB" baseline="0" noProof="0" dirty="0"/>
              <a:t> they also refer to </a:t>
            </a:r>
            <a:r>
              <a:rPr lang="en-GB" noProof="0" dirty="0"/>
              <a:t>red moments,</a:t>
            </a:r>
            <a:r>
              <a:rPr lang="en-GB" baseline="0" noProof="0" dirty="0"/>
              <a:t> </a:t>
            </a:r>
            <a:r>
              <a:rPr lang="en-GB" noProof="0" dirty="0"/>
              <a:t> you just take</a:t>
            </a:r>
            <a:r>
              <a:rPr lang="en-GB" baseline="0" noProof="0" dirty="0"/>
              <a:t> note of it without giving any reaction</a:t>
            </a:r>
            <a:r>
              <a:rPr lang="en-GB" noProof="0" dirty="0"/>
              <a:t>. But sometimes a participant wants to tell about a red moment, in</a:t>
            </a:r>
            <a:r>
              <a:rPr lang="en-GB" baseline="0" noProof="0" dirty="0"/>
              <a:t> that case</a:t>
            </a:r>
            <a:r>
              <a:rPr lang="en-GB" noProof="0" dirty="0"/>
              <a:t> you need to take that serious.  You</a:t>
            </a:r>
            <a:r>
              <a:rPr lang="en-GB" baseline="0" noProof="0" dirty="0"/>
              <a:t> need to</a:t>
            </a:r>
            <a:r>
              <a:rPr lang="en-GB" noProof="0" dirty="0"/>
              <a:t> explore what, how and why of that red moment and how to deal with this issue during this training or</a:t>
            </a:r>
            <a:r>
              <a:rPr lang="en-GB" baseline="0" noProof="0" dirty="0"/>
              <a:t> </a:t>
            </a:r>
            <a:r>
              <a:rPr lang="en-GB" noProof="0" dirty="0"/>
              <a:t>day.</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82288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a:t>
            </a:r>
            <a:r>
              <a:rPr lang="en-GB" baseline="0" noProof="0" dirty="0"/>
              <a:t> </a:t>
            </a:r>
            <a:r>
              <a:rPr lang="en-GB" noProof="0" dirty="0"/>
              <a:t>day the debriefing is scheduled shorter than on the other days. The focus</a:t>
            </a:r>
            <a:r>
              <a:rPr lang="en-GB" baseline="0" noProof="0" dirty="0"/>
              <a:t> is</a:t>
            </a:r>
            <a:r>
              <a:rPr lang="en-GB" noProof="0" dirty="0"/>
              <a:t> now more on the involvement of the management. Invite</a:t>
            </a:r>
            <a:r>
              <a:rPr lang="en-GB" baseline="0" noProof="0" dirty="0"/>
              <a:t> </a:t>
            </a:r>
            <a:r>
              <a:rPr lang="en-GB" noProof="0" dirty="0"/>
              <a:t>participants who have already talked to their management to report. When everybody has</a:t>
            </a:r>
            <a:r>
              <a:rPr lang="en-GB" baseline="0" noProof="0" dirty="0"/>
              <a:t> talked to their manager,</a:t>
            </a:r>
            <a:r>
              <a:rPr lang="en-GB" noProof="0" dirty="0"/>
              <a:t> they</a:t>
            </a:r>
            <a:r>
              <a:rPr lang="en-GB" baseline="0" noProof="0" dirty="0"/>
              <a:t> </a:t>
            </a:r>
            <a:r>
              <a:rPr lang="en-GB" noProof="0" dirty="0"/>
              <a:t>can first</a:t>
            </a:r>
            <a:r>
              <a:rPr lang="en-GB" baseline="0" noProof="0" dirty="0"/>
              <a:t> </a:t>
            </a:r>
            <a:r>
              <a:rPr lang="en-GB" noProof="0" dirty="0"/>
              <a:t>share in subgroups. If</a:t>
            </a:r>
            <a:r>
              <a:rPr lang="en-GB" baseline="0" noProof="0" dirty="0"/>
              <a:t> </a:t>
            </a:r>
            <a:r>
              <a:rPr lang="en-GB" noProof="0" dirty="0"/>
              <a:t>just some participants have done it, do the sharing in the whole group.  Management will be invited to come to the last day of training to listen to the presentation of the tailor-made programme of their staff. It is important that they will take their responsibility to support their staff and to create conditions to deliver the tailor-made training Career Development properly to the youth. Think</a:t>
            </a:r>
            <a:r>
              <a:rPr lang="en-GB" baseline="0" noProof="0" dirty="0"/>
              <a:t> of facilitating </a:t>
            </a:r>
            <a:r>
              <a:rPr lang="en-GB" noProof="0" dirty="0"/>
              <a:t>time, planning, money, materials and giving continuous support/guidance/development opportunities. Participants need to be pro-active to involve their management not only</a:t>
            </a:r>
            <a:r>
              <a:rPr lang="en-GB" baseline="0" noProof="0" dirty="0"/>
              <a:t> once, but </a:t>
            </a:r>
            <a:r>
              <a:rPr lang="en-GB" noProof="0" dirty="0"/>
              <a:t>several times.</a:t>
            </a:r>
          </a:p>
          <a:p>
            <a:endParaRPr lang="en-GB" noProof="0" dirty="0"/>
          </a:p>
          <a:p>
            <a:r>
              <a:rPr lang="en-GB" noProof="0" dirty="0"/>
              <a:t>With less time for debriefing homework, there will be more time to practise the exercises!</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173898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Again, let them give their answers themselves and correct only when it</a:t>
            </a:r>
            <a:r>
              <a:rPr lang="en-GB" baseline="0" noProof="0" dirty="0"/>
              <a:t> is going in the wrong direction. Let them </a:t>
            </a:r>
            <a:r>
              <a:rPr lang="en-GB" noProof="0" dirty="0"/>
              <a:t>tell about the good part,  but encourage</a:t>
            </a:r>
            <a:r>
              <a:rPr lang="en-GB" baseline="0" noProof="0" dirty="0"/>
              <a:t> them to </a:t>
            </a:r>
            <a:r>
              <a:rPr lang="en-GB" noProof="0" dirty="0"/>
              <a:t>give some more specific explanation</a:t>
            </a:r>
            <a:r>
              <a:rPr lang="en-GB" baseline="0" noProof="0" dirty="0"/>
              <a:t>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current and future requirements and values in the profession you aspire. Students/jobseekers and job creators develop the skill to find work/a job that corresponds to their personal values. They learn how to find a balance between the prevailing standards/values of the work place and their talents/personal values. Employment exploration is about getting a taste of the reality of the world of work.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noProof="0" dirty="0"/>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Again, let them give their answers themselves and correct only when it</a:t>
            </a:r>
            <a:r>
              <a:rPr lang="en-GB" baseline="0" noProof="0" dirty="0"/>
              <a:t> is going in the wrong direction. Let them </a:t>
            </a:r>
            <a:r>
              <a:rPr lang="en-GB" noProof="0" dirty="0"/>
              <a:t>tell about the good part,  but encourage</a:t>
            </a:r>
            <a:r>
              <a:rPr lang="en-GB" baseline="0" noProof="0" dirty="0"/>
              <a:t> them to </a:t>
            </a:r>
            <a:r>
              <a:rPr lang="en-GB" noProof="0" dirty="0"/>
              <a:t>give some more specific explanation</a:t>
            </a:r>
            <a:r>
              <a:rPr lang="en-GB" baseline="0" noProof="0" dirty="0"/>
              <a:t> as well.</a:t>
            </a:r>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current and future requirements and values in the profession you aspire. Students/jobseekers and job creators develop the skill to find work/a job that corresponds to their personal values. They learn how to find a balance between the prevailing standards/values of the work place and their talents/personal values. Employment exploration is about getting a taste of the reality of the world of work.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Prepare yourself to know well the meaning of the various exercises and how to deliver them.</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369275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You will see that participants know the structure of the toolkit much better by now. They will know how to use it, working onwards from the overview to the further explanation of the exercises.</a:t>
            </a:r>
          </a:p>
          <a:p>
            <a:r>
              <a:rPr lang="en-GB" noProof="0" dirty="0"/>
              <a:t>Also walk around, give answers when they have questions, give tips when you notice that their preparation is going in the wrong way, sometimes you can just help a little to make</a:t>
            </a:r>
            <a:r>
              <a:rPr lang="en-GB" baseline="0" noProof="0" dirty="0"/>
              <a:t> adjustments</a:t>
            </a:r>
            <a:r>
              <a:rPr lang="en-GB" noProof="0" dirty="0"/>
              <a:t> in the subgroup. Be creative and give support just in time and tailor-made. No need for support? Just listen and don’t interrupt. Make sure that every subgroup chooses a different exercise for the try-out in the group.</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70564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It is good to see the updates of the practical assignments. Then you can see exactly who is working properly on it and who need more encouragement</a:t>
            </a:r>
            <a:r>
              <a:rPr lang="en-GB" baseline="0" noProof="0" dirty="0"/>
              <a:t> or </a:t>
            </a:r>
            <a:r>
              <a:rPr lang="en-GB" noProof="0" dirty="0"/>
              <a:t>sometimes more support. </a:t>
            </a:r>
          </a:p>
          <a:p>
            <a:r>
              <a:rPr lang="en-GB" noProof="0" dirty="0"/>
              <a:t>Give feedback on the documents they have prepared so far: what is good, what questions do you have, what is not clear, not consistent?  Give</a:t>
            </a:r>
            <a:r>
              <a:rPr lang="en-GB" baseline="0" noProof="0" dirty="0"/>
              <a:t> comment when they are </a:t>
            </a:r>
            <a:r>
              <a:rPr lang="en-GB" noProof="0" dirty="0"/>
              <a:t>not using any words of their own</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224811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6008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20703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974732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45846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36521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28290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25932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43048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428780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60693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4455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extLst>
      <p:ext uri="{BB962C8B-B14F-4D97-AF65-F5344CB8AC3E}">
        <p14:creationId xmlns:p14="http://schemas.microsoft.com/office/powerpoint/2010/main" val="144937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4  ‘Discover your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1904628"/>
            <a:ext cx="7293471" cy="4081117"/>
          </a:xfrm>
          <a:prstGeom prst="rect">
            <a:avLst/>
          </a:prstGeom>
        </p:spPr>
        <p:txBody>
          <a:bodyPr wrap="square">
            <a:spAutoFit/>
          </a:bodyPr>
          <a:lstStyle/>
          <a:p>
            <a:pPr marL="342900" indent="-342900">
              <a:lnSpc>
                <a:spcPct val="90000"/>
              </a:lnSpc>
              <a:buFont typeface="Arial" panose="020B0604020202020204" pitchFamily="34" charset="0"/>
              <a:buChar char="•"/>
              <a:defRPr/>
            </a:pPr>
            <a:endParaRPr lang="en-US" altLang="en-US" sz="2400" dirty="0"/>
          </a:p>
          <a:p>
            <a:pPr marL="342900" indent="-342900">
              <a:lnSpc>
                <a:spcPct val="90000"/>
              </a:lnSpc>
              <a:buFont typeface="Arial" panose="020B0604020202020204" pitchFamily="34" charset="0"/>
              <a:buChar char="•"/>
              <a:defRPr/>
            </a:pPr>
            <a:r>
              <a:rPr lang="en-US" altLang="en-US" sz="2400" dirty="0"/>
              <a:t>In subgroups you read the overview of all the exercises of the topic </a:t>
            </a:r>
            <a:r>
              <a:rPr lang="en-GB" altLang="en-US" sz="2400" dirty="0"/>
              <a:t>‘Discover your World of Work’;</a:t>
            </a:r>
            <a:endParaRPr lang="en-US" altLang="en-US" sz="2400" dirty="0"/>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Discuss which exercises will be appropriate to select for your own group of youth and explain why? </a:t>
            </a:r>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3-5 exercises </a:t>
            </a:r>
            <a:r>
              <a:rPr lang="en-GB" altLang="en-US" sz="2400" dirty="0"/>
              <a:t>for your tailor-made programme; </a:t>
            </a:r>
            <a:endParaRPr lang="en-US" altLang="en-US" sz="2400" dirty="0"/>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one exercise you want to deliver in this group;</a:t>
            </a:r>
          </a:p>
          <a:p>
            <a:pPr marL="342900" indent="-342900">
              <a:lnSpc>
                <a:spcPct val="90000"/>
              </a:lnSpc>
              <a:buFont typeface="Arial" panose="020B0604020202020204" pitchFamily="34" charset="0"/>
              <a:buChar char="•"/>
              <a:defRPr/>
            </a:pPr>
            <a:endParaRPr lang="en-US" altLang="en-US" sz="2400" dirty="0"/>
          </a:p>
          <a:p>
            <a:pPr marL="342900" indent="-342900">
              <a:lnSpc>
                <a:spcPct val="90000"/>
              </a:lnSpc>
              <a:buFont typeface="Arial" panose="020B0604020202020204" pitchFamily="34" charset="0"/>
              <a:buChar char="•"/>
              <a:defRPr/>
            </a:pPr>
            <a:r>
              <a:rPr lang="en-US" altLang="en-US" sz="2400" dirty="0"/>
              <a:t>Prepare that exercise for try-out</a:t>
            </a:r>
            <a:r>
              <a:rPr lang="nl-NL" altLang="en-US" sz="2400" dirty="0"/>
              <a:t>. </a:t>
            </a:r>
            <a:endParaRPr lang="en-US" altLang="en-US" sz="2400" dirty="0"/>
          </a:p>
        </p:txBody>
      </p:sp>
      <p:cxnSp>
        <p:nvCxnSpPr>
          <p:cNvPr id="13" name="Straight Connector 12"/>
          <p:cNvCxnSpPr>
            <a:cxnSpLocks/>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7863D36-8683-144D-9890-6DE36E81B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80362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3 - 5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them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guidance competences by doing a try 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9388497-BE22-224C-88BA-8322E286C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32493" y="1918488"/>
            <a:ext cx="7818393" cy="5262979"/>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on the youth you are guiding and </a:t>
            </a:r>
            <a:r>
              <a:rPr lang="en-US" sz="2400" dirty="0">
                <a:solidFill>
                  <a:srgbClr val="132831"/>
                </a:solidFill>
              </a:rPr>
              <a:t>the situation in that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to learn from, the facilitator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have  learned from the exercise. </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32944B9-2FFB-CC46-AED7-520E06D0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a:t>Update your practical assignment with what you have learned today and forward it to the trainers who will give feedback;</a:t>
            </a:r>
          </a:p>
          <a:p>
            <a:endParaRPr lang="en-GB" altLang="nl-NL" sz="2400" dirty="0"/>
          </a:p>
          <a:p>
            <a:pPr marL="342900" indent="-342900">
              <a:buFont typeface="Arial" panose="020B0604020202020204" pitchFamily="34" charset="0"/>
              <a:buChar char="•"/>
            </a:pPr>
            <a:r>
              <a:rPr lang="en-GB" altLang="nl-NL" sz="2400" dirty="0"/>
              <a:t>Next training day we work on topic 4 ‘Discover your Network’. Read the overview of the topic.</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F4F5A59-4452-7A49-90F7-A9B701010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8" y="6145200"/>
            <a:ext cx="593887" cy="456950"/>
          </a:xfrm>
          <a:prstGeom prst="rect">
            <a:avLst/>
          </a:prstGeom>
        </p:spPr>
      </p:pic>
      <p:sp>
        <p:nvSpPr>
          <p:cNvPr id="11" name="Rectangle 10"/>
          <p:cNvSpPr/>
          <p:nvPr/>
        </p:nvSpPr>
        <p:spPr>
          <a:xfrm>
            <a:off x="781383" y="2034070"/>
            <a:ext cx="7720613" cy="4154984"/>
          </a:xfrm>
          <a:prstGeom prst="rect">
            <a:avLst/>
          </a:prstGeom>
        </p:spPr>
        <p:txBody>
          <a:bodyPr wrap="square">
            <a:spAutoFit/>
          </a:bodyPr>
          <a:lstStyle/>
          <a:p>
            <a:pPr>
              <a:defRPr/>
            </a:pPr>
            <a:r>
              <a:rPr lang="en-GB" altLang="en-US" sz="2400" dirty="0">
                <a:latin typeface="+mj-lt"/>
              </a:rPr>
              <a:t>Put one chair in front of the class. Take care that there is enough space to stand around this evaluation chair;</a:t>
            </a:r>
          </a:p>
          <a:p>
            <a:pPr>
              <a:defRPr/>
            </a:pPr>
            <a:endParaRPr lang="en-GB" altLang="en-US" sz="2400" dirty="0">
              <a:latin typeface="+mj-lt"/>
            </a:endParaRPr>
          </a:p>
          <a:p>
            <a:pPr>
              <a:defRPr/>
            </a:pPr>
            <a:r>
              <a:rPr lang="en-GB" altLang="en-US" sz="2400" dirty="0">
                <a:latin typeface="+mj-lt"/>
              </a:rPr>
              <a:t>Everybody can take a turn to take a seat on the chair and give his/her reflection on the day. What do you like and/or what do you dislike?;</a:t>
            </a:r>
          </a:p>
          <a:p>
            <a:pPr>
              <a:defRPr/>
            </a:pPr>
            <a:endParaRPr lang="en-GB" altLang="en-US" sz="2400" dirty="0">
              <a:latin typeface="+mj-lt"/>
            </a:endParaRPr>
          </a:p>
          <a:p>
            <a:pPr>
              <a:defRPr/>
            </a:pPr>
            <a:r>
              <a:rPr lang="en-GB" altLang="en-US" sz="2400" dirty="0">
                <a:latin typeface="+mj-lt"/>
              </a:rPr>
              <a:t>The others move closer to the person that gives his/her evaluation when they agree; when they don’t agree, they stay far away.</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D40B07F-2F57-D24E-820B-4FAF9873D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4  ‘Discover your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364937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4154984"/>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 </a:t>
            </a:r>
          </a:p>
          <a:p>
            <a:pPr marL="342900" indent="-342900">
              <a:buFont typeface="Arial" panose="020B0604020202020204" pitchFamily="34" charset="0"/>
              <a:buChar char="•"/>
              <a:defRPr/>
            </a:pPr>
            <a:r>
              <a:rPr lang="en-GB" sz="2400" dirty="0"/>
              <a:t>The green moments of day 3;</a:t>
            </a:r>
          </a:p>
          <a:p>
            <a:pPr marL="342900" indent="-342900">
              <a:buFont typeface="Arial" panose="020B0604020202020204" pitchFamily="34" charset="0"/>
              <a:buChar char="•"/>
              <a:defRPr/>
            </a:pPr>
            <a:r>
              <a:rPr lang="en-GB" sz="2400" dirty="0"/>
              <a:t>Objectives of day 4;</a:t>
            </a:r>
          </a:p>
          <a:p>
            <a:pPr marL="342900" indent="-342900">
              <a:buFont typeface="Arial" panose="020B0604020202020204" pitchFamily="34" charset="0"/>
              <a:buChar char="•"/>
              <a:defRPr/>
            </a:pPr>
            <a:r>
              <a:rPr lang="en-GB" sz="2400" dirty="0"/>
              <a:t>Debriefing about informing your managers and asking them for feedback on your ‘practical assignment’ and ‘your needs assessment’ of the  youth;</a:t>
            </a:r>
          </a:p>
          <a:p>
            <a:pPr marL="342900" indent="-342900">
              <a:buFont typeface="Arial" panose="020B0604020202020204" pitchFamily="34" charset="0"/>
              <a:buChar char="•"/>
              <a:defRPr/>
            </a:pPr>
            <a:r>
              <a:rPr lang="en-GB" sz="2400" dirty="0"/>
              <a:t>Overview of  topic ’Discover your World of Work’;</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and homework.</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C6AFD41-1D20-1F4E-94BC-0EF41C06F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a:solidFill>
                  <a:srgbClr val="132831"/>
                </a:solidFill>
              </a:rPr>
              <a:t>The green </a:t>
            </a:r>
            <a:r>
              <a:rPr lang="nl-NL" altLang="en-US" sz="3200" b="1" cap="all" dirty="0" err="1">
                <a:solidFill>
                  <a:srgbClr val="132831"/>
                </a:solidFill>
              </a:rPr>
              <a:t>moments</a:t>
            </a:r>
            <a:r>
              <a:rPr lang="nl-NL" altLang="en-US" sz="3200" b="1" cap="all" dirty="0">
                <a:solidFill>
                  <a:srgbClr val="132831"/>
                </a:solidFill>
              </a:rPr>
              <a:t> of </a:t>
            </a:r>
            <a:r>
              <a:rPr lang="nl-NL" altLang="en-US" sz="3200" b="1" cap="all" dirty="0" err="1">
                <a:solidFill>
                  <a:srgbClr val="132831"/>
                </a:solidFill>
              </a:rPr>
              <a:t>day</a:t>
            </a:r>
            <a:r>
              <a:rPr lang="nl-NL" altLang="en-US" sz="3200" b="1" cap="all" dirty="0">
                <a:solidFill>
                  <a:srgbClr val="132831"/>
                </a:solidFill>
              </a:rPr>
              <a:t> 3</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200329"/>
          </a:xfrm>
          <a:prstGeom prst="rect">
            <a:avLst/>
          </a:prstGeom>
        </p:spPr>
        <p:txBody>
          <a:bodyPr wrap="square">
            <a:spAutoFit/>
          </a:bodyPr>
          <a:lstStyle/>
          <a:p>
            <a:pPr>
              <a:defRPr/>
            </a:pPr>
            <a:r>
              <a:rPr lang="en-GB" sz="2400" dirty="0"/>
              <a:t>Giving a reflection on the previous training day….</a:t>
            </a:r>
          </a:p>
          <a:p>
            <a:pPr>
              <a:defRPr/>
            </a:pPr>
            <a:endParaRPr lang="en-GB" sz="2400" dirty="0"/>
          </a:p>
          <a:p>
            <a:pPr>
              <a:defRPr/>
            </a:pPr>
            <a:r>
              <a:rPr lang="en-GB" sz="2400" dirty="0"/>
              <a:t>What were your green moments?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8400BDF-1EDB-EA40-AB76-B874B8CBB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580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Debriefing about sharing your practical assignment and needs assessment with your manager;</a:t>
            </a:r>
            <a:endParaRPr lang="en-US" altLang="en-US" sz="2400" dirty="0"/>
          </a:p>
          <a:p>
            <a:pPr marL="342900" indent="-342900">
              <a:buFont typeface="Arial" panose="020B0604020202020204" pitchFamily="34" charset="0"/>
              <a:buChar char="•"/>
              <a:defRPr/>
            </a:pPr>
            <a:r>
              <a:rPr lang="en-US" altLang="en-US" sz="2400" dirty="0">
                <a:latin typeface="+mj-lt"/>
              </a:rPr>
              <a:t>Selecting the exercises from the topic ‘Discover your World of Work’ for your group of youth;</a:t>
            </a:r>
          </a:p>
          <a:p>
            <a:pPr marL="342900" indent="-342900">
              <a:buFont typeface="Arial" panose="020B0604020202020204" pitchFamily="34" charset="0"/>
              <a:buChar char="•"/>
              <a:defRPr/>
            </a:pPr>
            <a:r>
              <a:rPr lang="en-US" altLang="en-US" sz="2400" dirty="0">
                <a:latin typeface="+mj-lt"/>
              </a:rPr>
              <a:t>Doing try-outs of exercises (as many as possible);</a:t>
            </a:r>
          </a:p>
          <a:p>
            <a:pPr marL="342900" indent="-342900">
              <a:buFont typeface="Arial" panose="020B0604020202020204" pitchFamily="34" charset="0"/>
              <a:buChar char="•"/>
              <a:defRPr/>
            </a:pPr>
            <a:r>
              <a:rPr lang="en-US" altLang="en-US" sz="2400" dirty="0">
                <a:latin typeface="+mj-lt"/>
              </a:rPr>
              <a:t>Reflecting and setting goals for the future delivery of your own career development </a:t>
            </a:r>
            <a:r>
              <a:rPr lang="en-US" altLang="en-US" sz="2400" dirty="0" err="1">
                <a:latin typeface="+mj-lt"/>
              </a:rPr>
              <a:t>programme</a:t>
            </a:r>
            <a:r>
              <a:rPr lang="en-US" altLang="en-US" sz="2400" dirty="0">
                <a:latin typeface="+mj-lt"/>
              </a:rPr>
              <a:t>.  </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8B75729-8655-3843-A3E9-D68087550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As a couple or individual you share with another couple or individual your homework:</a:t>
            </a:r>
          </a:p>
          <a:p>
            <a:pPr marL="800100" lvl="1" indent="-342900">
              <a:buFont typeface="Arial" panose="020B0604020202020204" pitchFamily="34" charset="0"/>
              <a:buChar char="•"/>
            </a:pPr>
            <a:r>
              <a:rPr lang="en-GB" altLang="nl-NL" sz="2400" dirty="0"/>
              <a:t>the discussion with your manager/senior officer about your training on Career Development; </a:t>
            </a:r>
          </a:p>
          <a:p>
            <a:pPr marL="800100" lvl="1" indent="-342900">
              <a:buFont typeface="Arial" panose="020B0604020202020204" pitchFamily="34" charset="0"/>
              <a:buChar char="•"/>
            </a:pPr>
            <a:r>
              <a:rPr lang="en-GB" altLang="nl-NL" sz="2400" dirty="0"/>
              <a:t>what you have learned from that talk;</a:t>
            </a:r>
          </a:p>
          <a:p>
            <a:pPr marL="342900" indent="-342900">
              <a:buFont typeface="Arial" panose="020B0604020202020204" pitchFamily="34" charset="0"/>
              <a:buChar char="•"/>
            </a:pPr>
            <a:r>
              <a:rPr lang="en-GB" altLang="nl-NL" sz="2400" dirty="0"/>
              <a:t>In the whole group you share conclusions how to involve managers and decisionmakers in the training you develop. What do you need from them?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F8A3BEE-4A19-EE47-8937-A90B499E8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42862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8162002" cy="887232"/>
          </a:xfrm>
        </p:spPr>
        <p:txBody>
          <a:bodyPr>
            <a:noAutofit/>
          </a:bodyPr>
          <a:lstStyle/>
          <a:p>
            <a:pPr algn="l"/>
            <a:r>
              <a:rPr lang="en-US" sz="2400" b="1" cap="all" dirty="0">
                <a:solidFill>
                  <a:srgbClr val="132831"/>
                </a:solidFill>
                <a:cs typeface="Calibri Light" panose="020F0302020204030204" pitchFamily="34" charset="0"/>
              </a:rPr>
              <a:t>Topic 3: ‘Discover your World of Work’</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005285"/>
            <a:ext cx="7935677" cy="1938992"/>
          </a:xfrm>
          <a:prstGeom prst="rect">
            <a:avLst/>
          </a:prstGeom>
        </p:spPr>
        <p:txBody>
          <a:bodyPr wrap="square">
            <a:spAutoFit/>
          </a:bodyPr>
          <a:lstStyle/>
          <a:p>
            <a:r>
              <a:rPr lang="en-US" sz="2400" dirty="0">
                <a:solidFill>
                  <a:srgbClr val="132831"/>
                </a:solidFill>
              </a:rPr>
              <a:t>What is meant by ‘Discover your </a:t>
            </a:r>
            <a:r>
              <a:rPr lang="en-US" sz="2400" dirty="0"/>
              <a:t>World of Work</a:t>
            </a:r>
            <a:r>
              <a:rPr lang="en-US" sz="2400" dirty="0">
                <a:solidFill>
                  <a:srgbClr val="132831"/>
                </a:solidFill>
              </a:rPr>
              <a:t>’?</a:t>
            </a:r>
          </a:p>
          <a:p>
            <a:endParaRPr lang="en-US" sz="2400" dirty="0">
              <a:solidFill>
                <a:srgbClr val="132831"/>
              </a:solidFill>
            </a:endParaRPr>
          </a:p>
          <a:p>
            <a:r>
              <a:rPr lang="en-US" sz="2400" dirty="0">
                <a:solidFill>
                  <a:srgbClr val="132831"/>
                </a:solidFill>
              </a:rPr>
              <a:t>Why is this topic important when you guide youth in their career?</a:t>
            </a:r>
          </a:p>
          <a:p>
            <a:pPr marL="342900" indent="-342900">
              <a:buFont typeface="Arial" panose="020B0604020202020204" pitchFamily="34" charset="0"/>
              <a:buChar char="•"/>
            </a:pPr>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E94565C-B7C3-0946-A3F1-5793F3E0B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8" y="6214041"/>
            <a:ext cx="593887" cy="456950"/>
          </a:xfrm>
          <a:prstGeom prst="rect">
            <a:avLst/>
          </a:prstGeom>
        </p:spPr>
      </p:pic>
      <p:pic>
        <p:nvPicPr>
          <p:cNvPr id="7" name="Afbeelding 6">
            <a:extLst>
              <a:ext uri="{FF2B5EF4-FFF2-40B4-BE49-F238E27FC236}">
                <a16:creationId xmlns:a16="http://schemas.microsoft.com/office/drawing/2014/main" id="{2157F9B1-A0B3-4844-89E8-F615F2E9B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5" name="Afbeelding 4">
            <a:extLst>
              <a:ext uri="{FF2B5EF4-FFF2-40B4-BE49-F238E27FC236}">
                <a16:creationId xmlns:a16="http://schemas.microsoft.com/office/drawing/2014/main" id="{868AFE3C-2B6C-4667-BCDE-FC379F813FC8}"/>
              </a:ext>
            </a:extLst>
          </p:cNvPr>
          <p:cNvPicPr>
            <a:picLocks noChangeAspect="1"/>
          </p:cNvPicPr>
          <p:nvPr/>
        </p:nvPicPr>
        <p:blipFill>
          <a:blip r:embed="rId5"/>
          <a:stretch>
            <a:fillRect/>
          </a:stretch>
        </p:blipFill>
        <p:spPr>
          <a:xfrm>
            <a:off x="1332689" y="757237"/>
            <a:ext cx="6138154" cy="6100763"/>
          </a:xfrm>
          <a:prstGeom prst="rect">
            <a:avLst/>
          </a:prstGeom>
        </p:spPr>
      </p:pic>
    </p:spTree>
    <p:extLst>
      <p:ext uri="{BB962C8B-B14F-4D97-AF65-F5344CB8AC3E}">
        <p14:creationId xmlns:p14="http://schemas.microsoft.com/office/powerpoint/2010/main" val="148105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8162002" cy="887232"/>
          </a:xfrm>
        </p:spPr>
        <p:txBody>
          <a:bodyPr>
            <a:noAutofit/>
          </a:bodyPr>
          <a:lstStyle/>
          <a:p>
            <a:pPr algn="l"/>
            <a:r>
              <a:rPr lang="en-US" sz="2400" b="1" cap="all" dirty="0">
                <a:solidFill>
                  <a:srgbClr val="132831"/>
                </a:solidFill>
                <a:cs typeface="Calibri Light" panose="020F0302020204030204" pitchFamily="34" charset="0"/>
              </a:rPr>
              <a:t>Overview EXERCISES ‘Discover your World of Work’</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909928" y="1964353"/>
            <a:ext cx="7904913" cy="4893647"/>
          </a:xfrm>
          <a:prstGeom prst="rect">
            <a:avLst/>
          </a:prstGeom>
        </p:spPr>
        <p:txBody>
          <a:bodyPr wrap="square">
            <a:spAutoFit/>
          </a:bodyPr>
          <a:lstStyle/>
          <a:p>
            <a:r>
              <a:rPr lang="en-US" sz="2400" dirty="0"/>
              <a:t>In total the topic ‘Discover your World of Work’ consists 24 exercises. Aims are:</a:t>
            </a:r>
          </a:p>
          <a:p>
            <a:pPr marL="342900" indent="-342900">
              <a:buFont typeface="Arial" panose="020B0604020202020204" pitchFamily="34" charset="0"/>
              <a:buChar char="•"/>
            </a:pPr>
            <a:r>
              <a:rPr lang="en-US" sz="2400" dirty="0"/>
              <a:t>to become aware of the career opportunities and jobs in your own family and circle of people you know;</a:t>
            </a:r>
          </a:p>
          <a:p>
            <a:pPr marL="342900" indent="-342900">
              <a:buFont typeface="Arial" panose="020B0604020202020204" pitchFamily="34" charset="0"/>
              <a:buChar char="•"/>
            </a:pPr>
            <a:r>
              <a:rPr lang="en-US" sz="2400" dirty="0"/>
              <a:t>to explore the jobs in companies by preparing interviews or fieldtrips and reflect on them;</a:t>
            </a:r>
          </a:p>
          <a:p>
            <a:pPr marL="342900" indent="-342900">
              <a:buFont typeface="Arial" panose="020B0604020202020204" pitchFamily="34" charset="0"/>
              <a:buChar char="•"/>
            </a:pPr>
            <a:r>
              <a:rPr lang="en-US" sz="2400" dirty="0"/>
              <a:t>to discover in what kind of company you want to do your industrial training;</a:t>
            </a:r>
          </a:p>
          <a:p>
            <a:pPr marL="342900" indent="-342900">
              <a:buFont typeface="Arial" panose="020B0604020202020204" pitchFamily="34" charset="0"/>
              <a:buChar char="•"/>
            </a:pPr>
            <a:r>
              <a:rPr lang="en-US" sz="2400" dirty="0"/>
              <a:t>to assess whether you have the competences that are required by companies.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E94565C-B7C3-0946-A3F1-5793F3E0B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3730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4106</TotalTime>
  <Words>1506</Words>
  <Application>Microsoft Office PowerPoint</Application>
  <PresentationFormat>Diavoorstelling (4:3)</PresentationFormat>
  <Paragraphs>108</Paragraphs>
  <Slides>15</Slides>
  <Notes>8</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Arial</vt:lpstr>
      <vt:lpstr>Calibri</vt:lpstr>
      <vt:lpstr>Cubano Regular</vt:lpstr>
      <vt:lpstr>Office Theme</vt:lpstr>
      <vt:lpstr>1_Office Theme</vt:lpstr>
      <vt:lpstr>Training of Trainers Career Development</vt:lpstr>
      <vt:lpstr>Karibuni</vt:lpstr>
      <vt:lpstr>The green moments of day 3</vt:lpstr>
      <vt:lpstr>Objectives</vt:lpstr>
      <vt:lpstr>Debriefing homework</vt:lpstr>
      <vt:lpstr>PowerPoint-presentatie</vt:lpstr>
      <vt:lpstr>Topic 3: ‘Discover your World of Work’</vt:lpstr>
      <vt:lpstr>PowerPoint-presentatie</vt:lpstr>
      <vt:lpstr>Overview EXERCISES ‘Discover your World of Work’</vt:lpstr>
      <vt:lpstr>Selecting the exercises</vt:lpstr>
      <vt:lpstr>Logbook reflections</vt:lpstr>
      <vt:lpstr>Try-out of the selected exercises</vt:lpstr>
      <vt:lpstr>Looking forward and homework</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157</cp:revision>
  <dcterms:created xsi:type="dcterms:W3CDTF">2016-11-16T12:29:20Z</dcterms:created>
  <dcterms:modified xsi:type="dcterms:W3CDTF">2021-11-02T16:38:00Z</dcterms:modified>
</cp:coreProperties>
</file>