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8"/>
  </p:notesMasterIdLst>
  <p:sldIdLst>
    <p:sldId id="256" r:id="rId3"/>
    <p:sldId id="257" r:id="rId4"/>
    <p:sldId id="387" r:id="rId5"/>
    <p:sldId id="319" r:id="rId6"/>
    <p:sldId id="389" r:id="rId7"/>
    <p:sldId id="393" r:id="rId8"/>
    <p:sldId id="392" r:id="rId9"/>
    <p:sldId id="390" r:id="rId10"/>
    <p:sldId id="355" r:id="rId11"/>
    <p:sldId id="359" r:id="rId12"/>
    <p:sldId id="375" r:id="rId13"/>
    <p:sldId id="374" r:id="rId14"/>
    <p:sldId id="377" r:id="rId15"/>
    <p:sldId id="388" r:id="rId16"/>
    <p:sldId id="39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tty den Boogert" initials="KdB" lastIdx="5" clrIdx="0">
    <p:extLst>
      <p:ext uri="{19B8F6BF-5375-455C-9EA6-DF929625EA0E}">
        <p15:presenceInfo xmlns:p15="http://schemas.microsoft.com/office/powerpoint/2012/main" userId="c80cf8fe89b52679" providerId="Windows Live"/>
      </p:ext>
    </p:extLst>
  </p:cmAuthor>
  <p:cmAuthor id="2" name="Wil Bom" initials="WB" lastIdx="1" clrIdx="1">
    <p:extLst>
      <p:ext uri="{19B8F6BF-5375-455C-9EA6-DF929625EA0E}">
        <p15:presenceInfo xmlns:p15="http://schemas.microsoft.com/office/powerpoint/2012/main" userId="59b87781e300d0d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8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65" autoAdjust="0"/>
    <p:restoredTop sz="82397" autoAdjust="0"/>
  </p:normalViewPr>
  <p:slideViewPr>
    <p:cSldViewPr snapToGrid="0" snapToObjects="1" showGuides="1">
      <p:cViewPr varScale="1">
        <p:scale>
          <a:sx n="71" d="100"/>
          <a:sy n="71" d="100"/>
        </p:scale>
        <p:origin x="182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3383AE-61E6-42C4-A7C0-B27FAAE4CD32}" type="datetimeFigureOut">
              <a:rPr lang="nl-NL" smtClean="0"/>
              <a:t>2-11-2021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2D1BB-D149-4B45-BD84-10A57BD275A3}" type="slidenum">
              <a:rPr lang="nl-NL" smtClean="0"/>
              <a:t>‹nr.›</a:t>
            </a:fld>
            <a:endParaRPr lang="nl-NL"/>
          </a:p>
        </p:txBody>
      </p:sp>
    </p:spTree>
    <p:extLst>
      <p:ext uri="{BB962C8B-B14F-4D97-AF65-F5344CB8AC3E}">
        <p14:creationId xmlns:p14="http://schemas.microsoft.com/office/powerpoint/2010/main" val="390751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Reflecting and summarising is always important</a:t>
            </a:r>
            <a:r>
              <a:rPr lang="en-GB" baseline="0" noProof="0" dirty="0"/>
              <a:t> </a:t>
            </a:r>
            <a:r>
              <a:rPr lang="en-GB" noProof="0" dirty="0"/>
              <a:t>for  participants to become aware of their progress and also for  those who were not able to attend the training day.</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3</a:t>
            </a:fld>
            <a:endParaRPr lang="nl-NL"/>
          </a:p>
        </p:txBody>
      </p:sp>
    </p:spTree>
    <p:extLst>
      <p:ext uri="{BB962C8B-B14F-4D97-AF65-F5344CB8AC3E}">
        <p14:creationId xmlns:p14="http://schemas.microsoft.com/office/powerpoint/2010/main" val="822882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When you have received many</a:t>
            </a:r>
            <a:r>
              <a:rPr lang="en-GB" baseline="0" noProof="0" dirty="0"/>
              <a:t> draft copies of </a:t>
            </a:r>
            <a:r>
              <a:rPr lang="en-GB" noProof="0" dirty="0"/>
              <a:t>practical assignments, you should already have given your feedback on these documents. Now each couple can discuss it during the debriefing session. In the whole group you can  give some general feedback and tips about what you have</a:t>
            </a:r>
            <a:r>
              <a:rPr lang="en-GB" baseline="0" noProof="0" dirty="0"/>
              <a:t> noticed. </a:t>
            </a:r>
            <a:endParaRPr lang="en-GB" noProof="0" dirty="0"/>
          </a:p>
          <a:p>
            <a:r>
              <a:rPr lang="en-GB" noProof="0" dirty="0"/>
              <a:t>When you have discovered</a:t>
            </a:r>
            <a:r>
              <a:rPr lang="en-GB" baseline="0" noProof="0" dirty="0"/>
              <a:t> </a:t>
            </a:r>
            <a:r>
              <a:rPr lang="en-GB" noProof="0" dirty="0"/>
              <a:t>a very good draft</a:t>
            </a:r>
            <a:r>
              <a:rPr lang="en-GB" baseline="0" noProof="0" dirty="0"/>
              <a:t> programme</a:t>
            </a:r>
            <a:r>
              <a:rPr lang="en-GB" noProof="0" dirty="0"/>
              <a:t>, ask that pair/individual to share it with the whole group.</a:t>
            </a:r>
            <a:r>
              <a:rPr lang="en-GB" baseline="0" noProof="0" dirty="0"/>
              <a:t> Let them </a:t>
            </a:r>
            <a:r>
              <a:rPr lang="en-GB" noProof="0" dirty="0"/>
              <a:t>give a presentation. Be flexible during this debriefing. The</a:t>
            </a:r>
            <a:r>
              <a:rPr lang="en-GB" baseline="0" noProof="0" dirty="0"/>
              <a:t> session </a:t>
            </a:r>
            <a:r>
              <a:rPr lang="en-GB" noProof="0" dirty="0"/>
              <a:t>can be either be very disappointing, because only some of the group members have submitted</a:t>
            </a:r>
            <a:r>
              <a:rPr lang="en-GB" baseline="0" noProof="0" dirty="0"/>
              <a:t> their work. Or</a:t>
            </a:r>
            <a:r>
              <a:rPr lang="en-GB" noProof="0" dirty="0"/>
              <a:t> it can be very exciting because of the quality of the work you have seen. All options will pass</a:t>
            </a:r>
            <a:r>
              <a:rPr lang="en-GB" baseline="0" noProof="0" dirty="0"/>
              <a:t> by</a:t>
            </a:r>
            <a:r>
              <a:rPr lang="en-GB" noProof="0" dirty="0"/>
              <a:t>!</a:t>
            </a:r>
          </a:p>
          <a:p>
            <a:r>
              <a:rPr lang="en-GB" noProof="0" dirty="0"/>
              <a:t>Make sure that you clarify the criteria again for the presentation at the end (also, for getting a certificate or not). Encourage the ones who have not done much so far and be strict as well.</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5</a:t>
            </a:fld>
            <a:endParaRPr lang="nl-NL"/>
          </a:p>
        </p:txBody>
      </p:sp>
    </p:spTree>
    <p:extLst>
      <p:ext uri="{BB962C8B-B14F-4D97-AF65-F5344CB8AC3E}">
        <p14:creationId xmlns:p14="http://schemas.microsoft.com/office/powerpoint/2010/main" val="3909305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The </a:t>
            </a:r>
            <a:r>
              <a:rPr lang="nl-NL" dirty="0" err="1"/>
              <a:t>compass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summarise</a:t>
            </a:r>
            <a:r>
              <a:rPr lang="nl-NL" dirty="0"/>
              <a:t> </a:t>
            </a:r>
            <a:r>
              <a:rPr lang="nl-NL" dirty="0" err="1"/>
              <a:t>what</a:t>
            </a:r>
            <a:r>
              <a:rPr lang="nl-NL" dirty="0"/>
              <a:t> </a:t>
            </a:r>
            <a:r>
              <a:rPr lang="nl-NL" dirty="0" err="1"/>
              <a:t>you</a:t>
            </a:r>
            <a:r>
              <a:rPr lang="nl-NL" dirty="0"/>
              <a:t> are </a:t>
            </a:r>
            <a:r>
              <a:rPr lang="nl-NL" dirty="0" err="1"/>
              <a:t>doing</a:t>
            </a:r>
            <a:r>
              <a:rPr lang="nl-NL" dirty="0"/>
              <a:t> ± </a:t>
            </a:r>
            <a:r>
              <a:rPr lang="nl-NL" dirty="0" err="1"/>
              <a:t>which</a:t>
            </a:r>
            <a:r>
              <a:rPr lang="nl-NL" dirty="0"/>
              <a:t> </a:t>
            </a:r>
            <a:r>
              <a:rPr lang="nl-NL" dirty="0" err="1"/>
              <a:t>questions</a:t>
            </a:r>
            <a:r>
              <a:rPr lang="nl-NL" dirty="0"/>
              <a:t> </a:t>
            </a:r>
            <a:r>
              <a:rPr lang="nl-NL" dirty="0" err="1"/>
              <a:t>you</a:t>
            </a:r>
            <a:r>
              <a:rPr lang="nl-NL" dirty="0"/>
              <a:t> have </a:t>
            </a:r>
            <a:r>
              <a:rPr lang="nl-NL" dirty="0" err="1"/>
              <a:t>done</a:t>
            </a:r>
            <a:r>
              <a:rPr lang="nl-NL" dirty="0"/>
              <a:t> </a:t>
            </a:r>
            <a:r>
              <a:rPr lang="nl-NL" dirty="0" err="1"/>
              <a:t>so</a:t>
            </a:r>
            <a:r>
              <a:rPr lang="nl-NL" dirty="0"/>
              <a:t> far </a:t>
            </a:r>
            <a:r>
              <a:rPr lang="nl-NL" dirty="0" err="1"/>
              <a:t>and</a:t>
            </a:r>
            <a:r>
              <a:rPr lang="nl-NL" dirty="0"/>
              <a:t> </a:t>
            </a:r>
            <a:r>
              <a:rPr lang="nl-NL" dirty="0" err="1"/>
              <a:t>what</a:t>
            </a:r>
            <a:r>
              <a:rPr lang="nl-NL" dirty="0"/>
              <a:t> </a:t>
            </a:r>
            <a:r>
              <a:rPr lang="nl-NL" dirty="0" err="1"/>
              <a:t>will</a:t>
            </a:r>
            <a:r>
              <a:rPr lang="nl-NL" dirty="0"/>
              <a:t> </a:t>
            </a:r>
            <a:r>
              <a:rPr lang="nl-NL" dirty="0" err="1"/>
              <a:t>come</a:t>
            </a:r>
            <a:r>
              <a:rPr lang="nl-NL" dirty="0"/>
              <a:t> in </a:t>
            </a:r>
            <a:r>
              <a:rPr lang="nl-NL" dirty="0" err="1"/>
              <a:t>the</a:t>
            </a:r>
            <a:r>
              <a:rPr lang="nl-NL" dirty="0"/>
              <a:t> next training </a:t>
            </a:r>
            <a:r>
              <a:rPr lang="nl-NL" dirty="0" err="1"/>
              <a:t>days</a:t>
            </a:r>
            <a:r>
              <a:rPr lang="nl-NL" dirty="0"/>
              <a:t>. </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72D1BB-D149-4B45-BD84-10A57BD275A3}"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37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Ask participants to give answers on these questions in their own words. Take your time for</a:t>
            </a:r>
            <a:r>
              <a:rPr lang="en-GB" baseline="0" noProof="0" dirty="0"/>
              <a:t> this</a:t>
            </a:r>
            <a:r>
              <a:rPr lang="en-GB" noProof="0" dirty="0"/>
              <a:t>.</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identifying your network, building and maintaining it, so that you can develop your career in the best way possible. Students/jobseekers and job creators develop the skill to use their network in such a way that they first can obtain a place in the job market and later on can maintain or change it. They learn how to communicate about what they want and need for their career.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7</a:t>
            </a:fld>
            <a:endParaRPr lang="nl-NL"/>
          </a:p>
        </p:txBody>
      </p:sp>
    </p:spTree>
    <p:extLst>
      <p:ext uri="{BB962C8B-B14F-4D97-AF65-F5344CB8AC3E}">
        <p14:creationId xmlns:p14="http://schemas.microsoft.com/office/powerpoint/2010/main" val="3717283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Ask participants to give answers on these questions in their own words. Take your time for</a:t>
            </a:r>
            <a:r>
              <a:rPr lang="en-GB" baseline="0" noProof="0" dirty="0"/>
              <a:t> this</a:t>
            </a:r>
            <a:r>
              <a:rPr lang="en-GB" noProof="0" dirty="0"/>
              <a:t>.</a:t>
            </a:r>
          </a:p>
          <a:p>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means: identifying your network, building and maintaining it, so that you can develop your career in the best way possible. Students/jobseekers and job creators develop the skill to use their network in such a way that they first can obtain a place in the job market and later on can maintain or change it. They learn how to communicate about what they want and need for their career. </a:t>
            </a:r>
            <a:endParaRPr lang="nl-NL" sz="1200" kern="1200" dirty="0">
              <a:solidFill>
                <a:schemeClr val="tx1"/>
              </a:solidFill>
              <a:effectLst/>
              <a:latin typeface="+mn-lt"/>
              <a:ea typeface="+mn-ea"/>
              <a:cs typeface="+mn-cs"/>
            </a:endParaRPr>
          </a:p>
          <a:p>
            <a:endParaRPr lang="en-GB" noProof="0" dirty="0"/>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8</a:t>
            </a:fld>
            <a:endParaRPr lang="nl-NL"/>
          </a:p>
        </p:txBody>
      </p:sp>
    </p:spTree>
    <p:extLst>
      <p:ext uri="{BB962C8B-B14F-4D97-AF65-F5344CB8AC3E}">
        <p14:creationId xmlns:p14="http://schemas.microsoft.com/office/powerpoint/2010/main" val="310579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Prepare yourself by checking the</a:t>
            </a:r>
            <a:r>
              <a:rPr lang="en-GB" baseline="0" noProof="0" dirty="0"/>
              <a:t> </a:t>
            </a:r>
            <a:r>
              <a:rPr lang="en-GB" noProof="0" dirty="0"/>
              <a:t>overview of the exercises in the toolkit.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9</a:t>
            </a:fld>
            <a:endParaRPr lang="nl-NL"/>
          </a:p>
        </p:txBody>
      </p:sp>
    </p:spTree>
    <p:extLst>
      <p:ext uri="{BB962C8B-B14F-4D97-AF65-F5344CB8AC3E}">
        <p14:creationId xmlns:p14="http://schemas.microsoft.com/office/powerpoint/2010/main" val="84372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You need to have a list (on a sheet or just for yourself) which participants already have tried-out an exercise, so you can monitor the turns. Make</a:t>
            </a:r>
            <a:r>
              <a:rPr lang="en-GB" baseline="0" noProof="0" dirty="0"/>
              <a:t> some notes about who does what</a:t>
            </a:r>
            <a:r>
              <a:rPr lang="en-GB" noProof="0" dirty="0"/>
              <a:t>, because some are too</a:t>
            </a:r>
            <a:r>
              <a:rPr lang="en-GB" baseline="0" noProof="0" dirty="0"/>
              <a:t> hesitant</a:t>
            </a:r>
            <a:r>
              <a:rPr lang="en-GB" noProof="0" dirty="0"/>
              <a:t> and don’t take the lead.</a:t>
            </a:r>
            <a:r>
              <a:rPr lang="en-GB" baseline="0" noProof="0" dirty="0"/>
              <a:t> O</a:t>
            </a:r>
            <a:r>
              <a:rPr lang="en-GB" noProof="0" dirty="0"/>
              <a:t>thers are so enthusiastic that they want to practise all the time</a:t>
            </a:r>
            <a:r>
              <a:rPr lang="en-GB" baseline="0" noProof="0" dirty="0"/>
              <a:t> </a:t>
            </a:r>
            <a:r>
              <a:rPr lang="en-GB" noProof="0" dirty="0"/>
              <a:t>and they forget to give weaker persons</a:t>
            </a:r>
            <a:r>
              <a:rPr lang="en-GB" baseline="0" noProof="0" dirty="0"/>
              <a:t> </a:t>
            </a:r>
            <a:r>
              <a:rPr lang="en-GB" noProof="0" dirty="0"/>
              <a:t>the opportunity to practice. </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10</a:t>
            </a:fld>
            <a:endParaRPr lang="nl-NL"/>
          </a:p>
        </p:txBody>
      </p:sp>
    </p:spTree>
    <p:extLst>
      <p:ext uri="{BB962C8B-B14F-4D97-AF65-F5344CB8AC3E}">
        <p14:creationId xmlns:p14="http://schemas.microsoft.com/office/powerpoint/2010/main" val="369839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noProof="0" dirty="0"/>
              <a:t>Take time to answer the last question in the logbook. Everybody can learn from each exercise, so let them reflect what they want to remember and what they want to do when they are going to give this e</a:t>
            </a:r>
            <a:r>
              <a:rPr lang="en-GB" dirty="0" err="1"/>
              <a:t>xercise</a:t>
            </a:r>
            <a:r>
              <a:rPr lang="en-GB" dirty="0"/>
              <a:t> to a group. It is also important that participants</a:t>
            </a:r>
            <a:r>
              <a:rPr lang="en-GB" baseline="0" dirty="0"/>
              <a:t> can</a:t>
            </a:r>
            <a:r>
              <a:rPr lang="en-GB" dirty="0"/>
              <a:t> monitor their own learning process as a trainer. This</a:t>
            </a:r>
            <a:r>
              <a:rPr lang="en-GB" baseline="0" dirty="0"/>
              <a:t> reflection needs attention</a:t>
            </a:r>
            <a:r>
              <a:rPr lang="en-GB" dirty="0"/>
              <a:t> in the presentation at the end of the training.</a:t>
            </a:r>
          </a:p>
        </p:txBody>
      </p:sp>
      <p:sp>
        <p:nvSpPr>
          <p:cNvPr id="4" name="Tijdelijke aanduiding voor dianummer 3"/>
          <p:cNvSpPr>
            <a:spLocks noGrp="1"/>
          </p:cNvSpPr>
          <p:nvPr>
            <p:ph type="sldNum" sz="quarter" idx="10"/>
          </p:nvPr>
        </p:nvSpPr>
        <p:spPr/>
        <p:txBody>
          <a:bodyPr/>
          <a:lstStyle/>
          <a:p>
            <a:fld id="{8E72D1BB-D149-4B45-BD84-10A57BD275A3}" type="slidenum">
              <a:rPr lang="nl-NL" smtClean="0"/>
              <a:t>12</a:t>
            </a:fld>
            <a:endParaRPr lang="nl-NL"/>
          </a:p>
        </p:txBody>
      </p:sp>
    </p:spTree>
    <p:extLst>
      <p:ext uri="{BB962C8B-B14F-4D97-AF65-F5344CB8AC3E}">
        <p14:creationId xmlns:p14="http://schemas.microsoft.com/office/powerpoint/2010/main" val="3322478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0B4BBE0C-C063-448A-82CD-9036FDAB3761}"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935558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6251F0D-3F35-4BD8-909D-9F9C73EC44FB}"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20098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EC536795-E61B-44A9-AFEC-71054CF309F2}"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105656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F4D09740-342A-4ED2-A9DE-8EBD854F333C}"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07319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0A214FC4-2458-4FD7-837B-113BBCD75F6B}" type="datetime1">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9182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C2078737-1FBB-4974-A08C-E9D265DD05FC}" type="datetime1">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119693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5251C6-8F88-4EEB-98FC-1BE9426DB6F5}" type="datetime1">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736499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A6FE0D7-D9F1-41FF-A818-1B9B039EAA20}"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65900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61719CEC-E43E-4732-87BA-E4BC5950C38A}" type="datetime1">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923342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D7AC4728-6BE3-424A-8692-92F331F824DE}"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387315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A0AC8FD7-1908-4BB2-9293-7CA7B59F8D3C}" type="datetime1">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extLst>
      <p:ext uri="{BB962C8B-B14F-4D97-AF65-F5344CB8AC3E}">
        <p14:creationId xmlns:p14="http://schemas.microsoft.com/office/powerpoint/2010/main" val="2146391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2F0082B3-35DA-AD48-BD0D-212965A36F54}" type="datetimeFigureOut">
              <a:rPr lang="en-US" smtClean="0"/>
              <a:t>11/2/2021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2F0082B3-35DA-AD48-BD0D-212965A36F54}" type="datetimeFigureOut">
              <a:rPr lang="en-US" smtClean="0"/>
              <a:t>11/2/2021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2F0082B3-35DA-AD48-BD0D-212965A36F54}" type="datetimeFigureOut">
              <a:rPr lang="en-US" smtClean="0"/>
              <a:t>11/2/2021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082B3-35DA-AD48-BD0D-212965A36F54}" type="datetimeFigureOut">
              <a:rPr lang="en-US" smtClean="0"/>
              <a:t>11/2/2021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2F0082B3-35DA-AD48-BD0D-212965A36F54}" type="datetimeFigureOut">
              <a:rPr lang="en-US" smtClean="0"/>
              <a:t>11/2/2021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1BF05E-D92C-9F4E-8EBD-61223F3AC045}" type="slidenum">
              <a:rPr lang="en-US" smtClean="0"/>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0082B3-35DA-AD48-BD0D-212965A36F54}" type="datetimeFigureOut">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D63367-6B7E-494C-B84A-9A7A151F5912}" type="datetime1">
              <a:rPr lang="en-US" smtClean="0"/>
              <a:t>11/2/2021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BF05E-D92C-9F4E-8EBD-61223F3AC045}" type="slidenum">
              <a:rPr lang="en-US" smtClean="0"/>
              <a:t>‹nr.›</a:t>
            </a:fld>
            <a:endParaRPr lang="en-US"/>
          </a:p>
        </p:txBody>
      </p:sp>
    </p:spTree>
    <p:extLst>
      <p:ext uri="{BB962C8B-B14F-4D97-AF65-F5344CB8AC3E}">
        <p14:creationId xmlns:p14="http://schemas.microsoft.com/office/powerpoint/2010/main" val="23067938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77500" lnSpcReduction="20000"/>
          </a:bodyPr>
          <a:lstStyle/>
          <a:p>
            <a:pPr>
              <a:lnSpc>
                <a:spcPct val="80000"/>
              </a:lnSpc>
            </a:pPr>
            <a:endParaRPr lang="en-GB" altLang="en-US" sz="2000" b="1" dirty="0">
              <a:solidFill>
                <a:schemeClr val="bg1"/>
              </a:solidFill>
            </a:endParaRP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Day 5  ‘Discover your Network’</a:t>
            </a: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VNA project,  My World of Work</a:t>
            </a: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Selecting the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01876" y="1939532"/>
            <a:ext cx="7797901" cy="3748719"/>
          </a:xfrm>
          <a:prstGeom prst="rect">
            <a:avLst/>
          </a:prstGeom>
        </p:spPr>
        <p:txBody>
          <a:bodyPr wrap="square">
            <a:spAutoFit/>
          </a:bodyPr>
          <a:lstStyle/>
          <a:p>
            <a:pPr marL="342900" indent="-342900">
              <a:lnSpc>
                <a:spcPct val="90000"/>
              </a:lnSpc>
              <a:buFont typeface="Arial" panose="020B0604020202020204" pitchFamily="34" charset="0"/>
              <a:buChar char="•"/>
              <a:defRPr/>
            </a:pPr>
            <a:r>
              <a:rPr lang="en-GB" altLang="en-US" sz="2400" dirty="0"/>
              <a:t>In subgroups of four you read through the overview of all the exercises of the topic ‘Discover your Network’;</a:t>
            </a:r>
          </a:p>
          <a:p>
            <a:pPr>
              <a:lnSpc>
                <a:spcPct val="90000"/>
              </a:lnSpc>
              <a:defRPr/>
            </a:pPr>
            <a:endParaRPr lang="en-GB" altLang="en-US" sz="2400" dirty="0"/>
          </a:p>
          <a:p>
            <a:pPr marL="342900" indent="-342900">
              <a:lnSpc>
                <a:spcPct val="90000"/>
              </a:lnSpc>
              <a:buFont typeface="Arial" panose="020B0604020202020204" pitchFamily="34" charset="0"/>
              <a:buChar char="•"/>
              <a:defRPr/>
            </a:pPr>
            <a:r>
              <a:rPr lang="en-US" altLang="en-US" sz="2400" dirty="0"/>
              <a:t>Discuss which exercises will be appropriate to select for your own group of youth and explain why? </a:t>
            </a:r>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Choose 3-5 exercises </a:t>
            </a:r>
            <a:r>
              <a:rPr lang="en-GB" altLang="en-US" sz="2400" dirty="0"/>
              <a:t>for your tailor-made programme; </a:t>
            </a:r>
            <a:endParaRPr lang="en-US" altLang="en-US" sz="2400" dirty="0"/>
          </a:p>
          <a:p>
            <a:pPr>
              <a:lnSpc>
                <a:spcPct val="90000"/>
              </a:lnSpc>
              <a:defRPr/>
            </a:pPr>
            <a:endParaRPr lang="en-US" altLang="en-US" sz="2400" dirty="0"/>
          </a:p>
          <a:p>
            <a:pPr marL="342900" indent="-342900">
              <a:lnSpc>
                <a:spcPct val="90000"/>
              </a:lnSpc>
              <a:buFont typeface="Arial" panose="020B0604020202020204" pitchFamily="34" charset="0"/>
              <a:buChar char="•"/>
              <a:defRPr/>
            </a:pPr>
            <a:r>
              <a:rPr lang="en-US" altLang="en-US" sz="2400" dirty="0"/>
              <a:t>Choose one exercise you want to deliver in this group;</a:t>
            </a:r>
          </a:p>
          <a:p>
            <a:pPr marL="342900" indent="-342900">
              <a:lnSpc>
                <a:spcPct val="90000"/>
              </a:lnSpc>
              <a:buFont typeface="Arial" panose="020B0604020202020204" pitchFamily="34" charset="0"/>
              <a:buChar char="•"/>
              <a:defRPr/>
            </a:pPr>
            <a:endParaRPr lang="en-US" altLang="en-US" sz="2400" dirty="0"/>
          </a:p>
          <a:p>
            <a:pPr marL="342900" indent="-342900">
              <a:lnSpc>
                <a:spcPct val="90000"/>
              </a:lnSpc>
              <a:buFont typeface="Arial" panose="020B0604020202020204" pitchFamily="34" charset="0"/>
              <a:buChar char="•"/>
              <a:defRPr/>
            </a:pPr>
            <a:r>
              <a:rPr lang="en-US" altLang="en-US" sz="2400" dirty="0"/>
              <a:t>Prepare that exercise for try-out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BF9E141-D4E7-D244-BA58-E3AD35D568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0576055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Logbook reflections</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GB" altLang="nl-NL" sz="2400" dirty="0"/>
              <a:t>Write down in your logbook the 3 - 5 exercises you have selected for your own group of youth;</a:t>
            </a:r>
          </a:p>
          <a:p>
            <a:pPr>
              <a:defRPr/>
            </a:pPr>
            <a:endParaRPr lang="en-GB" altLang="nl-NL" sz="2400" dirty="0"/>
          </a:p>
          <a:p>
            <a:pPr marL="342900" indent="-342900">
              <a:buFont typeface="Arial" panose="020B0604020202020204" pitchFamily="34" charset="0"/>
              <a:buChar char="•"/>
              <a:defRPr/>
            </a:pPr>
            <a:r>
              <a:rPr lang="en-GB" altLang="nl-NL" sz="2400" dirty="0"/>
              <a:t>Explain why you have chosen them and how they are in line with the needs assessment of your target group;</a:t>
            </a:r>
          </a:p>
          <a:p>
            <a:pPr>
              <a:defRPr/>
            </a:pPr>
            <a:r>
              <a:rPr lang="en-GB" altLang="nl-NL" sz="2400" dirty="0"/>
              <a:t> </a:t>
            </a:r>
          </a:p>
          <a:p>
            <a:pPr marL="342900" indent="-342900">
              <a:buFont typeface="Arial" panose="020B0604020202020204" pitchFamily="34" charset="0"/>
              <a:buChar char="•"/>
              <a:defRPr/>
            </a:pPr>
            <a:r>
              <a:rPr lang="en-GB" altLang="nl-NL" sz="2400" dirty="0"/>
              <a:t>Write down what you want to learn about your competences by doing a try-out.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CE1B013-2B76-6C49-AA76-570AD7FED0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201650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Try-out of the selected exercises</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1964353"/>
            <a:ext cx="8064222" cy="4893647"/>
          </a:xfrm>
          <a:prstGeom prst="rect">
            <a:avLst/>
          </a:prstGeom>
        </p:spPr>
        <p:txBody>
          <a:bodyPr wrap="square">
            <a:spAutoFit/>
          </a:bodyPr>
          <a:lstStyle/>
          <a:p>
            <a:pPr marL="342900" indent="-342900">
              <a:spcBef>
                <a:spcPct val="20000"/>
              </a:spcBef>
              <a:buFont typeface="Arial" panose="020B0604020202020204" pitchFamily="34" charset="0"/>
              <a:buChar char="•"/>
              <a:defRPr/>
            </a:pPr>
            <a:r>
              <a:rPr lang="en-US" sz="2400" dirty="0"/>
              <a:t>Give a short introduction on the youth you are guiding and </a:t>
            </a:r>
            <a:r>
              <a:rPr lang="en-US" sz="2400" dirty="0">
                <a:solidFill>
                  <a:srgbClr val="132831"/>
                </a:solidFill>
              </a:rPr>
              <a:t>the situation in this group;</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Tell what you want to learn from this exercise;</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Deliver your exercise as you have prepared it;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When you have presented enough to learn from, the facilitator gives a time-out whether you are finished or not;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Blow off steam: first the ‘demo-trainer’, then feedback from group members: What was good? What needs improvement?;</a:t>
            </a:r>
          </a:p>
          <a:p>
            <a:pPr marL="342900" indent="-342900">
              <a:spcBef>
                <a:spcPct val="20000"/>
              </a:spcBef>
              <a:buFont typeface="Arial" panose="020B0604020202020204" pitchFamily="34" charset="0"/>
              <a:buChar char="•"/>
              <a:defRPr/>
            </a:pPr>
            <a:r>
              <a:rPr lang="en-GB" sz="2400" dirty="0">
                <a:ea typeface="Verdana" panose="020B0604030504040204" pitchFamily="34" charset="0"/>
                <a:cs typeface="Verdana" panose="020B0604030504040204" pitchFamily="34" charset="0"/>
              </a:rPr>
              <a:t>Write down in your logbook what you learned from the exercise. </a:t>
            </a:r>
          </a:p>
          <a:p>
            <a:pPr>
              <a:defRPr/>
            </a:pP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FED58A82-09F5-284D-97BA-41B7A3E6B1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3280601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Looking forward and homework</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046988"/>
          </a:xfrm>
          <a:prstGeom prst="rect">
            <a:avLst/>
          </a:prstGeom>
        </p:spPr>
        <p:txBody>
          <a:bodyPr wrap="square">
            <a:spAutoFit/>
          </a:bodyPr>
          <a:lstStyle/>
          <a:p>
            <a:pPr marL="342900" indent="-342900">
              <a:buFont typeface="Arial" panose="020B0604020202020204" pitchFamily="34" charset="0"/>
              <a:buChar char="•"/>
            </a:pPr>
            <a:r>
              <a:rPr lang="en-GB" altLang="nl-NL" sz="2400" dirty="0"/>
              <a:t>Update your tailor-made programme ‘Career Development’ with what you have learned today;</a:t>
            </a:r>
          </a:p>
          <a:p>
            <a:endParaRPr lang="en-GB" altLang="nl-NL" sz="2400" dirty="0"/>
          </a:p>
          <a:p>
            <a:pPr marL="342900" indent="-342900">
              <a:buFont typeface="Arial" panose="020B0604020202020204" pitchFamily="34" charset="0"/>
              <a:buChar char="•"/>
            </a:pPr>
            <a:r>
              <a:rPr lang="en-GB" altLang="nl-NL" sz="2400" dirty="0"/>
              <a:t>Submit your programme to the trainers for personal feedback, if you have not done it yet;</a:t>
            </a:r>
          </a:p>
          <a:p>
            <a:endParaRPr lang="en-GB" altLang="nl-NL" sz="2400" dirty="0"/>
          </a:p>
          <a:p>
            <a:pPr marL="342900" indent="-342900">
              <a:buFont typeface="Arial" panose="020B0604020202020204" pitchFamily="34" charset="0"/>
              <a:buChar char="•"/>
            </a:pPr>
            <a:r>
              <a:rPr lang="en-GB" altLang="nl-NL" sz="2400" dirty="0"/>
              <a:t>Next training day we will work on topic 5 ‘Discover your Business’. Read the overview.</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E75985EC-349C-A84C-991B-19EB62F196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683933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Evaluation</a:t>
            </a:r>
            <a:endParaRPr lang="en-US" sz="3200" cap="all" dirty="0">
              <a:solidFill>
                <a:srgbClr val="132831"/>
              </a:solidFill>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2308324"/>
          </a:xfrm>
          <a:prstGeom prst="rect">
            <a:avLst/>
          </a:prstGeom>
        </p:spPr>
        <p:txBody>
          <a:bodyPr wrap="square">
            <a:spAutoFit/>
          </a:bodyPr>
          <a:lstStyle/>
          <a:p>
            <a:pPr>
              <a:defRPr/>
            </a:pPr>
            <a:r>
              <a:rPr lang="en-GB" altLang="en-US" sz="2400" dirty="0">
                <a:latin typeface="+mj-lt"/>
              </a:rPr>
              <a:t>Give a like or dislike to this day and share the meaning of your reaction.  </a:t>
            </a:r>
          </a:p>
          <a:p>
            <a:pPr>
              <a:defRPr/>
            </a:pPr>
            <a:endParaRPr lang="en-GB" altLang="en-US" sz="2400" dirty="0">
              <a:latin typeface="+mj-lt"/>
            </a:endParaRPr>
          </a:p>
          <a:p>
            <a:pPr>
              <a:defRPr/>
            </a:pPr>
            <a:endParaRPr lang="en-GB" altLang="en-US" sz="2400" dirty="0">
              <a:latin typeface="+mj-lt"/>
            </a:endParaRPr>
          </a:p>
          <a:p>
            <a:pPr>
              <a:defRPr/>
            </a:pPr>
            <a:r>
              <a:rPr lang="en-GB" altLang="en-US" sz="2400" dirty="0">
                <a:latin typeface="+mj-lt"/>
              </a:rPr>
              <a:t>Asante and good luck with developing your programme.</a:t>
            </a:r>
            <a:endParaRPr lang="nl-NL" altLang="en-US" sz="2400" dirty="0">
              <a:latin typeface="+mj-lt"/>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1CC0A168-92CA-B040-B3DB-BF84D2848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272793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283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65211"/>
            <a:ext cx="5841484" cy="887232"/>
          </a:xfrm>
        </p:spPr>
        <p:txBody>
          <a:bodyPr>
            <a:normAutofit fontScale="90000"/>
          </a:bodyPr>
          <a:lstStyle/>
          <a:p>
            <a:pPr algn="l"/>
            <a:r>
              <a:rPr lang="en-GB" altLang="en-US" b="1" dirty="0">
                <a:solidFill>
                  <a:schemeClr val="bg1"/>
                </a:solidFill>
                <a:cs typeface="Times New Roman" panose="02020603050405020304" pitchFamily="18" charset="0"/>
              </a:rPr>
              <a:t>Training of Trainers</a:t>
            </a:r>
            <a:br>
              <a:rPr lang="en-GB" altLang="en-US" b="1" dirty="0">
                <a:solidFill>
                  <a:schemeClr val="bg1"/>
                </a:solidFill>
                <a:cs typeface="Times New Roman" panose="02020603050405020304" pitchFamily="18" charset="0"/>
              </a:rPr>
            </a:br>
            <a:r>
              <a:rPr lang="en-GB" altLang="en-US" b="1" dirty="0">
                <a:solidFill>
                  <a:schemeClr val="bg1"/>
                </a:solidFill>
                <a:cs typeface="Times New Roman" panose="02020603050405020304" pitchFamily="18" charset="0"/>
              </a:rPr>
              <a:t>Career Development</a:t>
            </a:r>
            <a:endParaRPr lang="en-US" cap="all" dirty="0">
              <a:solidFill>
                <a:schemeClr val="bg1"/>
              </a:solidFill>
              <a:latin typeface="Cubano Regular"/>
              <a:cs typeface="Cubano Regular"/>
            </a:endParaRPr>
          </a:p>
        </p:txBody>
      </p:sp>
      <p:sp>
        <p:nvSpPr>
          <p:cNvPr id="4" name="Title 1"/>
          <p:cNvSpPr txBox="1">
            <a:spLocks/>
          </p:cNvSpPr>
          <p:nvPr/>
        </p:nvSpPr>
        <p:spPr>
          <a:xfrm>
            <a:off x="685800" y="4594464"/>
            <a:ext cx="4817328" cy="1327366"/>
          </a:xfrm>
          <a:prstGeom prst="rect">
            <a:avLst/>
          </a:prstGeom>
        </p:spPr>
        <p:txBody>
          <a:bodyPr vert="horz" lIns="91440" tIns="45720" rIns="91440" bIns="45720" rtlCol="0" anchor="ctr">
            <a:normAutofit fontScale="77500" lnSpcReduction="20000"/>
          </a:bodyPr>
          <a:lstStyle/>
          <a:p>
            <a:pPr>
              <a:lnSpc>
                <a:spcPct val="80000"/>
              </a:lnSpc>
            </a:pPr>
            <a:endParaRPr lang="en-GB" altLang="en-US" sz="2000" b="1" dirty="0">
              <a:solidFill>
                <a:schemeClr val="bg1"/>
              </a:solidFill>
            </a:endParaRP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Day 5  ‘Discover your Network’</a:t>
            </a:r>
          </a:p>
          <a:p>
            <a:pPr>
              <a:lnSpc>
                <a:spcPct val="80000"/>
              </a:lnSpc>
            </a:pPr>
            <a:endParaRPr lang="en-GB" altLang="en-US" sz="2400" b="1" dirty="0">
              <a:solidFill>
                <a:schemeClr val="bg1"/>
              </a:solidFill>
            </a:endParaRPr>
          </a:p>
          <a:p>
            <a:pPr>
              <a:lnSpc>
                <a:spcPct val="80000"/>
              </a:lnSpc>
            </a:pPr>
            <a:r>
              <a:rPr lang="en-GB" altLang="en-US" sz="2400" b="1" dirty="0">
                <a:solidFill>
                  <a:schemeClr val="bg1"/>
                </a:solidFill>
              </a:rPr>
              <a:t>VNA project,  My World of Work</a:t>
            </a:r>
          </a:p>
          <a:p>
            <a:pPr>
              <a:lnSpc>
                <a:spcPct val="80000"/>
              </a:lnSpc>
            </a:pPr>
            <a:endParaRPr lang="en-GB" altLang="en-US" sz="2400" b="1" dirty="0">
              <a:solidFill>
                <a:schemeClr val="bg1"/>
              </a:solidFill>
            </a:endParaRPr>
          </a:p>
          <a:p>
            <a:pPr>
              <a:lnSpc>
                <a:spcPct val="80000"/>
              </a:lnSpc>
            </a:pPr>
            <a:r>
              <a:rPr lang="en-GB" altLang="en-US" sz="2400" b="1">
                <a:solidFill>
                  <a:schemeClr val="bg1"/>
                </a:solidFill>
              </a:rPr>
              <a:t>Zanzibar</a:t>
            </a:r>
            <a:endParaRPr kumimoji="0" lang="en-US" sz="2000" b="0" i="0" u="none" strike="noStrike" kern="1200" cap="none" spc="0" normalizeH="0" baseline="0" noProof="0" dirty="0">
              <a:ln>
                <a:noFill/>
              </a:ln>
              <a:solidFill>
                <a:schemeClr val="bg1"/>
              </a:solidFill>
              <a:effectLst/>
              <a:uLnTx/>
              <a:uFillTx/>
              <a:latin typeface="Calibri"/>
              <a:ea typeface="+mj-ea"/>
              <a:cs typeface="Calibri"/>
            </a:endParaRPr>
          </a:p>
        </p:txBody>
      </p:sp>
      <p:sp>
        <p:nvSpPr>
          <p:cNvPr id="5" name="Oval 4"/>
          <p:cNvSpPr/>
          <p:nvPr/>
        </p:nvSpPr>
        <p:spPr>
          <a:xfrm>
            <a:off x="6918308" y="1203308"/>
            <a:ext cx="4451384" cy="445138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2"/>
          <a:stretch>
            <a:fillRect/>
          </a:stretch>
        </p:blipFill>
        <p:spPr>
          <a:xfrm>
            <a:off x="7380000" y="3060000"/>
            <a:ext cx="1876211" cy="1443600"/>
          </a:xfrm>
          <a:prstGeom prst="rect">
            <a:avLst/>
          </a:prstGeom>
        </p:spPr>
      </p:pic>
    </p:spTree>
    <p:extLst>
      <p:ext uri="{BB962C8B-B14F-4D97-AF65-F5344CB8AC3E}">
        <p14:creationId xmlns:p14="http://schemas.microsoft.com/office/powerpoint/2010/main" val="3293839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err="1">
                <a:solidFill>
                  <a:srgbClr val="132831"/>
                </a:solidFill>
              </a:rPr>
              <a:t>Karibuni</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785652"/>
          </a:xfrm>
          <a:prstGeom prst="rect">
            <a:avLst/>
          </a:prstGeom>
        </p:spPr>
        <p:txBody>
          <a:bodyPr wrap="square">
            <a:spAutoFit/>
          </a:bodyPr>
          <a:lstStyle/>
          <a:p>
            <a:pPr>
              <a:defRPr/>
            </a:pPr>
            <a:r>
              <a:rPr lang="en-GB" sz="2400" dirty="0"/>
              <a:t>Programme</a:t>
            </a:r>
          </a:p>
          <a:p>
            <a:pPr marL="342900" indent="-342900">
              <a:buFont typeface="Arial" panose="020B0604020202020204" pitchFamily="34" charset="0"/>
              <a:buChar char="•"/>
              <a:defRPr/>
            </a:pPr>
            <a:r>
              <a:rPr lang="en-GB" sz="2400" dirty="0"/>
              <a:t>Welcome and introduction; </a:t>
            </a:r>
          </a:p>
          <a:p>
            <a:pPr marL="342900" indent="-342900">
              <a:buFont typeface="Arial" panose="020B0604020202020204" pitchFamily="34" charset="0"/>
              <a:buChar char="•"/>
              <a:defRPr/>
            </a:pPr>
            <a:r>
              <a:rPr lang="en-GB" sz="2400" dirty="0"/>
              <a:t>The green moments of day 4;</a:t>
            </a:r>
          </a:p>
          <a:p>
            <a:pPr marL="342900" indent="-342900">
              <a:buFont typeface="Arial" panose="020B0604020202020204" pitchFamily="34" charset="0"/>
              <a:buChar char="•"/>
              <a:defRPr/>
            </a:pPr>
            <a:r>
              <a:rPr lang="en-GB" sz="2400" dirty="0"/>
              <a:t>Objectives of day 5;</a:t>
            </a:r>
          </a:p>
          <a:p>
            <a:pPr marL="342900" indent="-342900">
              <a:buFont typeface="Arial" panose="020B0604020202020204" pitchFamily="34" charset="0"/>
              <a:buChar char="•"/>
              <a:defRPr/>
            </a:pPr>
            <a:r>
              <a:rPr lang="en-GB" sz="2400" dirty="0"/>
              <a:t>Debriefing about your own tailor-made programme on ‘Career Development’;</a:t>
            </a:r>
          </a:p>
          <a:p>
            <a:pPr marL="342900" indent="-342900">
              <a:buFont typeface="Arial" panose="020B0604020202020204" pitchFamily="34" charset="0"/>
              <a:buChar char="•"/>
              <a:defRPr/>
            </a:pPr>
            <a:r>
              <a:rPr lang="en-GB" sz="2400" dirty="0"/>
              <a:t>Overview of  topic ’Discover your Network’;</a:t>
            </a:r>
          </a:p>
          <a:p>
            <a:pPr marL="342900" indent="-342900">
              <a:buFont typeface="Arial" panose="020B0604020202020204" pitchFamily="34" charset="0"/>
              <a:buChar char="•"/>
              <a:defRPr/>
            </a:pPr>
            <a:r>
              <a:rPr lang="en-GB" sz="2400" dirty="0"/>
              <a:t>Try-out of exercises;</a:t>
            </a:r>
          </a:p>
          <a:p>
            <a:pPr marL="342900" indent="-342900">
              <a:buFont typeface="Arial" panose="020B0604020202020204" pitchFamily="34" charset="0"/>
              <a:buChar char="•"/>
              <a:defRPr/>
            </a:pPr>
            <a:r>
              <a:rPr lang="en-GB" sz="2400" dirty="0"/>
              <a:t>Evaluation, looking forward and updating of tailor-made programme.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C42E261C-25C6-644A-BD5C-7B23B28CD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nl-NL" altLang="en-US" sz="3200" b="1" cap="all" dirty="0">
                <a:solidFill>
                  <a:srgbClr val="132831"/>
                </a:solidFill>
              </a:rPr>
              <a:t>The green </a:t>
            </a:r>
            <a:r>
              <a:rPr lang="nl-NL" altLang="en-US" sz="3200" b="1" cap="all" dirty="0" err="1">
                <a:solidFill>
                  <a:srgbClr val="132831"/>
                </a:solidFill>
              </a:rPr>
              <a:t>moments</a:t>
            </a:r>
            <a:r>
              <a:rPr lang="nl-NL" altLang="en-US" sz="3200" b="1" cap="all" dirty="0">
                <a:solidFill>
                  <a:srgbClr val="132831"/>
                </a:solidFill>
              </a:rPr>
              <a:t> of </a:t>
            </a:r>
            <a:r>
              <a:rPr lang="nl-NL" altLang="en-US" sz="3200" b="1" cap="all" dirty="0" err="1">
                <a:solidFill>
                  <a:srgbClr val="132831"/>
                </a:solidFill>
              </a:rPr>
              <a:t>day</a:t>
            </a:r>
            <a:r>
              <a:rPr lang="nl-NL" altLang="en-US" sz="3200" b="1" cap="all" dirty="0">
                <a:solidFill>
                  <a:srgbClr val="132831"/>
                </a:solidFill>
              </a:rPr>
              <a:t> 4</a:t>
            </a:r>
            <a:endParaRPr lang="en-US" sz="3000" b="1" cap="all" dirty="0">
              <a:solidFill>
                <a:srgbClr val="132831"/>
              </a:solidFill>
              <a:latin typeface="Cubano Regular"/>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200329"/>
          </a:xfrm>
          <a:prstGeom prst="rect">
            <a:avLst/>
          </a:prstGeom>
        </p:spPr>
        <p:txBody>
          <a:bodyPr wrap="square">
            <a:spAutoFit/>
          </a:bodyPr>
          <a:lstStyle/>
          <a:p>
            <a:pPr>
              <a:defRPr/>
            </a:pPr>
            <a:r>
              <a:rPr lang="en-GB" sz="2400" dirty="0"/>
              <a:t>Giving a reflection on the previous training day……..</a:t>
            </a:r>
          </a:p>
          <a:p>
            <a:pPr>
              <a:defRPr/>
            </a:pPr>
            <a:endParaRPr lang="en-GB" sz="2400" dirty="0"/>
          </a:p>
          <a:p>
            <a:pPr>
              <a:defRPr/>
            </a:pPr>
            <a:r>
              <a:rPr lang="en-GB" sz="2400" dirty="0"/>
              <a:t>What was your green moment?</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9649206F-682E-D34B-97CC-BF54BA8B15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258021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altLang="en-US" sz="3200" b="1" cap="all" dirty="0">
                <a:solidFill>
                  <a:srgbClr val="132831"/>
                </a:solidFill>
              </a:rPr>
              <a:t>Objectives</a:t>
            </a:r>
            <a:endParaRPr lang="en-US" sz="3000" cap="all" dirty="0">
              <a:solidFill>
                <a:srgbClr val="132831"/>
              </a:solidFill>
              <a:latin typeface="Cubano Regular"/>
              <a:cs typeface="Cubano Regular"/>
            </a:endParaRPr>
          </a:p>
        </p:txBody>
      </p:sp>
      <p:pic>
        <p:nvPicPr>
          <p:cNvPr id="9" name="Picture 8"/>
          <p:cNvPicPr>
            <a:picLocks noChangeAspect="1"/>
          </p:cNvPicPr>
          <p:nvPr/>
        </p:nvPicPr>
        <p:blipFill>
          <a:blip r:embed="rId2"/>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pPr marL="342900" indent="-342900">
              <a:buFont typeface="Arial" panose="020B0604020202020204" pitchFamily="34" charset="0"/>
              <a:buChar char="•"/>
              <a:defRPr/>
            </a:pPr>
            <a:r>
              <a:rPr lang="en-US" altLang="en-US" sz="2400" dirty="0">
                <a:latin typeface="+mj-lt"/>
              </a:rPr>
              <a:t>Debriefing about your own tailor-made </a:t>
            </a:r>
            <a:r>
              <a:rPr lang="en-US" altLang="en-US" sz="2400" dirty="0" err="1">
                <a:latin typeface="+mj-lt"/>
              </a:rPr>
              <a:t>programme</a:t>
            </a:r>
            <a:r>
              <a:rPr lang="en-US" altLang="en-US" sz="2400" dirty="0">
                <a:latin typeface="+mj-lt"/>
              </a:rPr>
              <a:t> ‘career development’, setting clear criteria;</a:t>
            </a:r>
          </a:p>
          <a:p>
            <a:pPr marL="342900" indent="-342900">
              <a:buFont typeface="Arial" panose="020B0604020202020204" pitchFamily="34" charset="0"/>
              <a:buChar char="•"/>
              <a:defRPr/>
            </a:pPr>
            <a:r>
              <a:rPr lang="en-US" altLang="en-US" sz="2400" dirty="0">
                <a:latin typeface="+mj-lt"/>
              </a:rPr>
              <a:t>Selecting the exercises from the topic ‘Discover your Network’ for your group of youth;</a:t>
            </a:r>
          </a:p>
          <a:p>
            <a:pPr marL="342900" indent="-342900">
              <a:buFont typeface="Arial" panose="020B0604020202020204" pitchFamily="34" charset="0"/>
              <a:buChar char="•"/>
              <a:defRPr/>
            </a:pPr>
            <a:r>
              <a:rPr lang="en-US" altLang="en-US" sz="2400" dirty="0">
                <a:latin typeface="+mj-lt"/>
              </a:rPr>
              <a:t>Doing try-outs of exercises (as many as possible);</a:t>
            </a:r>
          </a:p>
          <a:p>
            <a:pPr marL="342900" indent="-342900">
              <a:buFont typeface="Arial" panose="020B0604020202020204" pitchFamily="34" charset="0"/>
              <a:buChar char="•"/>
              <a:defRPr/>
            </a:pPr>
            <a:r>
              <a:rPr lang="en-US" altLang="en-US" sz="2400" dirty="0">
                <a:latin typeface="+mj-lt"/>
              </a:rPr>
              <a:t>Reflecting and setting goals for the future delivery of your own career development </a:t>
            </a:r>
            <a:r>
              <a:rPr lang="en-US" altLang="en-US" sz="2400" dirty="0" err="1">
                <a:latin typeface="+mj-lt"/>
              </a:rPr>
              <a:t>programme</a:t>
            </a:r>
            <a:r>
              <a:rPr lang="en-US" altLang="en-US" sz="2400" dirty="0">
                <a:latin typeface="+mj-lt"/>
              </a:rPr>
              <a:t>.  </a:t>
            </a:r>
            <a:endParaRPr lang="en-US" sz="1500" dirty="0">
              <a:solidFill>
                <a:srgbClr val="132831"/>
              </a:solidFill>
            </a:endParaRP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5A38850-96DE-6A43-A1D0-1F0A43997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55231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GB" altLang="en-US" sz="3200" b="1" cap="all" dirty="0">
                <a:solidFill>
                  <a:srgbClr val="132831"/>
                </a:solidFill>
              </a:rPr>
              <a:t>Debriefing of homework</a:t>
            </a:r>
            <a:endParaRPr lang="en-US" sz="3200" cap="all" dirty="0">
              <a:solidFill>
                <a:srgbClr val="132831"/>
              </a:solidFill>
              <a:cs typeface="Cubano Regular"/>
            </a:endParaRP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1938992"/>
          </a:xfrm>
          <a:prstGeom prst="rect">
            <a:avLst/>
          </a:prstGeom>
        </p:spPr>
        <p:txBody>
          <a:bodyPr wrap="square">
            <a:spAutoFit/>
          </a:bodyPr>
          <a:lstStyle/>
          <a:p>
            <a:pPr marL="342900" indent="-342900">
              <a:buFont typeface="Arial" panose="020B0604020202020204" pitchFamily="34" charset="0"/>
              <a:buChar char="•"/>
            </a:pPr>
            <a:r>
              <a:rPr lang="en-GB" altLang="nl-NL" sz="2400" dirty="0"/>
              <a:t>In the whole group we check the homework:</a:t>
            </a:r>
          </a:p>
          <a:p>
            <a:pPr marL="800100" lvl="1" indent="-342900">
              <a:buFont typeface="Arial" panose="020B0604020202020204" pitchFamily="34" charset="0"/>
              <a:buChar char="•"/>
            </a:pPr>
            <a:r>
              <a:rPr lang="en-GB" altLang="nl-NL" sz="2400" dirty="0"/>
              <a:t>updating the tailor-made programme;</a:t>
            </a:r>
          </a:p>
          <a:p>
            <a:pPr marL="800100" lvl="1" indent="-342900">
              <a:buFont typeface="Arial" panose="020B0604020202020204" pitchFamily="34" charset="0"/>
              <a:buChar char="•"/>
            </a:pPr>
            <a:r>
              <a:rPr lang="en-GB" altLang="nl-NL" sz="2400" dirty="0"/>
              <a:t>sending it for feedback to the trainers;</a:t>
            </a:r>
          </a:p>
          <a:p>
            <a:pPr marL="800100" lvl="1" indent="-342900">
              <a:buFont typeface="Arial" panose="020B0604020202020204" pitchFamily="34" charset="0"/>
              <a:buChar char="•"/>
            </a:pPr>
            <a:r>
              <a:rPr lang="en-GB" altLang="nl-NL" sz="2400" dirty="0"/>
              <a:t>involving management. What do you need from them? </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A80C8AD-5D5A-1B4B-9B2F-6409748160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1311560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88F913F0-70AE-C841-AE56-1CA486915C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6" name="Afbeelding 5">
            <a:extLst>
              <a:ext uri="{FF2B5EF4-FFF2-40B4-BE49-F238E27FC236}">
                <a16:creationId xmlns:a16="http://schemas.microsoft.com/office/drawing/2014/main" id="{5A4A43B3-C684-44DA-8713-1E1F8DF9AC45}"/>
              </a:ext>
            </a:extLst>
          </p:cNvPr>
          <p:cNvPicPr>
            <a:picLocks noChangeAspect="1"/>
          </p:cNvPicPr>
          <p:nvPr/>
        </p:nvPicPr>
        <p:blipFill>
          <a:blip r:embed="rId5"/>
          <a:stretch>
            <a:fillRect/>
          </a:stretch>
        </p:blipFill>
        <p:spPr>
          <a:xfrm>
            <a:off x="1293778" y="795528"/>
            <a:ext cx="6167337" cy="6062472"/>
          </a:xfrm>
          <a:prstGeom prst="rect">
            <a:avLst/>
          </a:prstGeom>
        </p:spPr>
      </p:pic>
    </p:spTree>
    <p:extLst>
      <p:ext uri="{BB962C8B-B14F-4D97-AF65-F5344CB8AC3E}">
        <p14:creationId xmlns:p14="http://schemas.microsoft.com/office/powerpoint/2010/main" val="428622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Autofit/>
          </a:bodyPr>
          <a:lstStyle/>
          <a:p>
            <a:pPr algn="l"/>
            <a:r>
              <a:rPr lang="en-US" sz="3200" b="1" cap="all" dirty="0">
                <a:solidFill>
                  <a:srgbClr val="132831"/>
                </a:solidFill>
                <a:cs typeface="Calibri Light" panose="020F0302020204030204" pitchFamily="34" charset="0"/>
              </a:rPr>
              <a:t>Topic 4: discover your network</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781384" y="2175354"/>
            <a:ext cx="6664094" cy="3416320"/>
          </a:xfrm>
          <a:prstGeom prst="rect">
            <a:avLst/>
          </a:prstGeom>
        </p:spPr>
        <p:txBody>
          <a:bodyPr wrap="square">
            <a:spAutoFit/>
          </a:bodyPr>
          <a:lstStyle/>
          <a:p>
            <a:r>
              <a:rPr lang="en-US" sz="2400" dirty="0"/>
              <a:t>What is a network? </a:t>
            </a:r>
          </a:p>
          <a:p>
            <a:endParaRPr lang="en-US" sz="2400" dirty="0"/>
          </a:p>
          <a:p>
            <a:r>
              <a:rPr lang="en-US" sz="2400" dirty="0"/>
              <a:t>Why is ‘Discover your Network’  important for the youth?</a:t>
            </a:r>
          </a:p>
          <a:p>
            <a:endParaRPr lang="en-US" sz="2400" dirty="0"/>
          </a:p>
          <a:p>
            <a:endParaRPr lang="en-US" sz="2400" dirty="0"/>
          </a:p>
          <a:p>
            <a:endParaRPr lang="en-US" sz="2400" dirty="0"/>
          </a:p>
          <a:p>
            <a:endParaRPr lang="en-US" sz="2400" dirty="0"/>
          </a:p>
          <a:p>
            <a:endParaRPr lang="en-US" sz="2400" dirty="0"/>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45DA5F5E-A08A-124B-9BCF-EEBB04111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8998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7639247" y="6145200"/>
            <a:ext cx="772008" cy="594000"/>
          </a:xfrm>
          <a:prstGeom prst="rect">
            <a:avLst/>
          </a:prstGeom>
        </p:spPr>
      </p:pic>
      <p:pic>
        <p:nvPicPr>
          <p:cNvPr id="7" name="Afbeelding 6">
            <a:extLst>
              <a:ext uri="{FF2B5EF4-FFF2-40B4-BE49-F238E27FC236}">
                <a16:creationId xmlns:a16="http://schemas.microsoft.com/office/drawing/2014/main" id="{45DA5F5E-A08A-124B-9BCF-EEBB041118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pic>
        <p:nvPicPr>
          <p:cNvPr id="5" name="Afbeelding 4">
            <a:extLst>
              <a:ext uri="{FF2B5EF4-FFF2-40B4-BE49-F238E27FC236}">
                <a16:creationId xmlns:a16="http://schemas.microsoft.com/office/drawing/2014/main" id="{3C920D0E-4578-4A80-961F-45EBA3AE224D}"/>
              </a:ext>
            </a:extLst>
          </p:cNvPr>
          <p:cNvPicPr>
            <a:picLocks noChangeAspect="1"/>
          </p:cNvPicPr>
          <p:nvPr/>
        </p:nvPicPr>
        <p:blipFill>
          <a:blip r:embed="rId5"/>
          <a:stretch>
            <a:fillRect/>
          </a:stretch>
        </p:blipFill>
        <p:spPr>
          <a:xfrm>
            <a:off x="1206229" y="795529"/>
            <a:ext cx="6264613" cy="6062472"/>
          </a:xfrm>
          <a:prstGeom prst="rect">
            <a:avLst/>
          </a:prstGeom>
        </p:spPr>
      </p:pic>
    </p:spTree>
    <p:extLst>
      <p:ext uri="{BB962C8B-B14F-4D97-AF65-F5344CB8AC3E}">
        <p14:creationId xmlns:p14="http://schemas.microsoft.com/office/powerpoint/2010/main" val="107981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1384" y="1031256"/>
            <a:ext cx="7720613" cy="887232"/>
          </a:xfrm>
        </p:spPr>
        <p:txBody>
          <a:bodyPr>
            <a:normAutofit/>
          </a:bodyPr>
          <a:lstStyle/>
          <a:p>
            <a:pPr algn="l"/>
            <a:r>
              <a:rPr lang="en-US" sz="3200" b="1" cap="all" dirty="0">
                <a:solidFill>
                  <a:srgbClr val="132831"/>
                </a:solidFill>
                <a:cs typeface="Calibri Light" panose="020F0302020204030204" pitchFamily="34" charset="0"/>
              </a:rPr>
              <a:t>Overview ‘Discover your network’</a:t>
            </a:r>
          </a:p>
        </p:txBody>
      </p:sp>
      <p:pic>
        <p:nvPicPr>
          <p:cNvPr id="9" name="Picture 8"/>
          <p:cNvPicPr>
            <a:picLocks noChangeAspect="1"/>
          </p:cNvPicPr>
          <p:nvPr/>
        </p:nvPicPr>
        <p:blipFill>
          <a:blip r:embed="rId3"/>
          <a:stretch>
            <a:fillRect/>
          </a:stretch>
        </p:blipFill>
        <p:spPr>
          <a:xfrm>
            <a:off x="7639247" y="6145200"/>
            <a:ext cx="772008" cy="594000"/>
          </a:xfrm>
          <a:prstGeom prst="rect">
            <a:avLst/>
          </a:prstGeom>
        </p:spPr>
      </p:pic>
      <p:sp>
        <p:nvSpPr>
          <p:cNvPr id="11" name="Rectangle 10"/>
          <p:cNvSpPr/>
          <p:nvPr/>
        </p:nvSpPr>
        <p:spPr>
          <a:xfrm>
            <a:off x="879164" y="2028790"/>
            <a:ext cx="8064222" cy="4524315"/>
          </a:xfrm>
          <a:prstGeom prst="rect">
            <a:avLst/>
          </a:prstGeom>
        </p:spPr>
        <p:txBody>
          <a:bodyPr wrap="square">
            <a:spAutoFit/>
          </a:bodyPr>
          <a:lstStyle/>
          <a:p>
            <a:r>
              <a:rPr lang="en-US" sz="2400" dirty="0"/>
              <a:t>In total there are 21 exercises in ‘Discover your Network’. </a:t>
            </a:r>
          </a:p>
          <a:p>
            <a:r>
              <a:rPr lang="en-US" sz="2400" dirty="0"/>
              <a:t>Aims are:</a:t>
            </a:r>
          </a:p>
          <a:p>
            <a:pPr marL="342900" indent="-342900">
              <a:buFont typeface="Arial" panose="020B0604020202020204" pitchFamily="34" charset="0"/>
              <a:buChar char="•"/>
            </a:pPr>
            <a:r>
              <a:rPr lang="en-US" sz="2400" dirty="0"/>
              <a:t>to become aware what a network is and to identify the persons in your own network;</a:t>
            </a:r>
          </a:p>
          <a:p>
            <a:endParaRPr lang="en-US" sz="2400" dirty="0"/>
          </a:p>
          <a:p>
            <a:pPr marL="342900" indent="-342900">
              <a:buFont typeface="Arial" panose="020B0604020202020204" pitchFamily="34" charset="0"/>
              <a:buChar char="•"/>
            </a:pPr>
            <a:r>
              <a:rPr lang="en-US" sz="2400" dirty="0"/>
              <a:t>to explore what the value is of your network, how to give and get support from your network;</a:t>
            </a:r>
          </a:p>
          <a:p>
            <a:endParaRPr lang="en-US" sz="2400" dirty="0"/>
          </a:p>
          <a:p>
            <a:pPr marL="342900" indent="-342900">
              <a:buFont typeface="Arial" panose="020B0604020202020204" pitchFamily="34" charset="0"/>
              <a:buChar char="•"/>
            </a:pPr>
            <a:r>
              <a:rPr lang="en-US" sz="2400" dirty="0"/>
              <a:t>to become aware of your communication skills and what the effect of your communication is; </a:t>
            </a:r>
          </a:p>
          <a:p>
            <a:endParaRPr lang="en-US" sz="2400" dirty="0"/>
          </a:p>
          <a:p>
            <a:pPr marL="342900" indent="-342900">
              <a:buFont typeface="Arial" panose="020B0604020202020204" pitchFamily="34" charset="0"/>
              <a:buChar char="•"/>
            </a:pPr>
            <a:r>
              <a:rPr lang="en-US" sz="2400" dirty="0"/>
              <a:t>to build, use and maintain your network.</a:t>
            </a:r>
          </a:p>
        </p:txBody>
      </p:sp>
      <p:cxnSp>
        <p:nvCxnSpPr>
          <p:cNvPr id="13" name="Straight Connector 12"/>
          <p:cNvCxnSpPr/>
          <p:nvPr/>
        </p:nvCxnSpPr>
        <p:spPr>
          <a:xfrm>
            <a:off x="879164" y="1918488"/>
            <a:ext cx="8064222" cy="1588"/>
          </a:xfrm>
          <a:prstGeom prst="line">
            <a:avLst/>
          </a:prstGeom>
          <a:ln>
            <a:solidFill>
              <a:srgbClr val="132831"/>
            </a:solidFill>
          </a:ln>
          <a:effectLst/>
        </p:spPr>
        <p:style>
          <a:lnRef idx="2">
            <a:schemeClr val="accent1"/>
          </a:lnRef>
          <a:fillRef idx="0">
            <a:schemeClr val="accent1"/>
          </a:fillRef>
          <a:effectRef idx="1">
            <a:schemeClr val="accent1"/>
          </a:effectRef>
          <a:fontRef idx="minor">
            <a:schemeClr val="tx1"/>
          </a:fontRef>
        </p:style>
      </p:cxnSp>
      <p:pic>
        <p:nvPicPr>
          <p:cNvPr id="7" name="Afbeelding 6">
            <a:extLst>
              <a:ext uri="{FF2B5EF4-FFF2-40B4-BE49-F238E27FC236}">
                <a16:creationId xmlns:a16="http://schemas.microsoft.com/office/drawing/2014/main" id="{0EEB395F-2650-6F4D-ABD3-C7CAFA059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95528"/>
          </a:xfrm>
          <a:prstGeom prst="rect">
            <a:avLst/>
          </a:prstGeom>
        </p:spPr>
      </p:pic>
    </p:spTree>
    <p:extLst>
      <p:ext uri="{BB962C8B-B14F-4D97-AF65-F5344CB8AC3E}">
        <p14:creationId xmlns:p14="http://schemas.microsoft.com/office/powerpoint/2010/main" val="4128314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4141</TotalTime>
  <Words>1200</Words>
  <Application>Microsoft Office PowerPoint</Application>
  <PresentationFormat>Diavoorstelling (4:3)</PresentationFormat>
  <Paragraphs>112</Paragraphs>
  <Slides>15</Slides>
  <Notes>8</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15</vt:i4>
      </vt:variant>
    </vt:vector>
  </HeadingPairs>
  <TitlesOfParts>
    <vt:vector size="20" baseType="lpstr">
      <vt:lpstr>Arial</vt:lpstr>
      <vt:lpstr>Calibri</vt:lpstr>
      <vt:lpstr>Cubano Regular</vt:lpstr>
      <vt:lpstr>Office Theme</vt:lpstr>
      <vt:lpstr>1_Office Theme</vt:lpstr>
      <vt:lpstr>Training of Trainers Career Development</vt:lpstr>
      <vt:lpstr>Karibuni</vt:lpstr>
      <vt:lpstr>The green moments of day 4</vt:lpstr>
      <vt:lpstr>Objectives</vt:lpstr>
      <vt:lpstr>Debriefing of homework</vt:lpstr>
      <vt:lpstr>PowerPoint-presentatie</vt:lpstr>
      <vt:lpstr>Topic 4: discover your network</vt:lpstr>
      <vt:lpstr>PowerPoint-presentatie</vt:lpstr>
      <vt:lpstr>Overview ‘Discover your network’</vt:lpstr>
      <vt:lpstr>Selecting the exercises</vt:lpstr>
      <vt:lpstr>Logbook reflections</vt:lpstr>
      <vt:lpstr>Try-out of the selected exercises</vt:lpstr>
      <vt:lpstr>Looking forward and homework</vt:lpstr>
      <vt:lpstr>Evaluation</vt:lpstr>
      <vt:lpstr>Training of Trainers Career Development</vt:lpstr>
    </vt:vector>
  </TitlesOfParts>
  <Company>Grant MacEwan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dc:title>
  <dc:creator>Katie Wolgemuth</dc:creator>
  <cp:lastModifiedBy>Wil Bom</cp:lastModifiedBy>
  <cp:revision>154</cp:revision>
  <dcterms:created xsi:type="dcterms:W3CDTF">2016-11-16T12:29:20Z</dcterms:created>
  <dcterms:modified xsi:type="dcterms:W3CDTF">2021-11-02T16:44:01Z</dcterms:modified>
</cp:coreProperties>
</file>