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3"/>
  </p:notesMasterIdLst>
  <p:sldIdLst>
    <p:sldId id="256" r:id="rId3"/>
    <p:sldId id="257" r:id="rId4"/>
    <p:sldId id="319" r:id="rId5"/>
    <p:sldId id="390" r:id="rId6"/>
    <p:sldId id="391" r:id="rId7"/>
    <p:sldId id="398" r:id="rId8"/>
    <p:sldId id="397" r:id="rId9"/>
    <p:sldId id="348" r:id="rId10"/>
    <p:sldId id="355" r:id="rId11"/>
    <p:sldId id="359" r:id="rId12"/>
    <p:sldId id="395" r:id="rId13"/>
    <p:sldId id="375" r:id="rId14"/>
    <p:sldId id="374" r:id="rId15"/>
    <p:sldId id="377" r:id="rId16"/>
    <p:sldId id="389" r:id="rId17"/>
    <p:sldId id="394" r:id="rId18"/>
    <p:sldId id="392" r:id="rId19"/>
    <p:sldId id="393" r:id="rId20"/>
    <p:sldId id="388" r:id="rId21"/>
    <p:sldId id="396"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tty den Boogert" initials="KdB" lastIdx="12" clrIdx="0">
    <p:extLst>
      <p:ext uri="{19B8F6BF-5375-455C-9EA6-DF929625EA0E}">
        <p15:presenceInfo xmlns:p15="http://schemas.microsoft.com/office/powerpoint/2012/main" userId="c80cf8fe89b52679" providerId="Windows Live"/>
      </p:ext>
    </p:extLst>
  </p:cmAuthor>
  <p:cmAuthor id="2" name="Wil Bom" initials="WB" lastIdx="1" clrIdx="1">
    <p:extLst>
      <p:ext uri="{19B8F6BF-5375-455C-9EA6-DF929625EA0E}">
        <p15:presenceInfo xmlns:p15="http://schemas.microsoft.com/office/powerpoint/2012/main" userId="59b87781e300d0d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28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02" autoAdjust="0"/>
    <p:restoredTop sz="91136" autoAdjust="0"/>
  </p:normalViewPr>
  <p:slideViewPr>
    <p:cSldViewPr snapToGrid="0" snapToObjects="1" showGuides="1">
      <p:cViewPr varScale="1">
        <p:scale>
          <a:sx n="79" d="100"/>
          <a:sy n="79" d="100"/>
        </p:scale>
        <p:origin x="1613"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55" d="100"/>
          <a:sy n="55" d="100"/>
        </p:scale>
        <p:origin x="288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3383AE-61E6-42C4-A7C0-B27FAAE4CD32}" type="datetimeFigureOut">
              <a:rPr lang="nl-NL" smtClean="0"/>
              <a:t>2-11-2021</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72D1BB-D149-4B45-BD84-10A57BD275A3}" type="slidenum">
              <a:rPr lang="nl-NL" smtClean="0"/>
              <a:t>‹nr.›</a:t>
            </a:fld>
            <a:endParaRPr lang="nl-NL"/>
          </a:p>
        </p:txBody>
      </p:sp>
    </p:spTree>
    <p:extLst>
      <p:ext uri="{BB962C8B-B14F-4D97-AF65-F5344CB8AC3E}">
        <p14:creationId xmlns:p14="http://schemas.microsoft.com/office/powerpoint/2010/main" val="3907514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noProof="0" dirty="0"/>
              <a:t>Due</a:t>
            </a:r>
            <a:r>
              <a:rPr lang="en-GB" baseline="0" noProof="0" dirty="0"/>
              <a:t> to </a:t>
            </a:r>
            <a:r>
              <a:rPr lang="en-GB" noProof="0" dirty="0"/>
              <a:t>several reasons,</a:t>
            </a:r>
            <a:r>
              <a:rPr lang="en-GB" baseline="0" noProof="0" dirty="0"/>
              <a:t> it can happen that</a:t>
            </a:r>
            <a:r>
              <a:rPr lang="en-GB" noProof="0" dirty="0"/>
              <a:t> people missed day 6. In that case,</a:t>
            </a:r>
            <a:r>
              <a:rPr lang="en-GB" baseline="0" noProof="0" dirty="0"/>
              <a:t> </a:t>
            </a:r>
            <a:r>
              <a:rPr lang="en-GB" noProof="0" dirty="0"/>
              <a:t>this kind of summarising  is helpful. </a:t>
            </a:r>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t>3</a:t>
            </a:fld>
            <a:endParaRPr lang="nl-NL"/>
          </a:p>
        </p:txBody>
      </p:sp>
    </p:spTree>
    <p:extLst>
      <p:ext uri="{BB962C8B-B14F-4D97-AF65-F5344CB8AC3E}">
        <p14:creationId xmlns:p14="http://schemas.microsoft.com/office/powerpoint/2010/main" val="22960615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noProof="0" dirty="0"/>
              <a:t>This content</a:t>
            </a:r>
            <a:r>
              <a:rPr lang="en-GB" baseline="0" noProof="0" dirty="0"/>
              <a:t> is in line with </a:t>
            </a:r>
            <a:r>
              <a:rPr lang="en-GB" noProof="0" dirty="0"/>
              <a:t>the format. Those are the criteria the presentation should meet. And…. energizers are needed. </a:t>
            </a:r>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t>17</a:t>
            </a:fld>
            <a:endParaRPr lang="nl-NL"/>
          </a:p>
        </p:txBody>
      </p:sp>
    </p:spTree>
    <p:extLst>
      <p:ext uri="{BB962C8B-B14F-4D97-AF65-F5344CB8AC3E}">
        <p14:creationId xmlns:p14="http://schemas.microsoft.com/office/powerpoint/2010/main" val="10262679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t>18</a:t>
            </a:fld>
            <a:endParaRPr lang="nl-NL"/>
          </a:p>
        </p:txBody>
      </p:sp>
    </p:spTree>
    <p:extLst>
      <p:ext uri="{BB962C8B-B14F-4D97-AF65-F5344CB8AC3E}">
        <p14:creationId xmlns:p14="http://schemas.microsoft.com/office/powerpoint/2010/main" val="274993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noProof="0" dirty="0"/>
              <a:t>Don’t take too much time for this debriefing.</a:t>
            </a:r>
            <a:r>
              <a:rPr lang="en-GB" baseline="0" noProof="0" dirty="0"/>
              <a:t> A</a:t>
            </a:r>
            <a:r>
              <a:rPr lang="en-GB" noProof="0" dirty="0"/>
              <a:t>t the end of the day we are looking forward to the presentations, but it is good to anticipate on</a:t>
            </a:r>
            <a:r>
              <a:rPr lang="en-GB" baseline="0" noProof="0" dirty="0"/>
              <a:t> what is coming..</a:t>
            </a:r>
            <a:r>
              <a:rPr lang="en-GB" noProof="0" dirty="0"/>
              <a:t> and if there are any questions….  Some participants</a:t>
            </a:r>
            <a:r>
              <a:rPr lang="en-GB" baseline="0" noProof="0" dirty="0"/>
              <a:t> </a:t>
            </a:r>
            <a:r>
              <a:rPr lang="en-GB" noProof="0" dirty="0"/>
              <a:t>just want to show you their work so far. Ask them to send it to you and if you have some time during the</a:t>
            </a:r>
            <a:r>
              <a:rPr lang="en-GB" baseline="0" noProof="0" dirty="0"/>
              <a:t> time they work in </a:t>
            </a:r>
            <a:r>
              <a:rPr lang="en-GB" noProof="0" dirty="0"/>
              <a:t>subgroups</a:t>
            </a:r>
            <a:r>
              <a:rPr lang="en-GB" baseline="0" noProof="0" dirty="0"/>
              <a:t>, </a:t>
            </a:r>
            <a:r>
              <a:rPr lang="en-GB" noProof="0" dirty="0"/>
              <a:t>you can have a  look</a:t>
            </a:r>
            <a:r>
              <a:rPr lang="en-GB" baseline="0" noProof="0" dirty="0"/>
              <a:t> at</a:t>
            </a:r>
            <a:r>
              <a:rPr lang="en-GB" noProof="0" dirty="0"/>
              <a:t> it. When you have a co-facilitator he/she can</a:t>
            </a:r>
            <a:r>
              <a:rPr lang="en-GB" baseline="0" noProof="0" dirty="0"/>
              <a:t> replace you</a:t>
            </a:r>
            <a:r>
              <a:rPr lang="en-GB" noProof="0" dirty="0"/>
              <a:t>, otherwise you need to be in the group all the time.</a:t>
            </a:r>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t>5</a:t>
            </a:fld>
            <a:endParaRPr lang="nl-NL"/>
          </a:p>
        </p:txBody>
      </p:sp>
    </p:spTree>
    <p:extLst>
      <p:ext uri="{BB962C8B-B14F-4D97-AF65-F5344CB8AC3E}">
        <p14:creationId xmlns:p14="http://schemas.microsoft.com/office/powerpoint/2010/main" val="682468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The </a:t>
            </a:r>
            <a:r>
              <a:rPr lang="nl-NL" dirty="0" err="1"/>
              <a:t>compass</a:t>
            </a:r>
            <a:r>
              <a:rPr lang="nl-NL" dirty="0"/>
              <a:t> </a:t>
            </a:r>
            <a:r>
              <a:rPr lang="nl-NL" dirty="0" err="1"/>
              <a:t>can</a:t>
            </a:r>
            <a:r>
              <a:rPr lang="nl-NL" dirty="0"/>
              <a:t> </a:t>
            </a:r>
            <a:r>
              <a:rPr lang="nl-NL" dirty="0" err="1"/>
              <a:t>be</a:t>
            </a:r>
            <a:r>
              <a:rPr lang="nl-NL" dirty="0"/>
              <a:t> </a:t>
            </a:r>
            <a:r>
              <a:rPr lang="nl-NL" dirty="0" err="1"/>
              <a:t>used</a:t>
            </a:r>
            <a:r>
              <a:rPr lang="nl-NL" dirty="0"/>
              <a:t> </a:t>
            </a:r>
            <a:r>
              <a:rPr lang="nl-NL" dirty="0" err="1"/>
              <a:t>to</a:t>
            </a:r>
            <a:r>
              <a:rPr lang="nl-NL" dirty="0"/>
              <a:t> </a:t>
            </a:r>
            <a:r>
              <a:rPr lang="nl-NL" dirty="0" err="1"/>
              <a:t>summarise</a:t>
            </a:r>
            <a:r>
              <a:rPr lang="nl-NL" dirty="0"/>
              <a:t> </a:t>
            </a:r>
            <a:r>
              <a:rPr lang="nl-NL" dirty="0" err="1"/>
              <a:t>what</a:t>
            </a:r>
            <a:r>
              <a:rPr lang="nl-NL" dirty="0"/>
              <a:t> </a:t>
            </a:r>
            <a:r>
              <a:rPr lang="nl-NL" dirty="0" err="1"/>
              <a:t>you</a:t>
            </a:r>
            <a:r>
              <a:rPr lang="nl-NL" dirty="0"/>
              <a:t> are </a:t>
            </a:r>
            <a:r>
              <a:rPr lang="nl-NL" dirty="0" err="1"/>
              <a:t>doing</a:t>
            </a:r>
            <a:r>
              <a:rPr lang="nl-NL" dirty="0"/>
              <a:t> ± </a:t>
            </a:r>
            <a:r>
              <a:rPr lang="nl-NL" dirty="0" err="1"/>
              <a:t>which</a:t>
            </a:r>
            <a:r>
              <a:rPr lang="nl-NL" dirty="0"/>
              <a:t> </a:t>
            </a:r>
            <a:r>
              <a:rPr lang="nl-NL" dirty="0" err="1"/>
              <a:t>questions</a:t>
            </a:r>
            <a:r>
              <a:rPr lang="nl-NL" dirty="0"/>
              <a:t> </a:t>
            </a:r>
            <a:r>
              <a:rPr lang="nl-NL" dirty="0" err="1"/>
              <a:t>you</a:t>
            </a:r>
            <a:r>
              <a:rPr lang="nl-NL" dirty="0"/>
              <a:t> have </a:t>
            </a:r>
            <a:r>
              <a:rPr lang="nl-NL" dirty="0" err="1"/>
              <a:t>done</a:t>
            </a:r>
            <a:r>
              <a:rPr lang="nl-NL" dirty="0"/>
              <a:t> </a:t>
            </a:r>
            <a:r>
              <a:rPr lang="nl-NL" dirty="0" err="1"/>
              <a:t>so</a:t>
            </a:r>
            <a:r>
              <a:rPr lang="nl-NL" dirty="0"/>
              <a:t> far </a:t>
            </a:r>
            <a:r>
              <a:rPr lang="nl-NL" dirty="0" err="1"/>
              <a:t>and</a:t>
            </a:r>
            <a:r>
              <a:rPr lang="nl-NL" dirty="0"/>
              <a:t> </a:t>
            </a:r>
            <a:r>
              <a:rPr lang="nl-NL" dirty="0" err="1"/>
              <a:t>what</a:t>
            </a:r>
            <a:r>
              <a:rPr lang="nl-NL" dirty="0"/>
              <a:t> </a:t>
            </a:r>
            <a:r>
              <a:rPr lang="nl-NL" dirty="0" err="1"/>
              <a:t>will</a:t>
            </a:r>
            <a:r>
              <a:rPr lang="nl-NL" dirty="0"/>
              <a:t> </a:t>
            </a:r>
            <a:r>
              <a:rPr lang="nl-NL" dirty="0" err="1"/>
              <a:t>come</a:t>
            </a:r>
            <a:r>
              <a:rPr lang="nl-NL" dirty="0"/>
              <a:t> in </a:t>
            </a:r>
            <a:r>
              <a:rPr lang="nl-NL" dirty="0" err="1"/>
              <a:t>the</a:t>
            </a:r>
            <a:r>
              <a:rPr lang="nl-NL" dirty="0"/>
              <a:t> next training </a:t>
            </a:r>
            <a:r>
              <a:rPr lang="nl-NL" dirty="0" err="1"/>
              <a:t>days</a:t>
            </a:r>
            <a:r>
              <a:rPr lang="nl-NL" dirty="0"/>
              <a:t>. </a:t>
            </a:r>
          </a:p>
          <a:p>
            <a:endParaRPr lang="nl-NL" dirty="0"/>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72D1BB-D149-4B45-BD84-10A57BD275A3}"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375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Ask</a:t>
            </a:r>
            <a:r>
              <a:rPr lang="nl-NL" dirty="0"/>
              <a:t> </a:t>
            </a:r>
            <a:r>
              <a:rPr lang="nl-NL" dirty="0" err="1"/>
              <a:t>participants</a:t>
            </a:r>
            <a:r>
              <a:rPr lang="nl-NL" dirty="0"/>
              <a:t> </a:t>
            </a:r>
            <a:r>
              <a:rPr lang="nl-NL" dirty="0" err="1"/>
              <a:t>to</a:t>
            </a:r>
            <a:r>
              <a:rPr lang="nl-NL" dirty="0"/>
              <a:t> </a:t>
            </a:r>
            <a:r>
              <a:rPr lang="nl-NL" dirty="0" err="1"/>
              <a:t>tell</a:t>
            </a:r>
            <a:r>
              <a:rPr lang="nl-NL" dirty="0"/>
              <a:t> </a:t>
            </a:r>
            <a:r>
              <a:rPr lang="nl-NL" dirty="0" err="1"/>
              <a:t>about</a:t>
            </a:r>
            <a:r>
              <a:rPr lang="nl-NL" dirty="0"/>
              <a:t> </a:t>
            </a:r>
            <a:r>
              <a:rPr lang="nl-NL" dirty="0" err="1"/>
              <a:t>this</a:t>
            </a:r>
            <a:r>
              <a:rPr lang="nl-NL" dirty="0"/>
              <a:t> topic in </a:t>
            </a:r>
            <a:r>
              <a:rPr lang="nl-NL" dirty="0" err="1"/>
              <a:t>their</a:t>
            </a:r>
            <a:r>
              <a:rPr lang="nl-NL" dirty="0"/>
              <a:t> </a:t>
            </a:r>
            <a:r>
              <a:rPr lang="nl-NL" dirty="0" err="1"/>
              <a:t>own</a:t>
            </a:r>
            <a:r>
              <a:rPr lang="nl-NL" dirty="0"/>
              <a:t> </a:t>
            </a:r>
            <a:r>
              <a:rPr lang="nl-NL" dirty="0" err="1"/>
              <a:t>words</a:t>
            </a:r>
            <a:r>
              <a:rPr lang="nl-NL" dirty="0"/>
              <a:t>.</a:t>
            </a: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means: planning, controlling and adapting your way of learning and working, with the intention to streamline your career development. Students/jobseekers and job creators develop the skill to take initiative and responsibility. They acquire the skill to obtain, keep or change their position in the job market. They learn how to </a:t>
            </a:r>
            <a:r>
              <a:rPr lang="en-GB" sz="1200" kern="1200" dirty="0">
                <a:solidFill>
                  <a:schemeClr val="tx1"/>
                </a:solidFill>
                <a:effectLst/>
                <a:latin typeface="+mn-lt"/>
                <a:ea typeface="+mn-ea"/>
                <a:cs typeface="+mn-cs"/>
              </a:rPr>
              <a:t>find </a:t>
            </a:r>
            <a:r>
              <a:rPr lang="en-US" sz="1200" kern="1200" dirty="0">
                <a:solidFill>
                  <a:schemeClr val="tx1"/>
                </a:solidFill>
                <a:effectLst/>
                <a:latin typeface="+mn-lt"/>
                <a:ea typeface="+mn-ea"/>
                <a:cs typeface="+mn-cs"/>
              </a:rPr>
              <a:t>a job, how to create a CV, and how to conduct an interview. </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t>7</a:t>
            </a:fld>
            <a:endParaRPr lang="nl-NL"/>
          </a:p>
        </p:txBody>
      </p:sp>
    </p:spTree>
    <p:extLst>
      <p:ext uri="{BB962C8B-B14F-4D97-AF65-F5344CB8AC3E}">
        <p14:creationId xmlns:p14="http://schemas.microsoft.com/office/powerpoint/2010/main" val="1178841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Ask</a:t>
            </a:r>
            <a:r>
              <a:rPr lang="nl-NL" dirty="0"/>
              <a:t> </a:t>
            </a:r>
            <a:r>
              <a:rPr lang="nl-NL" dirty="0" err="1"/>
              <a:t>participants</a:t>
            </a:r>
            <a:r>
              <a:rPr lang="nl-NL" dirty="0"/>
              <a:t> </a:t>
            </a:r>
            <a:r>
              <a:rPr lang="nl-NL" dirty="0" err="1"/>
              <a:t>to</a:t>
            </a:r>
            <a:r>
              <a:rPr lang="nl-NL" dirty="0"/>
              <a:t> </a:t>
            </a:r>
            <a:r>
              <a:rPr lang="nl-NL" dirty="0" err="1"/>
              <a:t>tell</a:t>
            </a:r>
            <a:r>
              <a:rPr lang="nl-NL" dirty="0"/>
              <a:t> </a:t>
            </a:r>
            <a:r>
              <a:rPr lang="nl-NL" dirty="0" err="1"/>
              <a:t>about</a:t>
            </a:r>
            <a:r>
              <a:rPr lang="nl-NL" dirty="0"/>
              <a:t> </a:t>
            </a:r>
            <a:r>
              <a:rPr lang="nl-NL" dirty="0" err="1"/>
              <a:t>this</a:t>
            </a:r>
            <a:r>
              <a:rPr lang="nl-NL" dirty="0"/>
              <a:t> topic in </a:t>
            </a:r>
            <a:r>
              <a:rPr lang="nl-NL" dirty="0" err="1"/>
              <a:t>their</a:t>
            </a:r>
            <a:r>
              <a:rPr lang="nl-NL" dirty="0"/>
              <a:t> </a:t>
            </a:r>
            <a:r>
              <a:rPr lang="nl-NL" dirty="0" err="1"/>
              <a:t>own</a:t>
            </a:r>
            <a:r>
              <a:rPr lang="nl-NL" dirty="0"/>
              <a:t> </a:t>
            </a:r>
            <a:r>
              <a:rPr lang="nl-NL" dirty="0" err="1"/>
              <a:t>words</a:t>
            </a:r>
            <a:r>
              <a:rPr lang="nl-NL" dirty="0"/>
              <a:t>.</a:t>
            </a: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means: planning, controlling and adapting your way of learning and working, with the intention to streamline your career development. Students/jobseekers and job creators develop the skill to take initiative and responsibility. They acquire the skill to obtain, keep or change their position in the job market. They learn how to </a:t>
            </a:r>
            <a:r>
              <a:rPr lang="en-GB" sz="1200" kern="1200" dirty="0">
                <a:solidFill>
                  <a:schemeClr val="tx1"/>
                </a:solidFill>
                <a:effectLst/>
                <a:latin typeface="+mn-lt"/>
                <a:ea typeface="+mn-ea"/>
                <a:cs typeface="+mn-cs"/>
              </a:rPr>
              <a:t>find </a:t>
            </a:r>
            <a:r>
              <a:rPr lang="en-US" sz="1200" kern="1200" dirty="0">
                <a:solidFill>
                  <a:schemeClr val="tx1"/>
                </a:solidFill>
                <a:effectLst/>
                <a:latin typeface="+mn-lt"/>
                <a:ea typeface="+mn-ea"/>
                <a:cs typeface="+mn-cs"/>
              </a:rPr>
              <a:t>a job, how to create a CV, and how to conduct an interview. </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t>8</a:t>
            </a:fld>
            <a:endParaRPr lang="nl-NL"/>
          </a:p>
        </p:txBody>
      </p:sp>
    </p:spTree>
    <p:extLst>
      <p:ext uri="{BB962C8B-B14F-4D97-AF65-F5344CB8AC3E}">
        <p14:creationId xmlns:p14="http://schemas.microsoft.com/office/powerpoint/2010/main" val="2236740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noProof="0" dirty="0"/>
              <a:t>A very big topic, too much to read</a:t>
            </a:r>
            <a:r>
              <a:rPr lang="en-GB" baseline="0" noProof="0" dirty="0"/>
              <a:t> through </a:t>
            </a:r>
            <a:r>
              <a:rPr lang="en-GB" noProof="0" dirty="0"/>
              <a:t>them all. The exercises are divided</a:t>
            </a:r>
            <a:r>
              <a:rPr lang="en-GB" baseline="0" noProof="0" dirty="0"/>
              <a:t> </a:t>
            </a:r>
            <a:r>
              <a:rPr lang="en-GB" noProof="0" dirty="0"/>
              <a:t>in three parts.</a:t>
            </a:r>
            <a:r>
              <a:rPr lang="en-GB" baseline="0" noProof="0" dirty="0"/>
              <a:t> Each</a:t>
            </a:r>
            <a:r>
              <a:rPr lang="en-GB" noProof="0" dirty="0"/>
              <a:t> subgroup gets around ten exercises to peruse</a:t>
            </a:r>
            <a:r>
              <a:rPr lang="en-GB" baseline="0" noProof="0" dirty="0"/>
              <a:t> </a:t>
            </a:r>
            <a:r>
              <a:rPr lang="en-GB" noProof="0" dirty="0"/>
              <a:t>and they choose one of them to practice.</a:t>
            </a:r>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t>9</a:t>
            </a:fld>
            <a:endParaRPr lang="nl-NL"/>
          </a:p>
        </p:txBody>
      </p:sp>
    </p:spTree>
    <p:extLst>
      <p:ext uri="{BB962C8B-B14F-4D97-AF65-F5344CB8AC3E}">
        <p14:creationId xmlns:p14="http://schemas.microsoft.com/office/powerpoint/2010/main" val="843729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noProof="0" dirty="0"/>
              <a:t>This is a huge topic.</a:t>
            </a:r>
            <a:r>
              <a:rPr lang="en-GB" baseline="0" noProof="0" dirty="0"/>
              <a:t> It is </a:t>
            </a:r>
            <a:r>
              <a:rPr lang="en-GB" noProof="0" dirty="0"/>
              <a:t>not possible to study</a:t>
            </a:r>
            <a:r>
              <a:rPr lang="en-GB" baseline="0" noProof="0" dirty="0"/>
              <a:t> </a:t>
            </a:r>
            <a:r>
              <a:rPr lang="en-GB" noProof="0" dirty="0"/>
              <a:t>in class the total overview. So, divide the topic in 3 x 10 exercises and give each subgroup a different part of the overview to read.</a:t>
            </a:r>
            <a:r>
              <a:rPr lang="en-GB" baseline="0" noProof="0" dirty="0"/>
              <a:t> They </a:t>
            </a:r>
            <a:r>
              <a:rPr lang="en-GB" noProof="0" dirty="0"/>
              <a:t>select their exercises from that part. For their tailor-made programme they can select exercises from 30 exercises.</a:t>
            </a:r>
          </a:p>
          <a:p>
            <a:r>
              <a:rPr lang="en-GB" noProof="0" dirty="0"/>
              <a:t>You need to know which participants have not yet delivered an exercise.  Sometimes some only took a</a:t>
            </a:r>
            <a:r>
              <a:rPr lang="en-GB" baseline="0" noProof="0" dirty="0"/>
              <a:t> helper’s </a:t>
            </a:r>
            <a:r>
              <a:rPr lang="en-GB" noProof="0" dirty="0"/>
              <a:t>role.</a:t>
            </a:r>
            <a:r>
              <a:rPr lang="en-GB" baseline="0" noProof="0" dirty="0"/>
              <a:t> They </a:t>
            </a:r>
            <a:r>
              <a:rPr lang="en-GB" noProof="0" dirty="0"/>
              <a:t>need to be in charge as the main trainer this time. So if you have made up that list of people who have already facilitated, you can point out the ones who need</a:t>
            </a:r>
            <a:r>
              <a:rPr lang="en-GB" baseline="0" noProof="0" dirty="0"/>
              <a:t> to perform. </a:t>
            </a:r>
            <a:endParaRPr lang="en-GB" noProof="0" dirty="0"/>
          </a:p>
          <a:p>
            <a:r>
              <a:rPr lang="en-GB" noProof="0" dirty="0"/>
              <a:t>There are exercises in this topic that take a long time.</a:t>
            </a:r>
            <a:r>
              <a:rPr lang="en-GB" baseline="0" noProof="0" dirty="0"/>
              <a:t> A</a:t>
            </a:r>
            <a:r>
              <a:rPr lang="en-GB" noProof="0" dirty="0"/>
              <a:t>sk the</a:t>
            </a:r>
            <a:r>
              <a:rPr lang="en-GB" baseline="0" noProof="0" dirty="0"/>
              <a:t> participants not</a:t>
            </a:r>
            <a:r>
              <a:rPr lang="en-GB" noProof="0" dirty="0"/>
              <a:t> to choose those</a:t>
            </a:r>
            <a:r>
              <a:rPr lang="en-GB" baseline="0" noProof="0" dirty="0"/>
              <a:t> as </a:t>
            </a:r>
            <a:r>
              <a:rPr lang="en-GB" noProof="0" dirty="0"/>
              <a:t>the time</a:t>
            </a:r>
            <a:r>
              <a:rPr lang="en-GB" baseline="0" noProof="0" dirty="0"/>
              <a:t> available for the try-out</a:t>
            </a:r>
            <a:r>
              <a:rPr lang="en-GB" noProof="0" dirty="0"/>
              <a:t> is limited.</a:t>
            </a:r>
          </a:p>
          <a:p>
            <a:r>
              <a:rPr lang="en-GB" noProof="0" dirty="0"/>
              <a:t>So walk around and see where you can be of help or give tips about what</a:t>
            </a:r>
            <a:r>
              <a:rPr lang="en-GB" baseline="0" noProof="0" dirty="0"/>
              <a:t> to choose</a:t>
            </a:r>
            <a:r>
              <a:rPr lang="en-GB" noProof="0" dirty="0"/>
              <a:t>.</a:t>
            </a:r>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t>10</a:t>
            </a:fld>
            <a:endParaRPr lang="nl-NL"/>
          </a:p>
        </p:txBody>
      </p:sp>
    </p:spTree>
    <p:extLst>
      <p:ext uri="{BB962C8B-B14F-4D97-AF65-F5344CB8AC3E}">
        <p14:creationId xmlns:p14="http://schemas.microsoft.com/office/powerpoint/2010/main" val="3698395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noProof="0" dirty="0"/>
              <a:t>This is a huge topic.</a:t>
            </a:r>
            <a:r>
              <a:rPr lang="en-GB" baseline="0" noProof="0" dirty="0"/>
              <a:t> It is </a:t>
            </a:r>
            <a:r>
              <a:rPr lang="en-GB" noProof="0" dirty="0"/>
              <a:t>not possible to study</a:t>
            </a:r>
            <a:r>
              <a:rPr lang="en-GB" baseline="0" noProof="0" dirty="0"/>
              <a:t> </a:t>
            </a:r>
            <a:r>
              <a:rPr lang="en-GB" noProof="0" dirty="0"/>
              <a:t>in class the total overview. So, divide the topic in 3 x 10 exercises and give each subgroup a different part of the overview to read.</a:t>
            </a:r>
            <a:r>
              <a:rPr lang="en-GB" baseline="0" noProof="0" dirty="0"/>
              <a:t> They </a:t>
            </a:r>
            <a:r>
              <a:rPr lang="en-GB" noProof="0" dirty="0"/>
              <a:t>select their exercises from that part. For their tailor-made programme they can select exercises from 30 exercises.</a:t>
            </a:r>
          </a:p>
          <a:p>
            <a:r>
              <a:rPr lang="en-GB" noProof="0" dirty="0"/>
              <a:t>You need to know which participants have not yet delivered an exercise.  Sometimes some only took a</a:t>
            </a:r>
            <a:r>
              <a:rPr lang="en-GB" baseline="0" noProof="0" dirty="0"/>
              <a:t> helper’s </a:t>
            </a:r>
            <a:r>
              <a:rPr lang="en-GB" noProof="0" dirty="0"/>
              <a:t>role.</a:t>
            </a:r>
            <a:r>
              <a:rPr lang="en-GB" baseline="0" noProof="0" dirty="0"/>
              <a:t> They </a:t>
            </a:r>
            <a:r>
              <a:rPr lang="en-GB" noProof="0" dirty="0"/>
              <a:t>need to be in charge as the main trainer this time. So if you have made up that list of people who have already facilitated, you can point out the ones who need</a:t>
            </a:r>
            <a:r>
              <a:rPr lang="en-GB" baseline="0" noProof="0" dirty="0"/>
              <a:t> to perform. </a:t>
            </a:r>
            <a:endParaRPr lang="en-GB" noProof="0" dirty="0"/>
          </a:p>
          <a:p>
            <a:r>
              <a:rPr lang="en-GB" noProof="0" dirty="0"/>
              <a:t>There are exercises in this topic that take a long time.</a:t>
            </a:r>
            <a:r>
              <a:rPr lang="en-GB" baseline="0" noProof="0" dirty="0"/>
              <a:t> A</a:t>
            </a:r>
            <a:r>
              <a:rPr lang="en-GB" noProof="0" dirty="0"/>
              <a:t>sk the</a:t>
            </a:r>
            <a:r>
              <a:rPr lang="en-GB" baseline="0" noProof="0" dirty="0"/>
              <a:t> participants not</a:t>
            </a:r>
            <a:r>
              <a:rPr lang="en-GB" noProof="0" dirty="0"/>
              <a:t> to choose those</a:t>
            </a:r>
            <a:r>
              <a:rPr lang="en-GB" baseline="0" noProof="0" dirty="0"/>
              <a:t> as </a:t>
            </a:r>
            <a:r>
              <a:rPr lang="en-GB" noProof="0" dirty="0"/>
              <a:t>the time</a:t>
            </a:r>
            <a:r>
              <a:rPr lang="en-GB" baseline="0" noProof="0" dirty="0"/>
              <a:t> available for the try-out</a:t>
            </a:r>
            <a:r>
              <a:rPr lang="en-GB" noProof="0" dirty="0"/>
              <a:t> is limited.</a:t>
            </a:r>
          </a:p>
          <a:p>
            <a:r>
              <a:rPr lang="en-GB" noProof="0" dirty="0"/>
              <a:t>So walk around and see where you can be of help or give tips about what</a:t>
            </a:r>
            <a:r>
              <a:rPr lang="en-GB" baseline="0" noProof="0" dirty="0"/>
              <a:t> to choose</a:t>
            </a:r>
            <a:r>
              <a:rPr lang="en-GB" noProof="0" dirty="0"/>
              <a:t>.</a:t>
            </a:r>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t>11</a:t>
            </a:fld>
            <a:endParaRPr lang="nl-NL"/>
          </a:p>
        </p:txBody>
      </p:sp>
    </p:spTree>
    <p:extLst>
      <p:ext uri="{BB962C8B-B14F-4D97-AF65-F5344CB8AC3E}">
        <p14:creationId xmlns:p14="http://schemas.microsoft.com/office/powerpoint/2010/main" val="1321461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noProof="0" dirty="0"/>
              <a:t>Final chance to get feedback, just the last opportunity. Some people who were not at present all the time or didn’t do their homework properly, need to say whether they will give a presentation of their tailor-made programme and their own learning results or not. The content of the presentation need to have good quality.</a:t>
            </a:r>
          </a:p>
          <a:p>
            <a:r>
              <a:rPr lang="en-GB" noProof="0" dirty="0"/>
              <a:t>Ask participants whom they want to invite for the presentations and collect the contact details. Ask them to inform their manager/senior officer/colleagues </a:t>
            </a:r>
            <a:r>
              <a:rPr lang="en-GB" baseline="0" noProof="0" dirty="0"/>
              <a:t> as well.</a:t>
            </a:r>
            <a:endParaRPr lang="en-GB" noProof="0" dirty="0"/>
          </a:p>
          <a:p>
            <a:r>
              <a:rPr lang="en-GB" noProof="0" dirty="0"/>
              <a:t>Promise them to send them the schedule of the presentations by e-mail. Make a list on a sheet which pair will present their programme ate what time.</a:t>
            </a:r>
            <a:r>
              <a:rPr lang="en-GB" baseline="0" noProof="0" dirty="0"/>
              <a:t> M</a:t>
            </a:r>
            <a:r>
              <a:rPr lang="en-GB" noProof="0" dirty="0"/>
              <a:t>aybe the</a:t>
            </a:r>
            <a:r>
              <a:rPr lang="en-GB" baseline="0" noProof="0" dirty="0"/>
              <a:t> participants </a:t>
            </a:r>
            <a:r>
              <a:rPr lang="en-GB" noProof="0" dirty="0"/>
              <a:t>or their manager or colleagues have some preference when they want to present.</a:t>
            </a:r>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t>14</a:t>
            </a:fld>
            <a:endParaRPr lang="nl-NL"/>
          </a:p>
        </p:txBody>
      </p:sp>
    </p:spTree>
    <p:extLst>
      <p:ext uri="{BB962C8B-B14F-4D97-AF65-F5344CB8AC3E}">
        <p14:creationId xmlns:p14="http://schemas.microsoft.com/office/powerpoint/2010/main" val="8547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
        <p:nvSpPr>
          <p:cNvPr id="4" name="Date Placeholder 3"/>
          <p:cNvSpPr>
            <a:spLocks noGrp="1"/>
          </p:cNvSpPr>
          <p:nvPr>
            <p:ph type="dt" sz="half" idx="10"/>
          </p:nvPr>
        </p:nvSpPr>
        <p:spPr/>
        <p:txBody>
          <a:bodyPr/>
          <a:lstStyle/>
          <a:p>
            <a:fld id="{2F0082B3-35DA-AD48-BD0D-212965A36F54}"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BF05E-D92C-9F4E-8EBD-61223F3AC045}" type="slidenum">
              <a:rPr lang="en-US" smtClean="0"/>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2F0082B3-35DA-AD48-BD0D-212965A36F54}"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BF05E-D92C-9F4E-8EBD-61223F3AC045}" type="slidenum">
              <a:rPr lang="en-US" smtClean="0"/>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2F0082B3-35DA-AD48-BD0D-212965A36F54}"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BF05E-D92C-9F4E-8EBD-61223F3AC045}" type="slidenum">
              <a:rPr lang="en-US" smtClean="0"/>
              <a:t>‹nr.›</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
        <p:nvSpPr>
          <p:cNvPr id="4" name="Date Placeholder 3"/>
          <p:cNvSpPr>
            <a:spLocks noGrp="1"/>
          </p:cNvSpPr>
          <p:nvPr>
            <p:ph type="dt" sz="half" idx="10"/>
          </p:nvPr>
        </p:nvSpPr>
        <p:spPr/>
        <p:txBody>
          <a:bodyPr/>
          <a:lstStyle/>
          <a:p>
            <a:fld id="{0B4BBE0C-C063-448A-82CD-9036FDAB3761}" type="datetime1">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BF05E-D92C-9F4E-8EBD-61223F3AC045}" type="slidenum">
              <a:rPr lang="en-US" smtClean="0"/>
              <a:t>‹nr.›</a:t>
            </a:fld>
            <a:endParaRPr lang="en-US"/>
          </a:p>
        </p:txBody>
      </p:sp>
    </p:spTree>
    <p:extLst>
      <p:ext uri="{BB962C8B-B14F-4D97-AF65-F5344CB8AC3E}">
        <p14:creationId xmlns:p14="http://schemas.microsoft.com/office/powerpoint/2010/main" val="1803786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16251F0D-3F35-4BD8-909D-9F9C73EC44FB}" type="datetime1">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BF05E-D92C-9F4E-8EBD-61223F3AC045}" type="slidenum">
              <a:rPr lang="en-US" smtClean="0"/>
              <a:t>‹nr.›</a:t>
            </a:fld>
            <a:endParaRPr lang="en-US"/>
          </a:p>
        </p:txBody>
      </p:sp>
    </p:spTree>
    <p:extLst>
      <p:ext uri="{BB962C8B-B14F-4D97-AF65-F5344CB8AC3E}">
        <p14:creationId xmlns:p14="http://schemas.microsoft.com/office/powerpoint/2010/main" val="28339248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EC536795-E61B-44A9-AFEC-71054CF309F2}" type="datetime1">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BF05E-D92C-9F4E-8EBD-61223F3AC045}" type="slidenum">
              <a:rPr lang="en-US" smtClean="0"/>
              <a:t>‹nr.›</a:t>
            </a:fld>
            <a:endParaRPr lang="en-US"/>
          </a:p>
        </p:txBody>
      </p:sp>
    </p:spTree>
    <p:extLst>
      <p:ext uri="{BB962C8B-B14F-4D97-AF65-F5344CB8AC3E}">
        <p14:creationId xmlns:p14="http://schemas.microsoft.com/office/powerpoint/2010/main" val="4032939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sz="half" idx="10"/>
          </p:nvPr>
        </p:nvSpPr>
        <p:spPr/>
        <p:txBody>
          <a:bodyPr/>
          <a:lstStyle/>
          <a:p>
            <a:fld id="{F4D09740-342A-4ED2-A9DE-8EBD854F333C}" type="datetime1">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1BF05E-D92C-9F4E-8EBD-61223F3AC045}" type="slidenum">
              <a:rPr lang="en-US" smtClean="0"/>
              <a:t>‹nr.›</a:t>
            </a:fld>
            <a:endParaRPr lang="en-US"/>
          </a:p>
        </p:txBody>
      </p:sp>
    </p:spTree>
    <p:extLst>
      <p:ext uri="{BB962C8B-B14F-4D97-AF65-F5344CB8AC3E}">
        <p14:creationId xmlns:p14="http://schemas.microsoft.com/office/powerpoint/2010/main" val="8782476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sz="half" idx="10"/>
          </p:nvPr>
        </p:nvSpPr>
        <p:spPr/>
        <p:txBody>
          <a:bodyPr/>
          <a:lstStyle/>
          <a:p>
            <a:fld id="{0A214FC4-2458-4FD7-837B-113BBCD75F6B}" type="datetime1">
              <a:rPr lang="en-US" smtClean="0"/>
              <a:t>11/2/2021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1BF05E-D92C-9F4E-8EBD-61223F3AC045}" type="slidenum">
              <a:rPr lang="en-US" smtClean="0"/>
              <a:t>‹nr.›</a:t>
            </a:fld>
            <a:endParaRPr lang="en-US"/>
          </a:p>
        </p:txBody>
      </p:sp>
    </p:spTree>
    <p:extLst>
      <p:ext uri="{BB962C8B-B14F-4D97-AF65-F5344CB8AC3E}">
        <p14:creationId xmlns:p14="http://schemas.microsoft.com/office/powerpoint/2010/main" val="38591467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p>
            <a:fld id="{C2078737-1FBB-4974-A08C-E9D265DD05FC}" type="datetime1">
              <a:rPr lang="en-US" smtClean="0"/>
              <a:t>11/2/2021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1BF05E-D92C-9F4E-8EBD-61223F3AC045}" type="slidenum">
              <a:rPr lang="en-US" smtClean="0"/>
              <a:t>‹nr.›</a:t>
            </a:fld>
            <a:endParaRPr lang="en-US"/>
          </a:p>
        </p:txBody>
      </p:sp>
    </p:spTree>
    <p:extLst>
      <p:ext uri="{BB962C8B-B14F-4D97-AF65-F5344CB8AC3E}">
        <p14:creationId xmlns:p14="http://schemas.microsoft.com/office/powerpoint/2010/main" val="7796637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5251C6-8F88-4EEB-98FC-1BE9426DB6F5}" type="datetime1">
              <a:rPr lang="en-US" smtClean="0"/>
              <a:t>11/2/2021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1BF05E-D92C-9F4E-8EBD-61223F3AC045}" type="slidenum">
              <a:rPr lang="en-US" smtClean="0"/>
              <a:t>‹nr.›</a:t>
            </a:fld>
            <a:endParaRPr lang="en-US"/>
          </a:p>
        </p:txBody>
      </p:sp>
    </p:spTree>
    <p:extLst>
      <p:ext uri="{BB962C8B-B14F-4D97-AF65-F5344CB8AC3E}">
        <p14:creationId xmlns:p14="http://schemas.microsoft.com/office/powerpoint/2010/main" val="24250064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1A6FE0D7-D9F1-41FF-A818-1B9B039EAA20}" type="datetime1">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1BF05E-D92C-9F4E-8EBD-61223F3AC045}" type="slidenum">
              <a:rPr lang="en-US" smtClean="0"/>
              <a:t>‹nr.›</a:t>
            </a:fld>
            <a:endParaRPr lang="en-US"/>
          </a:p>
        </p:txBody>
      </p:sp>
    </p:spTree>
    <p:extLst>
      <p:ext uri="{BB962C8B-B14F-4D97-AF65-F5344CB8AC3E}">
        <p14:creationId xmlns:p14="http://schemas.microsoft.com/office/powerpoint/2010/main" val="1791406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2F0082B3-35DA-AD48-BD0D-212965A36F54}"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BF05E-D92C-9F4E-8EBD-61223F3AC045}" type="slidenum">
              <a:rPr lang="en-US" smtClean="0"/>
              <a:t>‹nr.›</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61719CEC-E43E-4732-87BA-E4BC5950C38A}" type="datetime1">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1BF05E-D92C-9F4E-8EBD-61223F3AC045}" type="slidenum">
              <a:rPr lang="en-US" smtClean="0"/>
              <a:t>‹nr.›</a:t>
            </a:fld>
            <a:endParaRPr lang="en-US"/>
          </a:p>
        </p:txBody>
      </p:sp>
    </p:spTree>
    <p:extLst>
      <p:ext uri="{BB962C8B-B14F-4D97-AF65-F5344CB8AC3E}">
        <p14:creationId xmlns:p14="http://schemas.microsoft.com/office/powerpoint/2010/main" val="30646149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D7AC4728-6BE3-424A-8692-92F331F824DE}" type="datetime1">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BF05E-D92C-9F4E-8EBD-61223F3AC045}" type="slidenum">
              <a:rPr lang="en-US" smtClean="0"/>
              <a:t>‹nr.›</a:t>
            </a:fld>
            <a:endParaRPr lang="en-US"/>
          </a:p>
        </p:txBody>
      </p:sp>
    </p:spTree>
    <p:extLst>
      <p:ext uri="{BB962C8B-B14F-4D97-AF65-F5344CB8AC3E}">
        <p14:creationId xmlns:p14="http://schemas.microsoft.com/office/powerpoint/2010/main" val="20850277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A0AC8FD7-1908-4BB2-9293-7CA7B59F8D3C}" type="datetime1">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BF05E-D92C-9F4E-8EBD-61223F3AC045}" type="slidenum">
              <a:rPr lang="en-US" smtClean="0"/>
              <a:t>‹nr.›</a:t>
            </a:fld>
            <a:endParaRPr lang="en-US"/>
          </a:p>
        </p:txBody>
      </p:sp>
    </p:spTree>
    <p:extLst>
      <p:ext uri="{BB962C8B-B14F-4D97-AF65-F5344CB8AC3E}">
        <p14:creationId xmlns:p14="http://schemas.microsoft.com/office/powerpoint/2010/main" val="2945955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2F0082B3-35DA-AD48-BD0D-212965A36F54}"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BF05E-D92C-9F4E-8EBD-61223F3AC045}" type="slidenum">
              <a:rPr lang="en-US" smtClean="0"/>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sz="half" idx="10"/>
          </p:nvPr>
        </p:nvSpPr>
        <p:spPr/>
        <p:txBody>
          <a:bodyPr/>
          <a:lstStyle/>
          <a:p>
            <a:fld id="{2F0082B3-35DA-AD48-BD0D-212965A36F54}" type="datetimeFigureOut">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1BF05E-D92C-9F4E-8EBD-61223F3AC045}" type="slidenum">
              <a:rPr lang="en-US" smtClean="0"/>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sz="half" idx="10"/>
          </p:nvPr>
        </p:nvSpPr>
        <p:spPr/>
        <p:txBody>
          <a:bodyPr/>
          <a:lstStyle/>
          <a:p>
            <a:fld id="{2F0082B3-35DA-AD48-BD0D-212965A36F54}" type="datetimeFigureOut">
              <a:rPr lang="en-US" smtClean="0"/>
              <a:t>11/2/2021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1BF05E-D92C-9F4E-8EBD-61223F3AC045}" type="slidenum">
              <a:rPr lang="en-US" smtClean="0"/>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p>
            <a:fld id="{2F0082B3-35DA-AD48-BD0D-212965A36F54}" type="datetimeFigureOut">
              <a:rPr lang="en-US" smtClean="0"/>
              <a:t>11/2/2021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1BF05E-D92C-9F4E-8EBD-61223F3AC045}" type="slidenum">
              <a:rPr lang="en-US" smtClean="0"/>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0082B3-35DA-AD48-BD0D-212965A36F54}" type="datetimeFigureOut">
              <a:rPr lang="en-US" smtClean="0"/>
              <a:t>11/2/2021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1BF05E-D92C-9F4E-8EBD-61223F3AC045}" type="slidenum">
              <a:rPr lang="en-US" smtClean="0"/>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2F0082B3-35DA-AD48-BD0D-212965A36F54}" type="datetimeFigureOut">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1BF05E-D92C-9F4E-8EBD-61223F3AC045}" type="slidenum">
              <a:rPr lang="en-US" smtClean="0"/>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2F0082B3-35DA-AD48-BD0D-212965A36F54}" type="datetimeFigureOut">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1BF05E-D92C-9F4E-8EBD-61223F3AC045}" type="slidenum">
              <a:rPr lang="en-US" smtClean="0"/>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0082B3-35DA-AD48-BD0D-212965A36F54}" type="datetimeFigureOut">
              <a:rPr lang="en-US" smtClean="0"/>
              <a:t>11/2/2021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1BF05E-D92C-9F4E-8EBD-61223F3AC045}" type="slidenum">
              <a:rPr lang="en-US" smtClean="0"/>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D63367-6B7E-494C-B84A-9A7A151F5912}" type="datetime1">
              <a:rPr lang="en-US" smtClean="0"/>
              <a:t>11/2/2021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1BF05E-D92C-9F4E-8EBD-61223F3AC045}" type="slidenum">
              <a:rPr lang="en-US" smtClean="0"/>
              <a:t>‹nr.›</a:t>
            </a:fld>
            <a:endParaRPr lang="en-US"/>
          </a:p>
        </p:txBody>
      </p:sp>
    </p:spTree>
    <p:extLst>
      <p:ext uri="{BB962C8B-B14F-4D97-AF65-F5344CB8AC3E}">
        <p14:creationId xmlns:p14="http://schemas.microsoft.com/office/powerpoint/2010/main" val="22617881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3283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65211"/>
            <a:ext cx="5841484" cy="887232"/>
          </a:xfrm>
        </p:spPr>
        <p:txBody>
          <a:bodyPr>
            <a:normAutofit fontScale="90000"/>
          </a:bodyPr>
          <a:lstStyle/>
          <a:p>
            <a:pPr algn="l"/>
            <a:r>
              <a:rPr lang="en-GB" altLang="en-US" b="1" dirty="0">
                <a:solidFill>
                  <a:schemeClr val="bg1"/>
                </a:solidFill>
                <a:cs typeface="Times New Roman" panose="02020603050405020304" pitchFamily="18" charset="0"/>
              </a:rPr>
              <a:t>Training of Trainers</a:t>
            </a:r>
            <a:br>
              <a:rPr lang="en-GB" altLang="en-US" b="1" dirty="0">
                <a:solidFill>
                  <a:schemeClr val="bg1"/>
                </a:solidFill>
                <a:cs typeface="Times New Roman" panose="02020603050405020304" pitchFamily="18" charset="0"/>
              </a:rPr>
            </a:br>
            <a:r>
              <a:rPr lang="en-GB" altLang="en-US" b="1" dirty="0">
                <a:solidFill>
                  <a:schemeClr val="bg1"/>
                </a:solidFill>
                <a:cs typeface="Times New Roman" panose="02020603050405020304" pitchFamily="18" charset="0"/>
              </a:rPr>
              <a:t>Career Development</a:t>
            </a:r>
            <a:endParaRPr lang="en-US" cap="all" dirty="0">
              <a:solidFill>
                <a:schemeClr val="bg1"/>
              </a:solidFill>
              <a:latin typeface="Cubano Regular"/>
              <a:cs typeface="Cubano Regular"/>
            </a:endParaRPr>
          </a:p>
        </p:txBody>
      </p:sp>
      <p:sp>
        <p:nvSpPr>
          <p:cNvPr id="4" name="Title 1"/>
          <p:cNvSpPr txBox="1">
            <a:spLocks/>
          </p:cNvSpPr>
          <p:nvPr/>
        </p:nvSpPr>
        <p:spPr>
          <a:xfrm>
            <a:off x="763621" y="4594464"/>
            <a:ext cx="4817328" cy="1327366"/>
          </a:xfrm>
          <a:prstGeom prst="rect">
            <a:avLst/>
          </a:prstGeom>
        </p:spPr>
        <p:txBody>
          <a:bodyPr vert="horz" lIns="91440" tIns="45720" rIns="91440" bIns="45720" rtlCol="0" anchor="ctr">
            <a:normAutofit fontScale="85000" lnSpcReduction="20000"/>
          </a:bodyPr>
          <a:lstStyle/>
          <a:p>
            <a:pPr>
              <a:lnSpc>
                <a:spcPct val="80000"/>
              </a:lnSpc>
            </a:pPr>
            <a:endParaRPr lang="en-GB" altLang="en-US" sz="2000" b="1" dirty="0">
              <a:solidFill>
                <a:schemeClr val="bg1"/>
              </a:solidFill>
            </a:endParaRPr>
          </a:p>
          <a:p>
            <a:pPr>
              <a:lnSpc>
                <a:spcPct val="80000"/>
              </a:lnSpc>
            </a:pPr>
            <a:endParaRPr lang="en-GB" altLang="en-US" sz="2000" b="1" dirty="0">
              <a:solidFill>
                <a:schemeClr val="bg1"/>
              </a:solidFill>
            </a:endParaRPr>
          </a:p>
          <a:p>
            <a:pPr>
              <a:lnSpc>
                <a:spcPct val="80000"/>
              </a:lnSpc>
            </a:pPr>
            <a:r>
              <a:rPr lang="en-GB" altLang="en-US" sz="2000" b="1" dirty="0">
                <a:solidFill>
                  <a:schemeClr val="bg1"/>
                </a:solidFill>
              </a:rPr>
              <a:t>Day 7  ‘Your Action planning and Applying for a job’</a:t>
            </a:r>
          </a:p>
          <a:p>
            <a:pPr>
              <a:lnSpc>
                <a:spcPct val="80000"/>
              </a:lnSpc>
            </a:pPr>
            <a:endParaRPr lang="en-GB" altLang="en-US" sz="2000" b="1" dirty="0">
              <a:solidFill>
                <a:schemeClr val="bg1"/>
              </a:solidFill>
            </a:endParaRPr>
          </a:p>
          <a:p>
            <a:pPr>
              <a:lnSpc>
                <a:spcPct val="80000"/>
              </a:lnSpc>
            </a:pPr>
            <a:r>
              <a:rPr lang="en-GB" altLang="en-US" sz="2000" b="1" dirty="0">
                <a:solidFill>
                  <a:schemeClr val="bg1"/>
                </a:solidFill>
              </a:rPr>
              <a:t>VNA project,  My World of Work</a:t>
            </a:r>
          </a:p>
          <a:p>
            <a:pPr>
              <a:lnSpc>
                <a:spcPct val="80000"/>
              </a:lnSpc>
            </a:pPr>
            <a:endParaRPr lang="en-GB" altLang="en-US" sz="2000" b="1" dirty="0">
              <a:solidFill>
                <a:schemeClr val="bg1"/>
              </a:solidFill>
            </a:endParaRPr>
          </a:p>
          <a:p>
            <a:pPr>
              <a:lnSpc>
                <a:spcPct val="80000"/>
              </a:lnSpc>
            </a:pPr>
            <a:r>
              <a:rPr lang="en-GB" altLang="en-US" sz="2000" b="1" dirty="0">
                <a:solidFill>
                  <a:schemeClr val="bg1"/>
                </a:solidFill>
              </a:rPr>
              <a:t>Zanzibar</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2000" b="0" i="0" u="none" strike="noStrike" kern="1200" cap="none" spc="0" normalizeH="0" baseline="0" noProof="0" dirty="0">
              <a:ln>
                <a:noFill/>
              </a:ln>
              <a:solidFill>
                <a:schemeClr val="bg1"/>
              </a:solidFill>
              <a:effectLst/>
              <a:uLnTx/>
              <a:uFillTx/>
              <a:latin typeface="Calibri"/>
              <a:ea typeface="+mj-ea"/>
              <a:cs typeface="Calibri"/>
            </a:endParaRPr>
          </a:p>
        </p:txBody>
      </p:sp>
      <p:sp>
        <p:nvSpPr>
          <p:cNvPr id="5" name="Oval 4"/>
          <p:cNvSpPr/>
          <p:nvPr/>
        </p:nvSpPr>
        <p:spPr>
          <a:xfrm>
            <a:off x="6918308" y="1203308"/>
            <a:ext cx="4451384" cy="445138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a:stretch>
            <a:fillRect/>
          </a:stretch>
        </p:blipFill>
        <p:spPr>
          <a:xfrm>
            <a:off x="7380000" y="3060000"/>
            <a:ext cx="1876211" cy="1443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Autofit/>
          </a:bodyPr>
          <a:lstStyle/>
          <a:p>
            <a:pPr algn="l"/>
            <a:r>
              <a:rPr lang="en-GB" altLang="en-US" sz="3200" b="1" cap="all" dirty="0">
                <a:solidFill>
                  <a:srgbClr val="132831"/>
                </a:solidFill>
              </a:rPr>
              <a:t>Selecting the exercises</a:t>
            </a:r>
            <a:endParaRPr lang="en-US" sz="3200" cap="all" dirty="0">
              <a:solidFill>
                <a:srgbClr val="132831"/>
              </a:solidFill>
              <a:cs typeface="Cubano Regular"/>
            </a:endParaRP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781384" y="2175354"/>
            <a:ext cx="6664094" cy="3748719"/>
          </a:xfrm>
          <a:prstGeom prst="rect">
            <a:avLst/>
          </a:prstGeom>
        </p:spPr>
        <p:txBody>
          <a:bodyPr wrap="square">
            <a:spAutoFit/>
          </a:bodyPr>
          <a:lstStyle/>
          <a:p>
            <a:pPr marL="342900" indent="-342900">
              <a:lnSpc>
                <a:spcPct val="90000"/>
              </a:lnSpc>
              <a:buFont typeface="Arial" panose="020B0604020202020204" pitchFamily="34" charset="0"/>
              <a:buChar char="•"/>
              <a:defRPr/>
            </a:pPr>
            <a:r>
              <a:rPr lang="en-GB" altLang="en-US" sz="2400" dirty="0"/>
              <a:t>In groups of four you read through the overview of 10 exercises in the topic ‘Your Action planning and Applying for a job’. Each group get a different part of the overview; </a:t>
            </a:r>
          </a:p>
          <a:p>
            <a:pPr>
              <a:lnSpc>
                <a:spcPct val="90000"/>
              </a:lnSpc>
              <a:defRPr/>
            </a:pPr>
            <a:endParaRPr lang="en-GB" altLang="en-US" sz="2400" dirty="0"/>
          </a:p>
          <a:p>
            <a:pPr marL="342900" indent="-342900">
              <a:lnSpc>
                <a:spcPct val="90000"/>
              </a:lnSpc>
              <a:buFont typeface="Arial" panose="020B0604020202020204" pitchFamily="34" charset="0"/>
              <a:buChar char="•"/>
              <a:defRPr/>
            </a:pPr>
            <a:r>
              <a:rPr lang="en-GB" altLang="en-US" sz="2400" dirty="0"/>
              <a:t>Discuss which exercises will be appropriate to select for your own group and explain why;</a:t>
            </a:r>
          </a:p>
          <a:p>
            <a:pPr marL="342900" indent="-342900">
              <a:lnSpc>
                <a:spcPct val="90000"/>
              </a:lnSpc>
              <a:buFont typeface="Arial" panose="020B0604020202020204" pitchFamily="34" charset="0"/>
              <a:buChar char="•"/>
              <a:defRPr/>
            </a:pPr>
            <a:endParaRPr lang="en-GB" altLang="en-US" sz="2400" dirty="0"/>
          </a:p>
          <a:p>
            <a:pPr marL="342900" indent="-342900">
              <a:lnSpc>
                <a:spcPct val="90000"/>
              </a:lnSpc>
              <a:buFont typeface="Arial" panose="020B0604020202020204" pitchFamily="34" charset="0"/>
              <a:buChar char="•"/>
              <a:defRPr/>
            </a:pPr>
            <a:r>
              <a:rPr lang="en-GB" altLang="en-US" sz="2400" dirty="0"/>
              <a:t>Choose 3 - 5 exercises, for your tailor-made programme you select also from the other parts of the topic;</a:t>
            </a: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F9C8BEE9-D71A-1141-830A-786870D8A5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1057605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Autofit/>
          </a:bodyPr>
          <a:lstStyle/>
          <a:p>
            <a:pPr algn="l"/>
            <a:r>
              <a:rPr lang="en-GB" altLang="en-US" sz="3200" b="1" cap="all" dirty="0">
                <a:solidFill>
                  <a:srgbClr val="132831"/>
                </a:solidFill>
              </a:rPr>
              <a:t>Selecting the exercises (cont.)</a:t>
            </a:r>
            <a:endParaRPr lang="en-US" sz="3200" cap="all" dirty="0">
              <a:solidFill>
                <a:srgbClr val="132831"/>
              </a:solidFill>
              <a:cs typeface="Cubano Regular"/>
            </a:endParaRP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781384" y="2175354"/>
            <a:ext cx="6664094" cy="2419124"/>
          </a:xfrm>
          <a:prstGeom prst="rect">
            <a:avLst/>
          </a:prstGeom>
        </p:spPr>
        <p:txBody>
          <a:bodyPr wrap="square">
            <a:spAutoFit/>
          </a:bodyPr>
          <a:lstStyle/>
          <a:p>
            <a:pPr marL="342900" indent="-342900">
              <a:lnSpc>
                <a:spcPct val="90000"/>
              </a:lnSpc>
              <a:buFont typeface="Arial" panose="020B0604020202020204" pitchFamily="34" charset="0"/>
              <a:buChar char="•"/>
              <a:defRPr/>
            </a:pPr>
            <a:r>
              <a:rPr lang="en-GB" altLang="en-US" sz="2400" dirty="0"/>
              <a:t>Choose one exercise you want to deliver in this training group: don’t choose one that takes long;</a:t>
            </a:r>
          </a:p>
          <a:p>
            <a:pPr>
              <a:lnSpc>
                <a:spcPct val="90000"/>
              </a:lnSpc>
              <a:defRPr/>
            </a:pPr>
            <a:endParaRPr lang="en-GB" altLang="en-US" sz="2400" dirty="0"/>
          </a:p>
          <a:p>
            <a:pPr marL="342900" indent="-342900">
              <a:lnSpc>
                <a:spcPct val="90000"/>
              </a:lnSpc>
              <a:buFont typeface="Arial" panose="020B0604020202020204" pitchFamily="34" charset="0"/>
              <a:buChar char="•"/>
              <a:defRPr/>
            </a:pPr>
            <a:r>
              <a:rPr lang="en-GB" altLang="en-US" sz="2400" dirty="0"/>
              <a:t>Prepare that exercise for try-out;</a:t>
            </a:r>
          </a:p>
          <a:p>
            <a:pPr>
              <a:lnSpc>
                <a:spcPct val="90000"/>
              </a:lnSpc>
              <a:defRPr/>
            </a:pPr>
            <a:endParaRPr lang="en-GB" altLang="en-US" sz="2400" dirty="0"/>
          </a:p>
          <a:p>
            <a:pPr marL="342900" indent="-342900">
              <a:lnSpc>
                <a:spcPct val="90000"/>
              </a:lnSpc>
              <a:buFont typeface="Arial" panose="020B0604020202020204" pitchFamily="34" charset="0"/>
              <a:buChar char="•"/>
              <a:defRPr/>
            </a:pPr>
            <a:r>
              <a:rPr lang="en-GB" altLang="en-US" sz="2400" dirty="0"/>
              <a:t>First the people who have not yet demonstrated as the main trainer any exercise, take a turn. </a:t>
            </a: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48877924-5D5E-6944-97A8-104FAB260C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1715136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Autofit/>
          </a:bodyPr>
          <a:lstStyle/>
          <a:p>
            <a:pPr algn="l"/>
            <a:r>
              <a:rPr lang="en-GB" altLang="en-US" sz="3200" b="1" cap="all" dirty="0">
                <a:solidFill>
                  <a:srgbClr val="132831"/>
                </a:solidFill>
              </a:rPr>
              <a:t>Logbook reflections</a:t>
            </a:r>
            <a:endParaRPr lang="en-US" sz="3200" cap="all" dirty="0">
              <a:solidFill>
                <a:srgbClr val="132831"/>
              </a:solidFill>
              <a:cs typeface="Cubano Regular"/>
            </a:endParaRPr>
          </a:p>
        </p:txBody>
      </p:sp>
      <p:pic>
        <p:nvPicPr>
          <p:cNvPr id="9" name="Picture 8"/>
          <p:cNvPicPr>
            <a:picLocks noChangeAspect="1"/>
          </p:cNvPicPr>
          <p:nvPr/>
        </p:nvPicPr>
        <p:blipFill>
          <a:blip r:embed="rId2"/>
          <a:stretch>
            <a:fillRect/>
          </a:stretch>
        </p:blipFill>
        <p:spPr>
          <a:xfrm>
            <a:off x="7639247" y="6145200"/>
            <a:ext cx="772008" cy="594000"/>
          </a:xfrm>
          <a:prstGeom prst="rect">
            <a:avLst/>
          </a:prstGeom>
        </p:spPr>
      </p:pic>
      <p:sp>
        <p:nvSpPr>
          <p:cNvPr id="11" name="Rectangle 10"/>
          <p:cNvSpPr/>
          <p:nvPr/>
        </p:nvSpPr>
        <p:spPr>
          <a:xfrm>
            <a:off x="781384" y="2175354"/>
            <a:ext cx="6664094" cy="3416320"/>
          </a:xfrm>
          <a:prstGeom prst="rect">
            <a:avLst/>
          </a:prstGeom>
        </p:spPr>
        <p:txBody>
          <a:bodyPr wrap="square">
            <a:spAutoFit/>
          </a:bodyPr>
          <a:lstStyle/>
          <a:p>
            <a:pPr marL="342900" indent="-342900">
              <a:buFont typeface="Arial" panose="020B0604020202020204" pitchFamily="34" charset="0"/>
              <a:buChar char="•"/>
              <a:defRPr/>
            </a:pPr>
            <a:r>
              <a:rPr lang="en-GB" altLang="nl-NL" sz="2400" dirty="0"/>
              <a:t>Write down in your logbook the 3 - 5 exercises you have selected for your own group of youth;</a:t>
            </a:r>
          </a:p>
          <a:p>
            <a:pPr>
              <a:defRPr/>
            </a:pPr>
            <a:endParaRPr lang="en-GB" altLang="nl-NL" sz="2400" dirty="0"/>
          </a:p>
          <a:p>
            <a:pPr marL="342900" indent="-342900">
              <a:buFont typeface="Arial" panose="020B0604020202020204" pitchFamily="34" charset="0"/>
              <a:buChar char="•"/>
              <a:defRPr/>
            </a:pPr>
            <a:r>
              <a:rPr lang="en-GB" altLang="nl-NL" sz="2400" dirty="0"/>
              <a:t>Explain why you have chosen them and how they are in line with the needs assessment of your target group;</a:t>
            </a:r>
          </a:p>
          <a:p>
            <a:pPr>
              <a:defRPr/>
            </a:pPr>
            <a:r>
              <a:rPr lang="en-GB" altLang="nl-NL" sz="2400" dirty="0"/>
              <a:t> </a:t>
            </a:r>
          </a:p>
          <a:p>
            <a:pPr marL="342900" indent="-342900">
              <a:buFont typeface="Arial" panose="020B0604020202020204" pitchFamily="34" charset="0"/>
              <a:buChar char="•"/>
              <a:defRPr/>
            </a:pPr>
            <a:r>
              <a:rPr lang="en-GB" altLang="nl-NL" sz="2400" dirty="0"/>
              <a:t>Write down what you want to learn about your guidance competences by doing a try-out. </a:t>
            </a: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FD4EDF11-66D6-9E47-ADE7-AC0040AAE3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1201650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Autofit/>
          </a:bodyPr>
          <a:lstStyle/>
          <a:p>
            <a:pPr algn="l"/>
            <a:r>
              <a:rPr lang="en-GB" altLang="en-US" sz="3200" b="1" cap="all" dirty="0">
                <a:solidFill>
                  <a:srgbClr val="132831"/>
                </a:solidFill>
              </a:rPr>
              <a:t>Try-out of the selected exercises</a:t>
            </a:r>
            <a:endParaRPr lang="en-US" sz="3200" cap="all" dirty="0">
              <a:solidFill>
                <a:srgbClr val="132831"/>
              </a:solidFill>
              <a:cs typeface="Cubano Regular"/>
            </a:endParaRPr>
          </a:p>
        </p:txBody>
      </p:sp>
      <p:pic>
        <p:nvPicPr>
          <p:cNvPr id="9" name="Picture 8"/>
          <p:cNvPicPr>
            <a:picLocks noChangeAspect="1"/>
          </p:cNvPicPr>
          <p:nvPr/>
        </p:nvPicPr>
        <p:blipFill>
          <a:blip r:embed="rId2"/>
          <a:stretch>
            <a:fillRect/>
          </a:stretch>
        </p:blipFill>
        <p:spPr>
          <a:xfrm>
            <a:off x="7639247" y="6145200"/>
            <a:ext cx="772008" cy="594000"/>
          </a:xfrm>
          <a:prstGeom prst="rect">
            <a:avLst/>
          </a:prstGeom>
        </p:spPr>
      </p:pic>
      <p:sp>
        <p:nvSpPr>
          <p:cNvPr id="11" name="Rectangle 10"/>
          <p:cNvSpPr/>
          <p:nvPr/>
        </p:nvSpPr>
        <p:spPr>
          <a:xfrm>
            <a:off x="781384" y="1887211"/>
            <a:ext cx="8064221" cy="4893647"/>
          </a:xfrm>
          <a:prstGeom prst="rect">
            <a:avLst/>
          </a:prstGeom>
        </p:spPr>
        <p:txBody>
          <a:bodyPr wrap="square">
            <a:spAutoFit/>
          </a:bodyPr>
          <a:lstStyle/>
          <a:p>
            <a:pPr marL="342900" indent="-342900">
              <a:spcBef>
                <a:spcPct val="20000"/>
              </a:spcBef>
              <a:buFont typeface="Arial" panose="020B0604020202020204" pitchFamily="34" charset="0"/>
              <a:buChar char="•"/>
              <a:defRPr/>
            </a:pPr>
            <a:r>
              <a:rPr lang="en-US" sz="2400" dirty="0"/>
              <a:t>Give a short introduction on the youth you are guiding and </a:t>
            </a:r>
            <a:r>
              <a:rPr lang="en-US" sz="2400" dirty="0">
                <a:solidFill>
                  <a:srgbClr val="132831"/>
                </a:solidFill>
              </a:rPr>
              <a:t>the situation in this group;</a:t>
            </a:r>
          </a:p>
          <a:p>
            <a:pPr marL="342900" indent="-342900">
              <a:spcBef>
                <a:spcPct val="20000"/>
              </a:spcBef>
              <a:buFont typeface="Arial" panose="020B0604020202020204" pitchFamily="34" charset="0"/>
              <a:buChar char="•"/>
              <a:defRPr/>
            </a:pPr>
            <a:r>
              <a:rPr lang="en-GB" sz="2400" dirty="0">
                <a:ea typeface="Verdana" panose="020B0604030504040204" pitchFamily="34" charset="0"/>
                <a:cs typeface="Verdana" panose="020B0604030504040204" pitchFamily="34" charset="0"/>
              </a:rPr>
              <a:t>Tell what you want to learn from this exercise;</a:t>
            </a:r>
          </a:p>
          <a:p>
            <a:pPr marL="342900" indent="-342900">
              <a:spcBef>
                <a:spcPct val="20000"/>
              </a:spcBef>
              <a:buFont typeface="Arial" panose="020B0604020202020204" pitchFamily="34" charset="0"/>
              <a:buChar char="•"/>
              <a:defRPr/>
            </a:pPr>
            <a:r>
              <a:rPr lang="en-GB" sz="2400" dirty="0">
                <a:ea typeface="Verdana" panose="020B0604030504040204" pitchFamily="34" charset="0"/>
                <a:cs typeface="Verdana" panose="020B0604030504040204" pitchFamily="34" charset="0"/>
              </a:rPr>
              <a:t>Deliver your exercise as you have prepared it; </a:t>
            </a:r>
          </a:p>
          <a:p>
            <a:pPr marL="342900" indent="-342900">
              <a:spcBef>
                <a:spcPct val="20000"/>
              </a:spcBef>
              <a:buFont typeface="Arial" panose="020B0604020202020204" pitchFamily="34" charset="0"/>
              <a:buChar char="•"/>
              <a:defRPr/>
            </a:pPr>
            <a:r>
              <a:rPr lang="en-GB" sz="2400" dirty="0">
                <a:ea typeface="Verdana" panose="020B0604030504040204" pitchFamily="34" charset="0"/>
                <a:cs typeface="Verdana" panose="020B0604030504040204" pitchFamily="34" charset="0"/>
              </a:rPr>
              <a:t>When you have presented enough we can learn from, the facilitator gives a time-out whether you are finished or not;</a:t>
            </a:r>
          </a:p>
          <a:p>
            <a:pPr marL="342900" indent="-342900">
              <a:spcBef>
                <a:spcPct val="20000"/>
              </a:spcBef>
              <a:buFont typeface="Arial" panose="020B0604020202020204" pitchFamily="34" charset="0"/>
              <a:buChar char="•"/>
              <a:defRPr/>
            </a:pPr>
            <a:r>
              <a:rPr lang="en-GB" sz="2400" dirty="0">
                <a:ea typeface="Verdana" panose="020B0604030504040204" pitchFamily="34" charset="0"/>
                <a:cs typeface="Verdana" panose="020B0604030504040204" pitchFamily="34" charset="0"/>
              </a:rPr>
              <a:t>Blow off steam: first the ‘demo-trainer’; then feedback from group members: What was good? What needs improvement?;</a:t>
            </a:r>
          </a:p>
          <a:p>
            <a:pPr marL="342900" indent="-342900">
              <a:spcBef>
                <a:spcPct val="20000"/>
              </a:spcBef>
              <a:buFont typeface="Arial" panose="020B0604020202020204" pitchFamily="34" charset="0"/>
              <a:buChar char="•"/>
              <a:defRPr/>
            </a:pPr>
            <a:r>
              <a:rPr lang="en-GB" sz="2400" dirty="0">
                <a:ea typeface="Verdana" panose="020B0604030504040204" pitchFamily="34" charset="0"/>
                <a:cs typeface="Verdana" panose="020B0604030504040204" pitchFamily="34" charset="0"/>
              </a:rPr>
              <a:t>Write down in your logbook what you have learned from the exercise. </a:t>
            </a:r>
          </a:p>
          <a:p>
            <a:pPr>
              <a:defRPr/>
            </a:pPr>
            <a:endParaRPr lang="nl-NL" altLang="en-US" sz="2400" dirty="0">
              <a:latin typeface="+mj-lt"/>
            </a:endParaRP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F5DC6441-E823-0F45-88F7-8FA38283C2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3280601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Autofit/>
          </a:bodyPr>
          <a:lstStyle/>
          <a:p>
            <a:pPr algn="l"/>
            <a:r>
              <a:rPr lang="en-GB" altLang="en-US" sz="3200" b="1" cap="all" dirty="0">
                <a:solidFill>
                  <a:srgbClr val="132831"/>
                </a:solidFill>
              </a:rPr>
              <a:t>Looking forward and homework</a:t>
            </a:r>
            <a:endParaRPr lang="en-US" sz="3200" cap="all" dirty="0">
              <a:solidFill>
                <a:srgbClr val="132831"/>
              </a:solidFill>
              <a:cs typeface="Cubano Regular"/>
            </a:endParaRP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781384" y="1929804"/>
            <a:ext cx="7973510" cy="4524315"/>
          </a:xfrm>
          <a:prstGeom prst="rect">
            <a:avLst/>
          </a:prstGeom>
        </p:spPr>
        <p:txBody>
          <a:bodyPr wrap="square">
            <a:spAutoFit/>
          </a:bodyPr>
          <a:lstStyle/>
          <a:p>
            <a:pPr marL="342900" indent="-342900">
              <a:buFont typeface="Arial" panose="020B0604020202020204" pitchFamily="34" charset="0"/>
              <a:buChar char="•"/>
            </a:pPr>
            <a:r>
              <a:rPr lang="en-GB" altLang="nl-NL" sz="2400" dirty="0"/>
              <a:t>Prepare yourself for the presentation on the last training day;</a:t>
            </a:r>
          </a:p>
          <a:p>
            <a:pPr marL="342900" indent="-342900">
              <a:buFont typeface="Arial" panose="020B0604020202020204" pitchFamily="34" charset="0"/>
              <a:buChar char="•"/>
            </a:pPr>
            <a:r>
              <a:rPr lang="en-GB" altLang="nl-NL" sz="2400" dirty="0"/>
              <a:t>Make sure that your presentation is interactive, nobody can only listen all day; </a:t>
            </a:r>
          </a:p>
          <a:p>
            <a:pPr marL="342900" indent="-342900">
              <a:buFont typeface="Arial" panose="020B0604020202020204" pitchFamily="34" charset="0"/>
              <a:buChar char="•"/>
            </a:pPr>
            <a:r>
              <a:rPr lang="en-GB" altLang="nl-NL" sz="2400" dirty="0"/>
              <a:t>Think about an energizer at the beginning of your presentation;</a:t>
            </a:r>
          </a:p>
          <a:p>
            <a:pPr marL="342900" indent="-342900">
              <a:buFont typeface="Arial" panose="020B0604020202020204" pitchFamily="34" charset="0"/>
              <a:buChar char="•"/>
            </a:pPr>
            <a:r>
              <a:rPr lang="en-GB" altLang="nl-NL" sz="2400" dirty="0"/>
              <a:t>Who is going to present their tailor-made programme? We will invite your manager, senior officer or a person you want to be present;</a:t>
            </a:r>
          </a:p>
          <a:p>
            <a:pPr marL="342900" indent="-342900">
              <a:buFont typeface="Arial" panose="020B0604020202020204" pitchFamily="34" charset="0"/>
              <a:buChar char="•"/>
            </a:pPr>
            <a:r>
              <a:rPr lang="en-GB" altLang="nl-NL" sz="2400" dirty="0"/>
              <a:t>Who needs feedback? Please hand-in your flash now and you will get feedback in time;</a:t>
            </a:r>
          </a:p>
          <a:p>
            <a:endParaRPr lang="nl-NL" altLang="en-US" sz="2400" dirty="0">
              <a:latin typeface="+mj-lt"/>
            </a:endParaRP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6249E1A0-70D3-4949-B221-EDA0899670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26839337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Autofit/>
          </a:bodyPr>
          <a:lstStyle/>
          <a:p>
            <a:pPr algn="l"/>
            <a:r>
              <a:rPr lang="en-GB" altLang="en-US" sz="3200" b="1" cap="all" dirty="0">
                <a:solidFill>
                  <a:srgbClr val="132831"/>
                </a:solidFill>
              </a:rPr>
              <a:t>Looking forward and homework (cont.)</a:t>
            </a:r>
            <a:endParaRPr lang="en-US" sz="3200" cap="all" dirty="0">
              <a:solidFill>
                <a:srgbClr val="132831"/>
              </a:solidFill>
              <a:cs typeface="Cubano Regular"/>
            </a:endParaRPr>
          </a:p>
        </p:txBody>
      </p:sp>
      <p:pic>
        <p:nvPicPr>
          <p:cNvPr id="9" name="Picture 8"/>
          <p:cNvPicPr>
            <a:picLocks noChangeAspect="1"/>
          </p:cNvPicPr>
          <p:nvPr/>
        </p:nvPicPr>
        <p:blipFill>
          <a:blip r:embed="rId2"/>
          <a:stretch>
            <a:fillRect/>
          </a:stretch>
        </p:blipFill>
        <p:spPr>
          <a:xfrm>
            <a:off x="7639247" y="6145200"/>
            <a:ext cx="772008" cy="594000"/>
          </a:xfrm>
          <a:prstGeom prst="rect">
            <a:avLst/>
          </a:prstGeom>
        </p:spPr>
      </p:pic>
      <p:sp>
        <p:nvSpPr>
          <p:cNvPr id="11" name="Rectangle 10"/>
          <p:cNvSpPr/>
          <p:nvPr/>
        </p:nvSpPr>
        <p:spPr>
          <a:xfrm>
            <a:off x="781384" y="2175354"/>
            <a:ext cx="6664094" cy="2308324"/>
          </a:xfrm>
          <a:prstGeom prst="rect">
            <a:avLst/>
          </a:prstGeom>
        </p:spPr>
        <p:txBody>
          <a:bodyPr wrap="square">
            <a:spAutoFit/>
          </a:bodyPr>
          <a:lstStyle/>
          <a:p>
            <a:pPr marL="342900" indent="-342900">
              <a:buFont typeface="Arial" panose="020B0604020202020204" pitchFamily="34" charset="0"/>
              <a:buChar char="•"/>
            </a:pPr>
            <a:r>
              <a:rPr lang="en-GB" altLang="nl-NL" sz="2400" dirty="0"/>
              <a:t>Make sure you have all your materials with you: your PowerPoint presentation, flipcharts, hand-outs, everything you need to give a participatory presentation of your ‘tailor-made programme on Career Development’;</a:t>
            </a:r>
          </a:p>
          <a:p>
            <a:endParaRPr lang="nl-NL" altLang="en-US" sz="2400" dirty="0">
              <a:latin typeface="+mj-lt"/>
            </a:endParaRP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100E13BF-424E-4F49-8ADA-C149135269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14365346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Autofit/>
          </a:bodyPr>
          <a:lstStyle/>
          <a:p>
            <a:pPr algn="l"/>
            <a:r>
              <a:rPr lang="en-GB" altLang="en-US" sz="3200" b="1" cap="all" dirty="0">
                <a:solidFill>
                  <a:srgbClr val="132831"/>
                </a:solidFill>
              </a:rPr>
              <a:t>Looking forward and homework (cont.)</a:t>
            </a:r>
            <a:endParaRPr lang="en-US" sz="3200" cap="all" dirty="0">
              <a:solidFill>
                <a:srgbClr val="132831"/>
              </a:solidFill>
              <a:cs typeface="Cubano Regular"/>
            </a:endParaRPr>
          </a:p>
        </p:txBody>
      </p:sp>
      <p:pic>
        <p:nvPicPr>
          <p:cNvPr id="9" name="Picture 8"/>
          <p:cNvPicPr>
            <a:picLocks noChangeAspect="1"/>
          </p:cNvPicPr>
          <p:nvPr/>
        </p:nvPicPr>
        <p:blipFill>
          <a:blip r:embed="rId2"/>
          <a:stretch>
            <a:fillRect/>
          </a:stretch>
        </p:blipFill>
        <p:spPr>
          <a:xfrm>
            <a:off x="7639247" y="6145200"/>
            <a:ext cx="772008" cy="594000"/>
          </a:xfrm>
          <a:prstGeom prst="rect">
            <a:avLst/>
          </a:prstGeom>
        </p:spPr>
      </p:pic>
      <p:sp>
        <p:nvSpPr>
          <p:cNvPr id="11" name="Rectangle 10"/>
          <p:cNvSpPr/>
          <p:nvPr/>
        </p:nvSpPr>
        <p:spPr>
          <a:xfrm>
            <a:off x="781384" y="1920076"/>
            <a:ext cx="7720612" cy="4524315"/>
          </a:xfrm>
          <a:prstGeom prst="rect">
            <a:avLst/>
          </a:prstGeom>
        </p:spPr>
        <p:txBody>
          <a:bodyPr wrap="square">
            <a:spAutoFit/>
          </a:bodyPr>
          <a:lstStyle/>
          <a:p>
            <a:endParaRPr lang="en-GB" altLang="nl-NL" sz="2400" dirty="0"/>
          </a:p>
          <a:p>
            <a:r>
              <a:rPr lang="en-GB" altLang="nl-NL" sz="2400" dirty="0"/>
              <a:t>Criteria for your presentation:</a:t>
            </a:r>
          </a:p>
          <a:p>
            <a:pPr marL="342900" indent="-342900">
              <a:buFont typeface="Arial" panose="020B0604020202020204" pitchFamily="34" charset="0"/>
              <a:buChar char="•"/>
            </a:pPr>
            <a:r>
              <a:rPr lang="en-GB" altLang="nl-NL" sz="2400" dirty="0"/>
              <a:t>The distributed format need to be used: all the different paragraphs need to be filled in;</a:t>
            </a:r>
          </a:p>
          <a:p>
            <a:endParaRPr lang="en-GB" altLang="nl-NL" sz="2400" dirty="0"/>
          </a:p>
          <a:p>
            <a:pPr marL="342900" indent="-342900">
              <a:buFont typeface="Arial" panose="020B0604020202020204" pitchFamily="34" charset="0"/>
              <a:buChar char="•"/>
            </a:pPr>
            <a:r>
              <a:rPr lang="en-GB" altLang="nl-NL" sz="2400" dirty="0"/>
              <a:t>Your programme must at least consist of 20 exercises; </a:t>
            </a:r>
          </a:p>
          <a:p>
            <a:endParaRPr lang="en-GB" altLang="nl-NL" sz="2400" dirty="0"/>
          </a:p>
          <a:p>
            <a:pPr marL="342900" indent="-342900">
              <a:buFont typeface="Arial" panose="020B0604020202020204" pitchFamily="34" charset="0"/>
              <a:buChar char="•"/>
            </a:pPr>
            <a:r>
              <a:rPr lang="en-GB" altLang="nl-NL" sz="2400" dirty="0"/>
              <a:t>Look for content of the presentation at the next slide;</a:t>
            </a:r>
          </a:p>
          <a:p>
            <a:endParaRPr lang="en-GB" altLang="nl-NL" sz="2400" dirty="0"/>
          </a:p>
          <a:p>
            <a:pPr marL="342900" indent="-342900">
              <a:buFont typeface="Arial" panose="020B0604020202020204" pitchFamily="34" charset="0"/>
              <a:buChar char="•"/>
            </a:pPr>
            <a:r>
              <a:rPr lang="en-GB" altLang="nl-NL" sz="2400" dirty="0"/>
              <a:t>You get 15-25 minutes to present. A tip: do a try-out and discuss your performance with your co-trainer.</a:t>
            </a:r>
          </a:p>
          <a:p>
            <a:pPr marL="342900" indent="-342900">
              <a:buFont typeface="Arial" panose="020B0604020202020204" pitchFamily="34" charset="0"/>
              <a:buChar char="•"/>
            </a:pPr>
            <a:endParaRPr lang="nl-NL" altLang="en-US" sz="2400" dirty="0">
              <a:latin typeface="+mj-lt"/>
            </a:endParaRP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16D96F59-F3A4-5D48-BDA7-4E1C07B76E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42230988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Autofit/>
          </a:bodyPr>
          <a:lstStyle/>
          <a:p>
            <a:pPr algn="l"/>
            <a:r>
              <a:rPr lang="en-GB" altLang="en-US" sz="3200" b="1" cap="all" dirty="0">
                <a:solidFill>
                  <a:srgbClr val="132831"/>
                </a:solidFill>
              </a:rPr>
              <a:t>Content of the presentations</a:t>
            </a:r>
            <a:endParaRPr lang="en-US" sz="3200" cap="all" dirty="0">
              <a:solidFill>
                <a:srgbClr val="132831"/>
              </a:solidFill>
              <a:cs typeface="Cubano Regular"/>
            </a:endParaRP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781384" y="2175354"/>
            <a:ext cx="6664094" cy="3416320"/>
          </a:xfrm>
          <a:prstGeom prst="rect">
            <a:avLst/>
          </a:prstGeom>
        </p:spPr>
        <p:txBody>
          <a:bodyPr wrap="square">
            <a:spAutoFit/>
          </a:bodyPr>
          <a:lstStyle/>
          <a:p>
            <a:pPr marL="342900" indent="-342900">
              <a:lnSpc>
                <a:spcPct val="90000"/>
              </a:lnSpc>
              <a:buFont typeface="Arial" panose="020B0604020202020204" pitchFamily="34" charset="0"/>
              <a:buChar char="•"/>
              <a:defRPr/>
            </a:pPr>
            <a:r>
              <a:rPr lang="en-GB" altLang="en-US" sz="2400" dirty="0"/>
              <a:t>Context of the training Career Development;</a:t>
            </a:r>
          </a:p>
          <a:p>
            <a:pPr marL="342900" indent="-342900">
              <a:lnSpc>
                <a:spcPct val="90000"/>
              </a:lnSpc>
              <a:buFont typeface="Arial" panose="020B0604020202020204" pitchFamily="34" charset="0"/>
              <a:buChar char="•"/>
              <a:defRPr/>
            </a:pPr>
            <a:r>
              <a:rPr lang="en-GB" altLang="en-US" sz="2400" dirty="0"/>
              <a:t>Description and motivation of the target group;</a:t>
            </a:r>
          </a:p>
          <a:p>
            <a:pPr marL="342900" indent="-342900">
              <a:lnSpc>
                <a:spcPct val="90000"/>
              </a:lnSpc>
              <a:buFont typeface="Arial" panose="020B0604020202020204" pitchFamily="34" charset="0"/>
              <a:buChar char="•"/>
              <a:defRPr/>
            </a:pPr>
            <a:r>
              <a:rPr lang="en-GB" altLang="en-US" sz="2400" dirty="0"/>
              <a:t>General design of the training;</a:t>
            </a:r>
          </a:p>
          <a:p>
            <a:pPr marL="342900" indent="-342900">
              <a:lnSpc>
                <a:spcPct val="90000"/>
              </a:lnSpc>
              <a:buFont typeface="Arial" panose="020B0604020202020204" pitchFamily="34" charset="0"/>
              <a:buChar char="•"/>
              <a:defRPr/>
            </a:pPr>
            <a:r>
              <a:rPr lang="en-GB" altLang="en-US" sz="2400" dirty="0"/>
              <a:t>Content of the training;</a:t>
            </a:r>
          </a:p>
          <a:p>
            <a:pPr marL="342900" indent="-342900">
              <a:lnSpc>
                <a:spcPct val="90000"/>
              </a:lnSpc>
              <a:buFont typeface="Arial" panose="020B0604020202020204" pitchFamily="34" charset="0"/>
              <a:buChar char="•"/>
              <a:defRPr/>
            </a:pPr>
            <a:r>
              <a:rPr lang="en-GB" altLang="en-US" sz="2400" dirty="0"/>
              <a:t>Proof of your competences by explaining one exercise in your own words;</a:t>
            </a:r>
          </a:p>
          <a:p>
            <a:pPr marL="342900" indent="-342900">
              <a:lnSpc>
                <a:spcPct val="90000"/>
              </a:lnSpc>
              <a:buFont typeface="Arial" panose="020B0604020202020204" pitchFamily="34" charset="0"/>
              <a:buChar char="•"/>
              <a:defRPr/>
            </a:pPr>
            <a:r>
              <a:rPr lang="en-GB" altLang="en-US" sz="2400" dirty="0"/>
              <a:t>Reflection on your own learning process;</a:t>
            </a:r>
          </a:p>
          <a:p>
            <a:pPr marL="342900" indent="-342900">
              <a:lnSpc>
                <a:spcPct val="90000"/>
              </a:lnSpc>
              <a:buFont typeface="Arial" panose="020B0604020202020204" pitchFamily="34" charset="0"/>
              <a:buChar char="•"/>
              <a:defRPr/>
            </a:pPr>
            <a:r>
              <a:rPr lang="en-GB" altLang="en-US" sz="2400" dirty="0"/>
              <a:t>Suggestions how to implement the programme in the real situation. </a:t>
            </a:r>
          </a:p>
          <a:p>
            <a:pPr marL="342900" indent="-342900">
              <a:lnSpc>
                <a:spcPct val="90000"/>
              </a:lnSpc>
              <a:buFont typeface="Arial" panose="020B0604020202020204" pitchFamily="34" charset="0"/>
              <a:buChar char="•"/>
              <a:defRPr/>
            </a:pPr>
            <a:endParaRPr lang="nl-NL" altLang="en-US" sz="2400" dirty="0"/>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6E5E038D-128E-8349-92EC-D1ACA7CAA9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pic>
        <p:nvPicPr>
          <p:cNvPr id="8" name="Afbeelding 7">
            <a:extLst>
              <a:ext uri="{FF2B5EF4-FFF2-40B4-BE49-F238E27FC236}">
                <a16:creationId xmlns:a16="http://schemas.microsoft.com/office/drawing/2014/main" id="{6F5CFA55-DF11-E54A-B2F9-BBD1AC20C2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152400"/>
            <a:ext cx="9144000" cy="795528"/>
          </a:xfrm>
          <a:prstGeom prst="rect">
            <a:avLst/>
          </a:prstGeom>
        </p:spPr>
      </p:pic>
    </p:spTree>
    <p:extLst>
      <p:ext uri="{BB962C8B-B14F-4D97-AF65-F5344CB8AC3E}">
        <p14:creationId xmlns:p14="http://schemas.microsoft.com/office/powerpoint/2010/main" val="35316332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Autofit/>
          </a:bodyPr>
          <a:lstStyle/>
          <a:p>
            <a:pPr algn="l"/>
            <a:br>
              <a:rPr lang="en-GB" altLang="en-US" sz="3200" b="1" cap="all" dirty="0"/>
            </a:br>
            <a:r>
              <a:rPr lang="en-GB" altLang="en-US" sz="3200" b="1" cap="all" dirty="0">
                <a:solidFill>
                  <a:srgbClr val="132831"/>
                </a:solidFill>
              </a:rPr>
              <a:t>Tips for the presentations</a:t>
            </a:r>
            <a:br>
              <a:rPr lang="en-GB" altLang="en-US" sz="3200" b="1" dirty="0"/>
            </a:br>
            <a:endParaRPr lang="en-US" sz="3200" cap="all" dirty="0">
              <a:solidFill>
                <a:srgbClr val="132831"/>
              </a:solidFill>
              <a:cs typeface="Cubano Regular"/>
            </a:endParaRP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878269" y="1943073"/>
            <a:ext cx="7354865" cy="4413516"/>
          </a:xfrm>
          <a:prstGeom prst="rect">
            <a:avLst/>
          </a:prstGeom>
        </p:spPr>
        <p:txBody>
          <a:bodyPr wrap="square">
            <a:spAutoFit/>
          </a:bodyPr>
          <a:lstStyle/>
          <a:p>
            <a:pPr marL="342900" indent="-342900">
              <a:lnSpc>
                <a:spcPct val="90000"/>
              </a:lnSpc>
              <a:buFont typeface="Arial" panose="020B0604020202020204" pitchFamily="34" charset="0"/>
              <a:buChar char="•"/>
              <a:defRPr/>
            </a:pPr>
            <a:r>
              <a:rPr lang="en-GB" altLang="en-US" sz="2400" dirty="0"/>
              <a:t>Prepare your self well: not only the content is important, also the way of presenting;</a:t>
            </a:r>
          </a:p>
          <a:p>
            <a:pPr marL="342900" indent="-342900">
              <a:lnSpc>
                <a:spcPct val="90000"/>
              </a:lnSpc>
              <a:buFont typeface="Arial" panose="020B0604020202020204" pitchFamily="34" charset="0"/>
              <a:buChar char="•"/>
              <a:defRPr/>
            </a:pPr>
            <a:r>
              <a:rPr lang="en-GB" altLang="en-US" sz="2400" dirty="0"/>
              <a:t>Use PowerPoint or choose a different way of presenting (flipcharts, singing or drawing);</a:t>
            </a:r>
          </a:p>
          <a:p>
            <a:pPr marL="342900" indent="-342900">
              <a:lnSpc>
                <a:spcPct val="90000"/>
              </a:lnSpc>
              <a:buFont typeface="Arial" panose="020B0604020202020204" pitchFamily="34" charset="0"/>
              <a:buChar char="•"/>
              <a:defRPr/>
            </a:pPr>
            <a:r>
              <a:rPr lang="en-GB" altLang="en-US" sz="2400" dirty="0"/>
              <a:t>Make the presentation interactive in order to involve the whole group;</a:t>
            </a:r>
          </a:p>
          <a:p>
            <a:pPr marL="342900" indent="-342900">
              <a:lnSpc>
                <a:spcPct val="90000"/>
              </a:lnSpc>
              <a:buFont typeface="Arial" panose="020B0604020202020204" pitchFamily="34" charset="0"/>
              <a:buChar char="•"/>
              <a:defRPr/>
            </a:pPr>
            <a:r>
              <a:rPr lang="en-GB" altLang="en-US" sz="2400" dirty="0"/>
              <a:t>Think of the tips we shared during the training (voice, way of standing, eye contact etc.);</a:t>
            </a:r>
          </a:p>
          <a:p>
            <a:pPr marL="342900" indent="-342900">
              <a:lnSpc>
                <a:spcPct val="90000"/>
              </a:lnSpc>
              <a:buFont typeface="Arial" panose="020B0604020202020204" pitchFamily="34" charset="0"/>
              <a:buChar char="•"/>
              <a:defRPr/>
            </a:pPr>
            <a:r>
              <a:rPr lang="en-GB" altLang="en-US" sz="2400" dirty="0"/>
              <a:t>In total we have 15 – 25 minutes for each presentation: we are the timekeepers and we set the alarm;</a:t>
            </a:r>
          </a:p>
          <a:p>
            <a:pPr marL="342900" indent="-342900">
              <a:lnSpc>
                <a:spcPct val="90000"/>
              </a:lnSpc>
              <a:buFont typeface="Arial" panose="020B0604020202020204" pitchFamily="34" charset="0"/>
              <a:buChar char="•"/>
              <a:defRPr/>
            </a:pPr>
            <a:r>
              <a:rPr lang="en-GB" altLang="en-US" sz="2400" dirty="0"/>
              <a:t>At the end of each presentation there will be 5 minutes time for feedback by your guests, the group members and trainers.</a:t>
            </a: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D5DD38CB-02B9-7445-BBAC-6E1EA12F45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16775735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Autofit/>
          </a:bodyPr>
          <a:lstStyle/>
          <a:p>
            <a:pPr algn="l"/>
            <a:r>
              <a:rPr lang="en-GB" altLang="en-US" sz="3200" b="1" cap="all" dirty="0">
                <a:solidFill>
                  <a:srgbClr val="132831"/>
                </a:solidFill>
              </a:rPr>
              <a:t>Evaluation</a:t>
            </a:r>
            <a:endParaRPr lang="en-US" sz="3200" cap="all" dirty="0">
              <a:solidFill>
                <a:srgbClr val="132831"/>
              </a:solidFill>
              <a:cs typeface="Cubano Regular"/>
            </a:endParaRPr>
          </a:p>
        </p:txBody>
      </p:sp>
      <p:pic>
        <p:nvPicPr>
          <p:cNvPr id="9" name="Picture 8"/>
          <p:cNvPicPr>
            <a:picLocks noChangeAspect="1"/>
          </p:cNvPicPr>
          <p:nvPr/>
        </p:nvPicPr>
        <p:blipFill>
          <a:blip r:embed="rId2"/>
          <a:stretch>
            <a:fillRect/>
          </a:stretch>
        </p:blipFill>
        <p:spPr>
          <a:xfrm>
            <a:off x="7639247" y="6145200"/>
            <a:ext cx="772008" cy="594000"/>
          </a:xfrm>
          <a:prstGeom prst="rect">
            <a:avLst/>
          </a:prstGeom>
        </p:spPr>
      </p:pic>
      <p:sp>
        <p:nvSpPr>
          <p:cNvPr id="11" name="Rectangle 10"/>
          <p:cNvSpPr/>
          <p:nvPr/>
        </p:nvSpPr>
        <p:spPr>
          <a:xfrm>
            <a:off x="781384" y="2175354"/>
            <a:ext cx="6664094" cy="3416320"/>
          </a:xfrm>
          <a:prstGeom prst="rect">
            <a:avLst/>
          </a:prstGeom>
        </p:spPr>
        <p:txBody>
          <a:bodyPr wrap="square">
            <a:spAutoFit/>
          </a:bodyPr>
          <a:lstStyle/>
          <a:p>
            <a:pPr>
              <a:defRPr/>
            </a:pPr>
            <a:r>
              <a:rPr lang="en-GB" altLang="en-US" sz="2400" dirty="0">
                <a:latin typeface="+mj-lt"/>
              </a:rPr>
              <a:t>Finish the following sentence and share it with each other:</a:t>
            </a:r>
          </a:p>
          <a:p>
            <a:pPr>
              <a:defRPr/>
            </a:pPr>
            <a:endParaRPr lang="en-GB" altLang="en-US" sz="2400" dirty="0">
              <a:latin typeface="+mj-lt"/>
            </a:endParaRPr>
          </a:p>
          <a:p>
            <a:pPr>
              <a:defRPr/>
            </a:pPr>
            <a:r>
              <a:rPr lang="en-GB" altLang="en-US" sz="2400" i="1" dirty="0">
                <a:latin typeface="+mj-lt"/>
              </a:rPr>
              <a:t>For next week I want to present a wonderful programme on Career development for my youth.</a:t>
            </a:r>
          </a:p>
          <a:p>
            <a:pPr>
              <a:defRPr/>
            </a:pPr>
            <a:r>
              <a:rPr lang="en-GB" altLang="en-US" sz="2400" i="1" dirty="0">
                <a:latin typeface="+mj-lt"/>
              </a:rPr>
              <a:t>To prepare myself well, I need……..</a:t>
            </a:r>
          </a:p>
          <a:p>
            <a:pPr>
              <a:defRPr/>
            </a:pPr>
            <a:endParaRPr lang="en-GB" altLang="en-US" sz="2400" dirty="0">
              <a:latin typeface="+mj-lt"/>
            </a:endParaRPr>
          </a:p>
          <a:p>
            <a:pPr>
              <a:defRPr/>
            </a:pPr>
            <a:r>
              <a:rPr lang="en-GB" altLang="en-US" sz="2400" dirty="0">
                <a:latin typeface="+mj-lt"/>
              </a:rPr>
              <a:t>Asante and good luck with the final development of your programme and presentation.</a:t>
            </a:r>
            <a:endParaRPr lang="nl-NL" altLang="en-US" sz="2400" dirty="0">
              <a:latin typeface="+mj-lt"/>
            </a:endParaRP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8871E454-2A5C-8E4E-BE17-66F71D34E8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2727939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rmAutofit/>
          </a:bodyPr>
          <a:lstStyle/>
          <a:p>
            <a:pPr algn="l"/>
            <a:r>
              <a:rPr lang="nl-NL" altLang="en-US" sz="3200" b="1" cap="all" dirty="0" err="1">
                <a:solidFill>
                  <a:srgbClr val="132831"/>
                </a:solidFill>
              </a:rPr>
              <a:t>Karibuni</a:t>
            </a:r>
            <a:endParaRPr lang="en-US" sz="3000" b="1" cap="all" dirty="0">
              <a:solidFill>
                <a:srgbClr val="132831"/>
              </a:solidFill>
              <a:latin typeface="Cubano Regular"/>
              <a:cs typeface="Cubano Regular"/>
            </a:endParaRPr>
          </a:p>
        </p:txBody>
      </p:sp>
      <p:pic>
        <p:nvPicPr>
          <p:cNvPr id="9" name="Picture 8"/>
          <p:cNvPicPr>
            <a:picLocks noChangeAspect="1"/>
          </p:cNvPicPr>
          <p:nvPr/>
        </p:nvPicPr>
        <p:blipFill>
          <a:blip r:embed="rId2"/>
          <a:stretch>
            <a:fillRect/>
          </a:stretch>
        </p:blipFill>
        <p:spPr>
          <a:xfrm>
            <a:off x="7639247" y="6145200"/>
            <a:ext cx="772008" cy="594000"/>
          </a:xfrm>
          <a:prstGeom prst="rect">
            <a:avLst/>
          </a:prstGeom>
        </p:spPr>
      </p:pic>
      <p:sp>
        <p:nvSpPr>
          <p:cNvPr id="11" name="Rectangle 10"/>
          <p:cNvSpPr/>
          <p:nvPr/>
        </p:nvSpPr>
        <p:spPr>
          <a:xfrm>
            <a:off x="781385" y="1948477"/>
            <a:ext cx="6664094" cy="4154984"/>
          </a:xfrm>
          <a:prstGeom prst="rect">
            <a:avLst/>
          </a:prstGeom>
        </p:spPr>
        <p:txBody>
          <a:bodyPr wrap="square">
            <a:spAutoFit/>
          </a:bodyPr>
          <a:lstStyle/>
          <a:p>
            <a:pPr>
              <a:defRPr/>
            </a:pPr>
            <a:r>
              <a:rPr lang="en-GB" sz="2400" dirty="0"/>
              <a:t>Programme</a:t>
            </a:r>
          </a:p>
          <a:p>
            <a:pPr marL="342900" indent="-342900">
              <a:buFont typeface="Arial" panose="020B0604020202020204" pitchFamily="34" charset="0"/>
              <a:buChar char="•"/>
              <a:defRPr/>
            </a:pPr>
            <a:r>
              <a:rPr lang="en-GB" sz="2400" dirty="0"/>
              <a:t>Welcome and introduction;</a:t>
            </a:r>
          </a:p>
          <a:p>
            <a:pPr marL="342900" indent="-342900">
              <a:buFont typeface="Arial" panose="020B0604020202020204" pitchFamily="34" charset="0"/>
              <a:buChar char="•"/>
              <a:defRPr/>
            </a:pPr>
            <a:r>
              <a:rPr lang="en-GB" sz="2400" dirty="0"/>
              <a:t>Reflection on day 6;</a:t>
            </a:r>
          </a:p>
          <a:p>
            <a:pPr marL="342900" indent="-342900">
              <a:buFont typeface="Arial" panose="020B0604020202020204" pitchFamily="34" charset="0"/>
              <a:buChar char="•"/>
              <a:defRPr/>
            </a:pPr>
            <a:r>
              <a:rPr lang="en-GB" sz="2400" dirty="0"/>
              <a:t>Objectives of day 7;</a:t>
            </a:r>
          </a:p>
          <a:p>
            <a:pPr marL="342900" indent="-342900">
              <a:buFont typeface="Arial" panose="020B0604020202020204" pitchFamily="34" charset="0"/>
              <a:buChar char="•"/>
              <a:defRPr/>
            </a:pPr>
            <a:r>
              <a:rPr lang="en-GB" sz="2400" dirty="0"/>
              <a:t>Debriefing about your own tailor-made programme ‘Career Development’;</a:t>
            </a:r>
          </a:p>
          <a:p>
            <a:pPr marL="342900" indent="-342900">
              <a:buFont typeface="Arial" panose="020B0604020202020204" pitchFamily="34" charset="0"/>
              <a:buChar char="•"/>
              <a:defRPr/>
            </a:pPr>
            <a:r>
              <a:rPr lang="en-GB" sz="2400" dirty="0"/>
              <a:t>Overview of topic ’Your Action planning and Applying for a job’;</a:t>
            </a:r>
          </a:p>
          <a:p>
            <a:pPr marL="342900" indent="-342900">
              <a:buFont typeface="Arial" panose="020B0604020202020204" pitchFamily="34" charset="0"/>
              <a:buChar char="•"/>
              <a:defRPr/>
            </a:pPr>
            <a:r>
              <a:rPr lang="en-GB" sz="2400" dirty="0"/>
              <a:t>Try-out of exercises;</a:t>
            </a:r>
          </a:p>
          <a:p>
            <a:pPr marL="342900" indent="-342900">
              <a:buFont typeface="Arial" panose="020B0604020202020204" pitchFamily="34" charset="0"/>
              <a:buChar char="•"/>
              <a:defRPr/>
            </a:pPr>
            <a:r>
              <a:rPr lang="en-GB" sz="2400" dirty="0"/>
              <a:t>Evaluation; looking forward to our last day of the training: planning of the presentations.</a:t>
            </a: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8E2FD8C6-3220-0243-9BE4-4C75BC5CAD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3283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65211"/>
            <a:ext cx="5841484" cy="887232"/>
          </a:xfrm>
        </p:spPr>
        <p:txBody>
          <a:bodyPr>
            <a:normAutofit fontScale="90000"/>
          </a:bodyPr>
          <a:lstStyle/>
          <a:p>
            <a:pPr algn="l"/>
            <a:r>
              <a:rPr lang="en-GB" altLang="en-US" b="1" dirty="0">
                <a:solidFill>
                  <a:schemeClr val="bg1"/>
                </a:solidFill>
                <a:cs typeface="Times New Roman" panose="02020603050405020304" pitchFamily="18" charset="0"/>
              </a:rPr>
              <a:t>Training of Trainers</a:t>
            </a:r>
            <a:br>
              <a:rPr lang="en-GB" altLang="en-US" b="1" dirty="0">
                <a:solidFill>
                  <a:schemeClr val="bg1"/>
                </a:solidFill>
                <a:cs typeface="Times New Roman" panose="02020603050405020304" pitchFamily="18" charset="0"/>
              </a:rPr>
            </a:br>
            <a:r>
              <a:rPr lang="en-GB" altLang="en-US" b="1" dirty="0">
                <a:solidFill>
                  <a:schemeClr val="bg1"/>
                </a:solidFill>
                <a:cs typeface="Times New Roman" panose="02020603050405020304" pitchFamily="18" charset="0"/>
              </a:rPr>
              <a:t>Career Development</a:t>
            </a:r>
            <a:endParaRPr lang="en-US" cap="all" dirty="0">
              <a:solidFill>
                <a:schemeClr val="bg1"/>
              </a:solidFill>
              <a:latin typeface="Cubano Regular"/>
              <a:cs typeface="Cubano Regular"/>
            </a:endParaRPr>
          </a:p>
        </p:txBody>
      </p:sp>
      <p:sp>
        <p:nvSpPr>
          <p:cNvPr id="4" name="Title 1"/>
          <p:cNvSpPr txBox="1">
            <a:spLocks/>
          </p:cNvSpPr>
          <p:nvPr/>
        </p:nvSpPr>
        <p:spPr>
          <a:xfrm>
            <a:off x="763621" y="4594464"/>
            <a:ext cx="4817328" cy="1327366"/>
          </a:xfrm>
          <a:prstGeom prst="rect">
            <a:avLst/>
          </a:prstGeom>
        </p:spPr>
        <p:txBody>
          <a:bodyPr vert="horz" lIns="91440" tIns="45720" rIns="91440" bIns="45720" rtlCol="0" anchor="ctr">
            <a:normAutofit fontScale="85000" lnSpcReduction="20000"/>
          </a:bodyPr>
          <a:lstStyle/>
          <a:p>
            <a:pPr>
              <a:lnSpc>
                <a:spcPct val="80000"/>
              </a:lnSpc>
            </a:pPr>
            <a:endParaRPr lang="en-GB" altLang="en-US" sz="2000" b="1" dirty="0">
              <a:solidFill>
                <a:schemeClr val="bg1"/>
              </a:solidFill>
            </a:endParaRPr>
          </a:p>
          <a:p>
            <a:pPr>
              <a:lnSpc>
                <a:spcPct val="80000"/>
              </a:lnSpc>
            </a:pPr>
            <a:endParaRPr lang="en-GB" altLang="en-US" sz="2000" b="1" dirty="0">
              <a:solidFill>
                <a:schemeClr val="bg1"/>
              </a:solidFill>
            </a:endParaRPr>
          </a:p>
          <a:p>
            <a:pPr>
              <a:lnSpc>
                <a:spcPct val="80000"/>
              </a:lnSpc>
            </a:pPr>
            <a:r>
              <a:rPr lang="en-GB" altLang="en-US" sz="2000" b="1" dirty="0">
                <a:solidFill>
                  <a:schemeClr val="bg1"/>
                </a:solidFill>
              </a:rPr>
              <a:t>Day 7  ‘Your Action planning and Applying for a job’</a:t>
            </a:r>
          </a:p>
          <a:p>
            <a:pPr>
              <a:lnSpc>
                <a:spcPct val="80000"/>
              </a:lnSpc>
            </a:pPr>
            <a:endParaRPr lang="en-GB" altLang="en-US" sz="2000" b="1" dirty="0">
              <a:solidFill>
                <a:schemeClr val="bg1"/>
              </a:solidFill>
            </a:endParaRPr>
          </a:p>
          <a:p>
            <a:pPr>
              <a:lnSpc>
                <a:spcPct val="80000"/>
              </a:lnSpc>
            </a:pPr>
            <a:r>
              <a:rPr lang="en-GB" altLang="en-US" sz="2000" b="1" dirty="0">
                <a:solidFill>
                  <a:schemeClr val="bg1"/>
                </a:solidFill>
              </a:rPr>
              <a:t>VNA project,  My World of Work</a:t>
            </a:r>
          </a:p>
          <a:p>
            <a:pPr>
              <a:lnSpc>
                <a:spcPct val="80000"/>
              </a:lnSpc>
            </a:pPr>
            <a:endParaRPr lang="en-GB" altLang="en-US" sz="2000" b="1" dirty="0">
              <a:solidFill>
                <a:schemeClr val="bg1"/>
              </a:solidFill>
            </a:endParaRPr>
          </a:p>
          <a:p>
            <a:pPr>
              <a:lnSpc>
                <a:spcPct val="80000"/>
              </a:lnSpc>
            </a:pPr>
            <a:r>
              <a:rPr lang="en-GB" altLang="en-US" sz="2000" b="1">
                <a:solidFill>
                  <a:schemeClr val="bg1"/>
                </a:solidFill>
              </a:rPr>
              <a:t>Zanzibar</a:t>
            </a:r>
            <a:endParaRPr kumimoji="0" lang="en-US" sz="2000" b="0" i="0" u="none" strike="noStrike" kern="1200" cap="none" spc="0" normalizeH="0" baseline="0" noProof="0" dirty="0">
              <a:ln>
                <a:noFill/>
              </a:ln>
              <a:solidFill>
                <a:schemeClr val="bg1"/>
              </a:solidFill>
              <a:effectLst/>
              <a:uLnTx/>
              <a:uFillTx/>
              <a:latin typeface="Calibri"/>
              <a:ea typeface="+mj-ea"/>
              <a:cs typeface="Calibri"/>
            </a:endParaRPr>
          </a:p>
        </p:txBody>
      </p:sp>
      <p:sp>
        <p:nvSpPr>
          <p:cNvPr id="5" name="Oval 4"/>
          <p:cNvSpPr/>
          <p:nvPr/>
        </p:nvSpPr>
        <p:spPr>
          <a:xfrm>
            <a:off x="6918308" y="1203308"/>
            <a:ext cx="4451384" cy="445138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a:stretch>
            <a:fillRect/>
          </a:stretch>
        </p:blipFill>
        <p:spPr>
          <a:xfrm>
            <a:off x="7380000" y="3060000"/>
            <a:ext cx="1876211" cy="1443600"/>
          </a:xfrm>
          <a:prstGeom prst="rect">
            <a:avLst/>
          </a:prstGeom>
        </p:spPr>
      </p:pic>
    </p:spTree>
    <p:extLst>
      <p:ext uri="{BB962C8B-B14F-4D97-AF65-F5344CB8AC3E}">
        <p14:creationId xmlns:p14="http://schemas.microsoft.com/office/powerpoint/2010/main" val="611902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rmAutofit/>
          </a:bodyPr>
          <a:lstStyle/>
          <a:p>
            <a:pPr algn="l"/>
            <a:r>
              <a:rPr lang="en-US" altLang="en-US" sz="3200" b="1" cap="all" dirty="0">
                <a:solidFill>
                  <a:srgbClr val="132831"/>
                </a:solidFill>
              </a:rPr>
              <a:t>Reflection day 6</a:t>
            </a:r>
            <a:endParaRPr lang="en-US" sz="3000" cap="all" dirty="0">
              <a:solidFill>
                <a:srgbClr val="132831"/>
              </a:solidFill>
              <a:latin typeface="Cubano Regular"/>
              <a:cs typeface="Cubano Regular"/>
            </a:endParaRP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781384" y="2175354"/>
            <a:ext cx="6664094" cy="1200329"/>
          </a:xfrm>
          <a:prstGeom prst="rect">
            <a:avLst/>
          </a:prstGeom>
        </p:spPr>
        <p:txBody>
          <a:bodyPr wrap="square">
            <a:spAutoFit/>
          </a:bodyPr>
          <a:lstStyle/>
          <a:p>
            <a:pPr marL="342900" indent="-342900">
              <a:buFont typeface="Arial" panose="020B0604020202020204" pitchFamily="34" charset="0"/>
              <a:buChar char="•"/>
              <a:defRPr/>
            </a:pPr>
            <a:r>
              <a:rPr lang="en-US" altLang="en-US" sz="2400" dirty="0">
                <a:latin typeface="+mj-lt"/>
              </a:rPr>
              <a:t>What did the colleagues who were not present last week, miss? </a:t>
            </a:r>
          </a:p>
          <a:p>
            <a:pPr marL="342900" indent="-342900">
              <a:buFont typeface="Arial" panose="020B0604020202020204" pitchFamily="34" charset="0"/>
              <a:buChar char="•"/>
              <a:defRPr/>
            </a:pPr>
            <a:r>
              <a:rPr lang="en-US" altLang="en-US" sz="2400" dirty="0">
                <a:latin typeface="+mj-lt"/>
              </a:rPr>
              <a:t>Share with them your green and red moments.</a:t>
            </a:r>
            <a:endParaRPr lang="en-US" sz="1500" dirty="0">
              <a:solidFill>
                <a:srgbClr val="132831"/>
              </a:solidFill>
            </a:endParaRP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84CA0403-DC48-E845-83CC-F1A1365FFE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552312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rmAutofit/>
          </a:bodyPr>
          <a:lstStyle/>
          <a:p>
            <a:pPr algn="l"/>
            <a:r>
              <a:rPr lang="en-US" altLang="en-US" sz="3200" b="1" cap="all" dirty="0">
                <a:solidFill>
                  <a:srgbClr val="132831"/>
                </a:solidFill>
              </a:rPr>
              <a:t>Objectives</a:t>
            </a:r>
            <a:endParaRPr lang="en-US" sz="3000" cap="all" dirty="0">
              <a:solidFill>
                <a:srgbClr val="132831"/>
              </a:solidFill>
              <a:latin typeface="Cubano Regular"/>
              <a:cs typeface="Cubano Regular"/>
            </a:endParaRPr>
          </a:p>
        </p:txBody>
      </p:sp>
      <p:pic>
        <p:nvPicPr>
          <p:cNvPr id="9" name="Picture 8"/>
          <p:cNvPicPr>
            <a:picLocks noChangeAspect="1"/>
          </p:cNvPicPr>
          <p:nvPr/>
        </p:nvPicPr>
        <p:blipFill>
          <a:blip r:embed="rId2"/>
          <a:stretch>
            <a:fillRect/>
          </a:stretch>
        </p:blipFill>
        <p:spPr>
          <a:xfrm>
            <a:off x="7639247" y="6145200"/>
            <a:ext cx="772008" cy="594000"/>
          </a:xfrm>
          <a:prstGeom prst="rect">
            <a:avLst/>
          </a:prstGeom>
        </p:spPr>
      </p:pic>
      <p:sp>
        <p:nvSpPr>
          <p:cNvPr id="11" name="Rectangle 10"/>
          <p:cNvSpPr/>
          <p:nvPr/>
        </p:nvSpPr>
        <p:spPr>
          <a:xfrm>
            <a:off x="879164" y="2165774"/>
            <a:ext cx="7622832" cy="4154984"/>
          </a:xfrm>
          <a:prstGeom prst="rect">
            <a:avLst/>
          </a:prstGeom>
        </p:spPr>
        <p:txBody>
          <a:bodyPr wrap="square">
            <a:spAutoFit/>
          </a:bodyPr>
          <a:lstStyle/>
          <a:p>
            <a:pPr marL="342900" indent="-342900">
              <a:buFont typeface="Arial" panose="020B0604020202020204" pitchFamily="34" charset="0"/>
              <a:buChar char="•"/>
              <a:defRPr/>
            </a:pPr>
            <a:r>
              <a:rPr lang="en-GB" altLang="en-US" sz="2400" dirty="0">
                <a:latin typeface="+mj-lt"/>
              </a:rPr>
              <a:t>Debriefing about your own tailor-made programme on Career Development; </a:t>
            </a:r>
          </a:p>
          <a:p>
            <a:pPr marL="342900" indent="-342900">
              <a:buFont typeface="Arial" panose="020B0604020202020204" pitchFamily="34" charset="0"/>
              <a:buChar char="•"/>
              <a:defRPr/>
            </a:pPr>
            <a:r>
              <a:rPr lang="en-GB" altLang="en-US" sz="2400" dirty="0">
                <a:latin typeface="+mj-lt"/>
              </a:rPr>
              <a:t>Setting clear criteria for the programme and the presentation;</a:t>
            </a:r>
          </a:p>
          <a:p>
            <a:pPr marL="342900" indent="-342900">
              <a:buFont typeface="Arial" panose="020B0604020202020204" pitchFamily="34" charset="0"/>
              <a:buChar char="•"/>
              <a:defRPr/>
            </a:pPr>
            <a:r>
              <a:rPr lang="en-GB" altLang="en-US" sz="2400" dirty="0">
                <a:latin typeface="+mj-lt"/>
              </a:rPr>
              <a:t>Selecting the exercises from the topic ‘Your Action planning and Applying for a job’ for your group of youth;</a:t>
            </a:r>
          </a:p>
          <a:p>
            <a:pPr marL="342900" indent="-342900">
              <a:buFont typeface="Arial" panose="020B0604020202020204" pitchFamily="34" charset="0"/>
              <a:buChar char="•"/>
              <a:defRPr/>
            </a:pPr>
            <a:r>
              <a:rPr lang="en-GB" altLang="en-US" sz="2400" dirty="0">
                <a:latin typeface="+mj-lt"/>
              </a:rPr>
              <a:t>Doing try-outs of exercises (as many as possible);</a:t>
            </a:r>
          </a:p>
          <a:p>
            <a:pPr marL="342900" indent="-342900">
              <a:buFont typeface="Arial" panose="020B0604020202020204" pitchFamily="34" charset="0"/>
              <a:buChar char="•"/>
              <a:defRPr/>
            </a:pPr>
            <a:r>
              <a:rPr lang="en-GB" altLang="en-US" sz="2400" dirty="0">
                <a:latin typeface="+mj-lt"/>
              </a:rPr>
              <a:t>Reflecting and setting goals for the delivery of your own career development programme;</a:t>
            </a:r>
          </a:p>
          <a:p>
            <a:pPr marL="342900" indent="-342900">
              <a:buFont typeface="Arial" panose="020B0604020202020204" pitchFamily="34" charset="0"/>
              <a:buChar char="•"/>
              <a:defRPr/>
            </a:pPr>
            <a:r>
              <a:rPr lang="en-GB" altLang="en-US" sz="2400" dirty="0">
                <a:latin typeface="+mj-lt"/>
              </a:rPr>
              <a:t>Preparation of the last presentation of your tailor-made programme. </a:t>
            </a:r>
            <a:endParaRPr lang="en-GB" sz="1500" dirty="0">
              <a:solidFill>
                <a:srgbClr val="132831"/>
              </a:solidFill>
            </a:endParaRP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52809B7E-559D-3640-9FA1-F78766F6AD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2245146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Autofit/>
          </a:bodyPr>
          <a:lstStyle/>
          <a:p>
            <a:pPr algn="l"/>
            <a:r>
              <a:rPr lang="en-GB" altLang="en-US" sz="3200" b="1" cap="all" dirty="0">
                <a:solidFill>
                  <a:srgbClr val="132831"/>
                </a:solidFill>
              </a:rPr>
              <a:t>Debriefing of homework</a:t>
            </a:r>
            <a:endParaRPr lang="en-US" sz="3200" cap="all" dirty="0">
              <a:solidFill>
                <a:srgbClr val="132831"/>
              </a:solidFill>
              <a:cs typeface="Cubano Regular"/>
            </a:endParaRP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781384" y="2175354"/>
            <a:ext cx="6664094" cy="3046988"/>
          </a:xfrm>
          <a:prstGeom prst="rect">
            <a:avLst/>
          </a:prstGeom>
        </p:spPr>
        <p:txBody>
          <a:bodyPr wrap="square">
            <a:spAutoFit/>
          </a:bodyPr>
          <a:lstStyle/>
          <a:p>
            <a:r>
              <a:rPr lang="en-GB" altLang="nl-NL" sz="2400" dirty="0"/>
              <a:t>In the whole group we check what need to be done to finalise the practical assignment:</a:t>
            </a:r>
          </a:p>
          <a:p>
            <a:pPr marL="342900" indent="-342900">
              <a:buFont typeface="Arial" panose="020B0604020202020204" pitchFamily="34" charset="0"/>
              <a:buChar char="•"/>
            </a:pPr>
            <a:r>
              <a:rPr lang="en-GB" altLang="nl-NL" sz="2400" dirty="0"/>
              <a:t>finishing the last bits of the tailor-made programme;</a:t>
            </a:r>
          </a:p>
          <a:p>
            <a:pPr marL="342900" indent="-342900">
              <a:buFont typeface="Arial" panose="020B0604020202020204" pitchFamily="34" charset="0"/>
              <a:buChar char="•"/>
            </a:pPr>
            <a:r>
              <a:rPr lang="en-GB" altLang="nl-NL" sz="2400" dirty="0"/>
              <a:t>sending it for feedback to the trainers;</a:t>
            </a:r>
          </a:p>
          <a:p>
            <a:pPr marL="342900" indent="-342900">
              <a:buFont typeface="Arial" panose="020B0604020202020204" pitchFamily="34" charset="0"/>
              <a:buChar char="•"/>
            </a:pPr>
            <a:r>
              <a:rPr lang="en-GB" altLang="nl-NL" sz="2400" dirty="0"/>
              <a:t>reflecting on your personal development during this training;</a:t>
            </a:r>
          </a:p>
          <a:p>
            <a:pPr marL="342900" indent="-342900">
              <a:buFont typeface="Arial" panose="020B0604020202020204" pitchFamily="34" charset="0"/>
              <a:buChar char="•"/>
            </a:pPr>
            <a:r>
              <a:rPr lang="en-GB" altLang="nl-NL" sz="2400" dirty="0"/>
              <a:t>preparing the presentation (interactive);</a:t>
            </a: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89DB21BF-1FA8-D245-AA8D-AC48835108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1311560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7639247" y="6145200"/>
            <a:ext cx="772008" cy="594000"/>
          </a:xfrm>
          <a:prstGeom prst="rect">
            <a:avLst/>
          </a:prstGeom>
        </p:spPr>
      </p:pic>
      <p:pic>
        <p:nvPicPr>
          <p:cNvPr id="7" name="Afbeelding 6">
            <a:extLst>
              <a:ext uri="{FF2B5EF4-FFF2-40B4-BE49-F238E27FC236}">
                <a16:creationId xmlns:a16="http://schemas.microsoft.com/office/drawing/2014/main" id="{88F913F0-70AE-C841-AE56-1CA486915C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pic>
        <p:nvPicPr>
          <p:cNvPr id="6" name="Afbeelding 5">
            <a:extLst>
              <a:ext uri="{FF2B5EF4-FFF2-40B4-BE49-F238E27FC236}">
                <a16:creationId xmlns:a16="http://schemas.microsoft.com/office/drawing/2014/main" id="{5A4A43B3-C684-44DA-8713-1E1F8DF9AC45}"/>
              </a:ext>
            </a:extLst>
          </p:cNvPr>
          <p:cNvPicPr>
            <a:picLocks noChangeAspect="1"/>
          </p:cNvPicPr>
          <p:nvPr/>
        </p:nvPicPr>
        <p:blipFill>
          <a:blip r:embed="rId5"/>
          <a:stretch>
            <a:fillRect/>
          </a:stretch>
        </p:blipFill>
        <p:spPr>
          <a:xfrm>
            <a:off x="1293778" y="795528"/>
            <a:ext cx="6167337" cy="6062472"/>
          </a:xfrm>
          <a:prstGeom prst="rect">
            <a:avLst/>
          </a:prstGeom>
        </p:spPr>
      </p:pic>
    </p:spTree>
    <p:extLst>
      <p:ext uri="{BB962C8B-B14F-4D97-AF65-F5344CB8AC3E}">
        <p14:creationId xmlns:p14="http://schemas.microsoft.com/office/powerpoint/2010/main" val="4286225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rmAutofit fontScale="90000"/>
          </a:bodyPr>
          <a:lstStyle/>
          <a:p>
            <a:pPr algn="l"/>
            <a:r>
              <a:rPr lang="en-US" sz="3200" b="1" cap="all" dirty="0">
                <a:solidFill>
                  <a:srgbClr val="132831"/>
                </a:solidFill>
                <a:cs typeface="Calibri Light" panose="020F0302020204030204" pitchFamily="34" charset="0"/>
              </a:rPr>
              <a:t>Topic 6: ‘Your action planning and applying for a job’</a:t>
            </a: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781383" y="2175354"/>
            <a:ext cx="8048717" cy="2169825"/>
          </a:xfrm>
          <a:prstGeom prst="rect">
            <a:avLst/>
          </a:prstGeom>
        </p:spPr>
        <p:txBody>
          <a:bodyPr wrap="square">
            <a:spAutoFit/>
          </a:bodyPr>
          <a:lstStyle/>
          <a:p>
            <a:r>
              <a:rPr lang="en-US" sz="2400" dirty="0">
                <a:solidFill>
                  <a:srgbClr val="132831"/>
                </a:solidFill>
              </a:rPr>
              <a:t>What is meant by ‘Your Action planning and Applying for a job’?</a:t>
            </a:r>
          </a:p>
          <a:p>
            <a:endParaRPr lang="en-US" sz="2400" dirty="0">
              <a:solidFill>
                <a:srgbClr val="132831"/>
              </a:solidFill>
            </a:endParaRPr>
          </a:p>
          <a:p>
            <a:r>
              <a:rPr lang="en-US" sz="2400" dirty="0">
                <a:solidFill>
                  <a:srgbClr val="132831"/>
                </a:solidFill>
              </a:rPr>
              <a:t>Why is this topic important for guiding youth in their career?</a:t>
            </a:r>
          </a:p>
          <a:p>
            <a:endParaRPr lang="en-US" sz="2400" dirty="0"/>
          </a:p>
          <a:p>
            <a:endParaRPr lang="en-US" sz="1500" dirty="0">
              <a:solidFill>
                <a:srgbClr val="132831"/>
              </a:solidFill>
            </a:endParaRP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2B3C702F-5078-4546-A307-42270B68B1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3829935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7639247" y="6145200"/>
            <a:ext cx="772008" cy="594000"/>
          </a:xfrm>
          <a:prstGeom prst="rect">
            <a:avLst/>
          </a:prstGeom>
        </p:spPr>
      </p:pic>
      <p:pic>
        <p:nvPicPr>
          <p:cNvPr id="7" name="Afbeelding 6">
            <a:extLst>
              <a:ext uri="{FF2B5EF4-FFF2-40B4-BE49-F238E27FC236}">
                <a16:creationId xmlns:a16="http://schemas.microsoft.com/office/drawing/2014/main" id="{2B3C702F-5078-4546-A307-42270B68B1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pic>
        <p:nvPicPr>
          <p:cNvPr id="3" name="Afbeelding 2">
            <a:extLst>
              <a:ext uri="{FF2B5EF4-FFF2-40B4-BE49-F238E27FC236}">
                <a16:creationId xmlns:a16="http://schemas.microsoft.com/office/drawing/2014/main" id="{AA531C5D-E0D2-4150-96D5-DE115AB52369}"/>
              </a:ext>
            </a:extLst>
          </p:cNvPr>
          <p:cNvPicPr>
            <a:picLocks noChangeAspect="1"/>
          </p:cNvPicPr>
          <p:nvPr/>
        </p:nvPicPr>
        <p:blipFill>
          <a:blip r:embed="rId5"/>
          <a:stretch>
            <a:fillRect/>
          </a:stretch>
        </p:blipFill>
        <p:spPr>
          <a:xfrm>
            <a:off x="1293779" y="757237"/>
            <a:ext cx="6079787" cy="6100763"/>
          </a:xfrm>
          <a:prstGeom prst="rect">
            <a:avLst/>
          </a:prstGeom>
        </p:spPr>
      </p:pic>
    </p:spTree>
    <p:extLst>
      <p:ext uri="{BB962C8B-B14F-4D97-AF65-F5344CB8AC3E}">
        <p14:creationId xmlns:p14="http://schemas.microsoft.com/office/powerpoint/2010/main" val="14810591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rmAutofit fontScale="90000"/>
          </a:bodyPr>
          <a:lstStyle/>
          <a:p>
            <a:pPr algn="l"/>
            <a:r>
              <a:rPr lang="en-US" sz="3200" b="1" cap="all" dirty="0">
                <a:solidFill>
                  <a:srgbClr val="132831"/>
                </a:solidFill>
                <a:cs typeface="Calibri Light" panose="020F0302020204030204" pitchFamily="34" charset="0"/>
              </a:rPr>
              <a:t>Overview exercises ‘Your action planning and applying for a job’</a:t>
            </a: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888515" y="1999518"/>
            <a:ext cx="6664094" cy="4154984"/>
          </a:xfrm>
          <a:prstGeom prst="rect">
            <a:avLst/>
          </a:prstGeom>
        </p:spPr>
        <p:txBody>
          <a:bodyPr wrap="square">
            <a:spAutoFit/>
          </a:bodyPr>
          <a:lstStyle/>
          <a:p>
            <a:r>
              <a:rPr lang="en-US" sz="2400" dirty="0"/>
              <a:t>In total there are 30 exercises in the topic ‘Your Action planning and Applying for a job’. Aims:</a:t>
            </a:r>
          </a:p>
          <a:p>
            <a:pPr marL="342900" indent="-342900">
              <a:buFont typeface="Arial" panose="020B0604020202020204" pitchFamily="34" charset="0"/>
              <a:buChar char="•"/>
            </a:pPr>
            <a:r>
              <a:rPr lang="en-US" sz="2400" dirty="0"/>
              <a:t>to reflect on which stage of your career you are in and decide about the next steps;</a:t>
            </a:r>
          </a:p>
          <a:p>
            <a:pPr marL="342900" indent="-342900">
              <a:buFont typeface="Arial" panose="020B0604020202020204" pitchFamily="34" charset="0"/>
              <a:buChar char="•"/>
            </a:pPr>
            <a:r>
              <a:rPr lang="en-US" sz="2400" dirty="0"/>
              <a:t>to set S.M.A.R.T. goals on the short and longer term; </a:t>
            </a:r>
          </a:p>
          <a:p>
            <a:pPr marL="342900" indent="-342900">
              <a:buFont typeface="Arial" panose="020B0604020202020204" pitchFamily="34" charset="0"/>
              <a:buChar char="•"/>
            </a:pPr>
            <a:r>
              <a:rPr lang="en-US" sz="2400" dirty="0"/>
              <a:t>to encourage each other to make a new step; </a:t>
            </a:r>
          </a:p>
          <a:p>
            <a:pPr marL="342900" indent="-342900">
              <a:buFont typeface="Arial" panose="020B0604020202020204" pitchFamily="34" charset="0"/>
              <a:buChar char="•"/>
            </a:pPr>
            <a:r>
              <a:rPr lang="en-US" sz="2400" dirty="0"/>
              <a:t>to present yourself, your qualities and your motivation;</a:t>
            </a:r>
          </a:p>
          <a:p>
            <a:pPr marL="342900" indent="-342900">
              <a:buFont typeface="Arial" panose="020B0604020202020204" pitchFamily="34" charset="0"/>
              <a:buChar char="•"/>
            </a:pPr>
            <a:r>
              <a:rPr lang="en-US" sz="2400" dirty="0"/>
              <a:t>to help you in searching for a job, CV- writing and having an interview with an employer.</a:t>
            </a: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C5DBBEDE-D26F-0C4C-88C3-2B6098598C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4128314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5532</TotalTime>
  <Words>2009</Words>
  <Application>Microsoft Office PowerPoint</Application>
  <PresentationFormat>Diavoorstelling (4:3)</PresentationFormat>
  <Paragraphs>150</Paragraphs>
  <Slides>20</Slides>
  <Notes>11</Notes>
  <HiddenSlides>0</HiddenSlides>
  <MMClips>0</MMClips>
  <ScaleCrop>false</ScaleCrop>
  <HeadingPairs>
    <vt:vector size="6" baseType="variant">
      <vt:variant>
        <vt:lpstr>Gebruikte lettertypen</vt:lpstr>
      </vt:variant>
      <vt:variant>
        <vt:i4>3</vt:i4>
      </vt:variant>
      <vt:variant>
        <vt:lpstr>Thema</vt:lpstr>
      </vt:variant>
      <vt:variant>
        <vt:i4>2</vt:i4>
      </vt:variant>
      <vt:variant>
        <vt:lpstr>Diatitels</vt:lpstr>
      </vt:variant>
      <vt:variant>
        <vt:i4>20</vt:i4>
      </vt:variant>
    </vt:vector>
  </HeadingPairs>
  <TitlesOfParts>
    <vt:vector size="25" baseType="lpstr">
      <vt:lpstr>Arial</vt:lpstr>
      <vt:lpstr>Calibri</vt:lpstr>
      <vt:lpstr>Cubano Regular</vt:lpstr>
      <vt:lpstr>Office Theme</vt:lpstr>
      <vt:lpstr>1_Office Theme</vt:lpstr>
      <vt:lpstr>Training of Trainers Career Development</vt:lpstr>
      <vt:lpstr>Karibuni</vt:lpstr>
      <vt:lpstr>Reflection day 6</vt:lpstr>
      <vt:lpstr>Objectives</vt:lpstr>
      <vt:lpstr>Debriefing of homework</vt:lpstr>
      <vt:lpstr>PowerPoint-presentatie</vt:lpstr>
      <vt:lpstr>Topic 6: ‘Your action planning and applying for a job’</vt:lpstr>
      <vt:lpstr>PowerPoint-presentatie</vt:lpstr>
      <vt:lpstr>Overview exercises ‘Your action planning and applying for a job’</vt:lpstr>
      <vt:lpstr>Selecting the exercises</vt:lpstr>
      <vt:lpstr>Selecting the exercises (cont.)</vt:lpstr>
      <vt:lpstr>Logbook reflections</vt:lpstr>
      <vt:lpstr>Try-out of the selected exercises</vt:lpstr>
      <vt:lpstr>Looking forward and homework</vt:lpstr>
      <vt:lpstr>Looking forward and homework (cont.)</vt:lpstr>
      <vt:lpstr>Looking forward and homework (cont.)</vt:lpstr>
      <vt:lpstr>Content of the presentations</vt:lpstr>
      <vt:lpstr> Tips for the presentations </vt:lpstr>
      <vt:lpstr>Evaluation</vt:lpstr>
      <vt:lpstr>Training of Trainers Career Development</vt:lpstr>
    </vt:vector>
  </TitlesOfParts>
  <Company>Grant MacEwan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the Title</dc:title>
  <dc:creator>Katie Wolgemuth</dc:creator>
  <cp:lastModifiedBy>Wil Bom</cp:lastModifiedBy>
  <cp:revision>182</cp:revision>
  <dcterms:created xsi:type="dcterms:W3CDTF">2016-11-16T12:29:20Z</dcterms:created>
  <dcterms:modified xsi:type="dcterms:W3CDTF">2021-11-02T16:53:25Z</dcterms:modified>
</cp:coreProperties>
</file>