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319" r:id="rId4"/>
    <p:sldId id="390" r:id="rId5"/>
    <p:sldId id="391" r:id="rId6"/>
    <p:sldId id="393" r:id="rId7"/>
    <p:sldId id="392" r:id="rId8"/>
    <p:sldId id="396" r:id="rId9"/>
    <p:sldId id="394" r:id="rId10"/>
    <p:sldId id="39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16" clrIdx="0">
    <p:extLst>
      <p:ext uri="{19B8F6BF-5375-455C-9EA6-DF929625EA0E}">
        <p15:presenceInfo xmlns:p15="http://schemas.microsoft.com/office/powerpoint/2012/main" userId="c80cf8fe89b52679" providerId="Windows Live"/>
      </p:ext>
    </p:extLst>
  </p:cmAuthor>
  <p:cmAuthor id="2" name="Wil Bom" initials="WB" lastIdx="1"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autoAdjust="0"/>
    <p:restoredTop sz="91145" autoAdjust="0"/>
  </p:normalViewPr>
  <p:slideViewPr>
    <p:cSldViewPr snapToGrid="0" snapToObjects="1" showGuides="1">
      <p:cViewPr varScale="1">
        <p:scale>
          <a:sx n="79" d="100"/>
          <a:sy n="79" d="100"/>
        </p:scale>
        <p:origin x="161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2"/>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9T20:33:20.369" idx="11">
    <p:pos x="10" y="10"/>
    <p:text>eigenlijk zou je gewoon moeten zeggen dat je bijvoorbeeld om 10 uur begint met de officiele opening van de dag. Dan zitten alle gasten etc. daarvoor heb je bijvoorbeeld een uur nodig om alles klaar te zetten..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We have made a planning for</a:t>
            </a:r>
            <a:r>
              <a:rPr lang="en-GB" baseline="0" noProof="0" dirty="0"/>
              <a:t> </a:t>
            </a:r>
            <a:r>
              <a:rPr lang="en-GB" noProof="0" dirty="0"/>
              <a:t>all presentations. All the participants said that they want to give a presentation, but due what we have seen from them we thought that several (three) presentations would not be given. So we plan them in a way, that there would be more time for others. So we divided them all along the day. And yes, they cancelled their presentations or were coming too late. To avoid this decision at the last day of training, you can also schedule this issue on day 5, when you have finished topic 4. You can ask who want to present their tailor-made programme and that they need to send a draft of the presentation (so far, over the first 4 topics) before day 6 of the training. Based on the quality of this draft, you can give feedback and make a decision on whom can go for the final presentation (and if okay, certification) and whom just attend the last sessions to learn as much as possible (no certificate).</a:t>
            </a:r>
          </a:p>
          <a:p>
            <a:endParaRPr lang="en-GB" noProof="0" dirty="0"/>
          </a:p>
          <a:p>
            <a:r>
              <a:rPr lang="en-GB" noProof="0" dirty="0"/>
              <a:t>For this last day, there were also some wishes for the time, as some management could only come on a specific time during a limited period. We were able to make the right schedule.</a:t>
            </a: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2</a:t>
            </a:fld>
            <a:endParaRPr lang="nl-NL"/>
          </a:p>
        </p:txBody>
      </p:sp>
    </p:spTree>
    <p:extLst>
      <p:ext uri="{BB962C8B-B14F-4D97-AF65-F5344CB8AC3E}">
        <p14:creationId xmlns:p14="http://schemas.microsoft.com/office/powerpoint/2010/main" val="46346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It is nice to show the management that was around, how we have worked during the training.</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89140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Time for preparation is always needed,</a:t>
            </a:r>
            <a:r>
              <a:rPr lang="en-GB" baseline="0" noProof="0" dirty="0"/>
              <a:t> also because </a:t>
            </a:r>
            <a:r>
              <a:rPr lang="en-GB" noProof="0" dirty="0"/>
              <a:t>several people are not very punctual. Make a good planning and take some time for the last preparation, so that you can start the presentations in time at 9.45 hours.</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217681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Hand-over the logbook and hand-outs to everybody.</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6</a:t>
            </a:fld>
            <a:endParaRPr lang="nl-NL"/>
          </a:p>
        </p:txBody>
      </p:sp>
    </p:spTree>
    <p:extLst>
      <p:ext uri="{BB962C8B-B14F-4D97-AF65-F5344CB8AC3E}">
        <p14:creationId xmlns:p14="http://schemas.microsoft.com/office/powerpoint/2010/main" val="298649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Just </a:t>
            </a:r>
            <a:r>
              <a:rPr lang="nl-NL" dirty="0" err="1"/>
              <a:t>to</a:t>
            </a:r>
            <a:r>
              <a:rPr lang="nl-NL" dirty="0"/>
              <a:t> </a:t>
            </a:r>
            <a:r>
              <a:rPr lang="nl-NL" dirty="0" err="1"/>
              <a:t>explain</a:t>
            </a:r>
            <a:r>
              <a:rPr lang="nl-NL" dirty="0"/>
              <a:t> </a:t>
            </a:r>
            <a:r>
              <a:rPr lang="nl-NL" dirty="0" err="1"/>
              <a:t>it</a:t>
            </a:r>
            <a:r>
              <a:rPr lang="nl-NL" dirty="0"/>
              <a:t> a </a:t>
            </a:r>
            <a:r>
              <a:rPr lang="nl-NL" dirty="0" err="1"/>
              <a:t>little</a:t>
            </a:r>
            <a:r>
              <a:rPr lang="nl-NL" dirty="0"/>
              <a:t> bit </a:t>
            </a:r>
            <a:r>
              <a:rPr lang="nl-NL" dirty="0" err="1"/>
              <a:t>to</a:t>
            </a:r>
            <a:r>
              <a:rPr lang="nl-NL" dirty="0"/>
              <a:t> </a:t>
            </a:r>
            <a:r>
              <a:rPr lang="nl-NL" dirty="0" err="1"/>
              <a:t>the</a:t>
            </a:r>
            <a:r>
              <a:rPr lang="nl-NL" dirty="0"/>
              <a:t> </a:t>
            </a:r>
            <a:r>
              <a:rPr lang="nl-NL" dirty="0" err="1"/>
              <a:t>visitors</a:t>
            </a:r>
            <a:r>
              <a:rPr lang="nl-NL" dirty="0"/>
              <a:t>. Just </a:t>
            </a:r>
            <a:r>
              <a:rPr lang="nl-NL" dirty="0" err="1"/>
              <a:t>welcome</a:t>
            </a:r>
            <a:r>
              <a:rPr lang="nl-NL" dirty="0"/>
              <a:t> </a:t>
            </a:r>
            <a:r>
              <a:rPr lang="nl-NL" dirty="0" err="1"/>
              <a:t>them</a:t>
            </a:r>
            <a:r>
              <a:rPr lang="nl-NL" dirty="0"/>
              <a:t> </a:t>
            </a:r>
            <a:r>
              <a:rPr lang="nl-NL" dirty="0" err="1"/>
              <a:t>properly</a:t>
            </a:r>
            <a:r>
              <a:rPr lang="nl-NL" dirty="0"/>
              <a:t> </a:t>
            </a:r>
            <a:r>
              <a:rPr lang="nl-NL" dirty="0" err="1"/>
              <a:t>and</a:t>
            </a:r>
            <a:r>
              <a:rPr lang="nl-NL" dirty="0"/>
              <a:t> </a:t>
            </a:r>
            <a:r>
              <a:rPr lang="nl-NL" dirty="0" err="1"/>
              <a:t>give</a:t>
            </a:r>
            <a:r>
              <a:rPr lang="nl-NL" dirty="0"/>
              <a:t> </a:t>
            </a:r>
            <a:r>
              <a:rPr lang="nl-NL" dirty="0" err="1"/>
              <a:t>some</a:t>
            </a:r>
            <a:r>
              <a:rPr lang="nl-NL" dirty="0"/>
              <a:t> </a:t>
            </a:r>
            <a:r>
              <a:rPr lang="nl-NL" dirty="0" err="1"/>
              <a:t>explanation</a:t>
            </a:r>
            <a:r>
              <a:rPr lang="nl-NL" dirty="0"/>
              <a:t> </a:t>
            </a:r>
            <a:r>
              <a:rPr lang="nl-NL" dirty="0" err="1"/>
              <a:t>about</a:t>
            </a:r>
            <a:r>
              <a:rPr lang="nl-NL" dirty="0"/>
              <a:t> </a:t>
            </a:r>
            <a:r>
              <a:rPr lang="nl-NL" dirty="0" err="1"/>
              <a:t>the</a:t>
            </a:r>
            <a:r>
              <a:rPr lang="nl-NL" dirty="0"/>
              <a:t> training </a:t>
            </a:r>
            <a:r>
              <a:rPr lang="nl-NL" dirty="0" err="1"/>
              <a:t>and</a:t>
            </a:r>
            <a:r>
              <a:rPr lang="nl-NL" dirty="0"/>
              <a:t> </a:t>
            </a:r>
            <a:r>
              <a:rPr lang="nl-NL" dirty="0" err="1"/>
              <a:t>the</a:t>
            </a:r>
            <a:r>
              <a:rPr lang="nl-NL" dirty="0"/>
              <a:t> </a:t>
            </a:r>
            <a:r>
              <a:rPr lang="nl-NL" dirty="0" err="1"/>
              <a:t>importance</a:t>
            </a:r>
            <a:r>
              <a:rPr lang="nl-NL" dirty="0"/>
              <a:t> of </a:t>
            </a:r>
            <a:r>
              <a:rPr lang="nl-NL" dirty="0" err="1"/>
              <a:t>the</a:t>
            </a:r>
            <a:r>
              <a:rPr lang="nl-NL" dirty="0"/>
              <a:t> </a:t>
            </a:r>
            <a:r>
              <a:rPr lang="nl-NL" dirty="0" err="1"/>
              <a:t>presentation</a:t>
            </a:r>
            <a:r>
              <a:rPr lang="nl-NL" dirty="0"/>
              <a:t> </a:t>
            </a:r>
            <a:r>
              <a:rPr lang="nl-NL" dirty="0" err="1"/>
              <a:t>and</a:t>
            </a:r>
            <a:r>
              <a:rPr lang="nl-NL" dirty="0"/>
              <a:t> </a:t>
            </a:r>
            <a:r>
              <a:rPr lang="nl-NL" dirty="0" err="1"/>
              <a:t>their</a:t>
            </a:r>
            <a:r>
              <a:rPr lang="nl-NL" dirty="0"/>
              <a:t> </a:t>
            </a:r>
            <a:r>
              <a:rPr lang="nl-NL" dirty="0" err="1"/>
              <a:t>presence</a:t>
            </a:r>
            <a:r>
              <a:rPr lang="nl-NL" dirty="0"/>
              <a:t> here </a:t>
            </a:r>
            <a:r>
              <a:rPr lang="nl-NL" dirty="0" err="1"/>
              <a:t>to</a:t>
            </a:r>
            <a:r>
              <a:rPr lang="nl-NL" dirty="0"/>
              <a:t> listen </a:t>
            </a:r>
            <a:r>
              <a:rPr lang="nl-NL" dirty="0" err="1"/>
              <a:t>and</a:t>
            </a:r>
            <a:r>
              <a:rPr lang="nl-NL" dirty="0"/>
              <a:t> </a:t>
            </a:r>
            <a:r>
              <a:rPr lang="nl-NL" dirty="0" err="1"/>
              <a:t>to</a:t>
            </a:r>
            <a:r>
              <a:rPr lang="nl-NL" dirty="0"/>
              <a:t> </a:t>
            </a:r>
            <a:r>
              <a:rPr lang="nl-NL" dirty="0" err="1"/>
              <a:t>be</a:t>
            </a:r>
            <a:r>
              <a:rPr lang="nl-NL" dirty="0"/>
              <a:t> of support </a:t>
            </a:r>
            <a:r>
              <a:rPr lang="nl-NL" dirty="0" err="1"/>
              <a:t>to</a:t>
            </a:r>
            <a:r>
              <a:rPr lang="nl-NL" dirty="0"/>
              <a:t> </a:t>
            </a:r>
            <a:r>
              <a:rPr lang="nl-NL" dirty="0" err="1"/>
              <a:t>implement</a:t>
            </a:r>
            <a:r>
              <a:rPr lang="nl-NL" dirty="0"/>
              <a:t> </a:t>
            </a:r>
            <a:r>
              <a:rPr lang="nl-NL" dirty="0" err="1"/>
              <a:t>the</a:t>
            </a:r>
            <a:r>
              <a:rPr lang="nl-NL" dirty="0"/>
              <a:t> </a:t>
            </a:r>
            <a:r>
              <a:rPr lang="nl-NL" dirty="0" err="1"/>
              <a:t>programme</a:t>
            </a:r>
            <a:r>
              <a:rPr lang="nl-NL" dirty="0"/>
              <a:t> of </a:t>
            </a:r>
            <a:r>
              <a:rPr lang="nl-NL" dirty="0" err="1"/>
              <a:t>their</a:t>
            </a:r>
            <a:r>
              <a:rPr lang="nl-NL" dirty="0"/>
              <a:t> </a:t>
            </a:r>
            <a:r>
              <a:rPr lang="nl-NL" dirty="0" err="1"/>
              <a:t>staff</a:t>
            </a:r>
            <a:r>
              <a:rPr lang="nl-NL" dirty="0"/>
              <a:t>.</a:t>
            </a:r>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7</a:t>
            </a:fld>
            <a:endParaRPr lang="nl-NL"/>
          </a:p>
        </p:txBody>
      </p:sp>
    </p:spTree>
    <p:extLst>
      <p:ext uri="{BB962C8B-B14F-4D97-AF65-F5344CB8AC3E}">
        <p14:creationId xmlns:p14="http://schemas.microsoft.com/office/powerpoint/2010/main" val="107096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After each presentation the</a:t>
            </a:r>
            <a:r>
              <a:rPr lang="en-GB" baseline="0" noProof="0" dirty="0"/>
              <a:t> trainer can best </a:t>
            </a:r>
            <a:r>
              <a:rPr lang="en-GB" noProof="0" dirty="0"/>
              <a:t>invite the participants-presenters to stand next to him/her,</a:t>
            </a:r>
            <a:r>
              <a:rPr lang="en-GB" baseline="0" noProof="0" dirty="0"/>
              <a:t> while he/she </a:t>
            </a:r>
            <a:r>
              <a:rPr lang="en-GB" noProof="0" dirty="0"/>
              <a:t>asks the group what they liked about the presentations. </a:t>
            </a:r>
            <a:r>
              <a:rPr lang="en-GB" baseline="0" noProof="0" dirty="0"/>
              <a:t> The trainers should e</a:t>
            </a:r>
            <a:r>
              <a:rPr lang="en-GB" noProof="0" dirty="0"/>
              <a:t>specially invite the management to give a reaction. Do</a:t>
            </a:r>
            <a:r>
              <a:rPr lang="en-GB" baseline="0" noProof="0" dirty="0"/>
              <a:t> not emphasize </a:t>
            </a:r>
            <a:r>
              <a:rPr lang="en-GB" noProof="0" dirty="0"/>
              <a:t> </a:t>
            </a:r>
            <a:r>
              <a:rPr lang="en-GB" baseline="0" noProof="0" dirty="0"/>
              <a:t>too much f</a:t>
            </a:r>
            <a:r>
              <a:rPr lang="en-GB" noProof="0" dirty="0"/>
              <a:t>eedback that</a:t>
            </a:r>
            <a:r>
              <a:rPr lang="en-GB" baseline="0" noProof="0" dirty="0"/>
              <a:t> is dealing with </a:t>
            </a:r>
            <a:r>
              <a:rPr lang="en-GB" noProof="0" dirty="0"/>
              <a:t>improvement.</a:t>
            </a:r>
            <a:r>
              <a:rPr lang="en-GB" baseline="0" noProof="0" dirty="0"/>
              <a:t> The central </a:t>
            </a:r>
            <a:r>
              <a:rPr lang="en-GB" noProof="0" dirty="0"/>
              <a:t>question of</a:t>
            </a:r>
            <a:r>
              <a:rPr lang="en-GB" baseline="0" noProof="0" dirty="0"/>
              <a:t> this day is not “what can be done better’, but </a:t>
            </a:r>
            <a:r>
              <a:rPr lang="en-GB" noProof="0" dirty="0"/>
              <a:t> is more “is</a:t>
            </a:r>
            <a:r>
              <a:rPr lang="en-GB" baseline="0" noProof="0" dirty="0"/>
              <a:t> it sufficient</a:t>
            </a:r>
            <a:r>
              <a:rPr lang="en-GB" noProof="0" dirty="0"/>
              <a:t> to certify?”. Some attention can be give</a:t>
            </a:r>
            <a:r>
              <a:rPr lang="en-GB" baseline="0" noProof="0" dirty="0"/>
              <a:t>n to</a:t>
            </a:r>
            <a:r>
              <a:rPr lang="en-GB" noProof="0" dirty="0"/>
              <a:t> the implementation:</a:t>
            </a:r>
            <a:r>
              <a:rPr lang="en-GB" baseline="0" noProof="0" dirty="0"/>
              <a:t> h</a:t>
            </a:r>
            <a:r>
              <a:rPr lang="en-GB" noProof="0" dirty="0"/>
              <a:t>ow and when are you going to deliver the tailor-made programme? </a:t>
            </a:r>
          </a:p>
          <a:p>
            <a:r>
              <a:rPr lang="en-GB" noProof="0" dirty="0"/>
              <a:t>When a presentation and the tailor-made programme are too poor, the</a:t>
            </a:r>
            <a:r>
              <a:rPr lang="en-GB" baseline="0" noProof="0" dirty="0"/>
              <a:t> trainer should </a:t>
            </a:r>
            <a:r>
              <a:rPr lang="en-GB" noProof="0" dirty="0"/>
              <a:t>immediately give the bad news. Sorry, not sufficient, you will not get a certificate and give the reason why. Ther</a:t>
            </a:r>
            <a:r>
              <a:rPr lang="en-GB" baseline="0" noProof="0" dirty="0"/>
              <a:t>e might be s</a:t>
            </a:r>
            <a:r>
              <a:rPr lang="en-GB" noProof="0" dirty="0"/>
              <a:t>ome protest of the participant, but do</a:t>
            </a:r>
            <a:r>
              <a:rPr lang="en-GB" baseline="0" noProof="0" dirty="0"/>
              <a:t> not</a:t>
            </a:r>
            <a:r>
              <a:rPr lang="en-GB" noProof="0" dirty="0"/>
              <a:t> argue about it. This</a:t>
            </a:r>
            <a:r>
              <a:rPr lang="en-GB" baseline="0" noProof="0" dirty="0"/>
              <a:t> will be </a:t>
            </a:r>
            <a:r>
              <a:rPr lang="en-GB" noProof="0" dirty="0"/>
              <a:t>highly appreciated by the other participants. Also they know, who has done not enough in the whole programme; a fair judgment will be highly appreciated by other participants. It makes also their own presentation and tailor-made programme of more value. When you want to avoid such difficult decisions on the last day, you need to do this assessment earlier in the programme after you have got a draft of the presentation before day 6. See notes slide 2</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67291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The criteria for getting a certificate were clear from the beginning. You need to have delivered an</a:t>
            </a:r>
            <a:r>
              <a:rPr lang="en-GB" baseline="0" noProof="0" dirty="0"/>
              <a:t> </a:t>
            </a:r>
            <a:r>
              <a:rPr lang="en-GB" noProof="0" dirty="0"/>
              <a:t>exercise, to have attended at least 6 days and to have</a:t>
            </a:r>
            <a:r>
              <a:rPr lang="en-GB" baseline="0" noProof="0" dirty="0"/>
              <a:t> </a:t>
            </a:r>
            <a:r>
              <a:rPr lang="en-GB" noProof="0" dirty="0"/>
              <a:t>presented the tailor-made programme. The criteria were at first more strict. You could only have missed just one day, but in</a:t>
            </a:r>
            <a:r>
              <a:rPr lang="en-GB" baseline="0" noProof="0" dirty="0"/>
              <a:t> that case</a:t>
            </a:r>
            <a:r>
              <a:rPr lang="en-GB" noProof="0" dirty="0"/>
              <a:t> a lot of people would not have received</a:t>
            </a:r>
            <a:r>
              <a:rPr lang="en-GB" baseline="0" noProof="0" dirty="0"/>
              <a:t> </a:t>
            </a:r>
            <a:r>
              <a:rPr lang="en-GB" noProof="0" dirty="0"/>
              <a:t>a certificate. Some reasons why people were not attending</a:t>
            </a:r>
            <a:r>
              <a:rPr lang="en-GB" baseline="0" noProof="0" dirty="0"/>
              <a:t> </a:t>
            </a:r>
            <a:r>
              <a:rPr lang="en-GB" noProof="0" dirty="0"/>
              <a:t>were quite clear and acceptable. But not always. </a:t>
            </a:r>
            <a:r>
              <a:rPr lang="en-GB" baseline="0" noProof="0" dirty="0"/>
              <a:t> It also happened that participants just turned up for a few hours. Therefore the rule has  been set that </a:t>
            </a:r>
            <a:r>
              <a:rPr lang="en-GB" noProof="0" dirty="0"/>
              <a:t>people who didn’t do the presentation didn’t get a certificate. Also</a:t>
            </a:r>
            <a:r>
              <a:rPr lang="en-GB" baseline="0" noProof="0" dirty="0"/>
              <a:t> participants </a:t>
            </a:r>
            <a:r>
              <a:rPr lang="en-GB" noProof="0" dirty="0"/>
              <a:t>who failed</a:t>
            </a:r>
            <a:r>
              <a:rPr lang="en-GB" baseline="0" noProof="0" dirty="0"/>
              <a:t> to do a good</a:t>
            </a:r>
            <a:r>
              <a:rPr lang="en-GB" noProof="0" dirty="0"/>
              <a:t> presentation (poor content) or who were too often absent, did not get a certificate. Everybody was happy about that</a:t>
            </a:r>
            <a:r>
              <a:rPr lang="en-GB" baseline="0" noProof="0" dirty="0"/>
              <a:t> rule</a:t>
            </a:r>
            <a:r>
              <a:rPr lang="en-GB" noProof="0" dirty="0"/>
              <a:t>, they thought it was fair and it gave their own certificate more value. </a:t>
            </a:r>
          </a:p>
          <a:p>
            <a:r>
              <a:rPr lang="en-GB" noProof="0" dirty="0"/>
              <a:t>Thanking each other and giving compliments to one’s neighbour, </a:t>
            </a:r>
            <a:r>
              <a:rPr lang="en-GB" baseline="0" noProof="0" dirty="0"/>
              <a:t>is a </a:t>
            </a:r>
            <a:r>
              <a:rPr lang="en-GB" noProof="0" dirty="0"/>
              <a:t>nice approach for a</a:t>
            </a:r>
            <a:r>
              <a:rPr lang="en-GB" baseline="0" noProof="0" dirty="0"/>
              <a:t> closing </a:t>
            </a:r>
            <a:r>
              <a:rPr lang="en-GB" noProof="0" dirty="0"/>
              <a:t>ceremony. It</a:t>
            </a:r>
            <a:r>
              <a:rPr lang="en-GB" baseline="0" noProof="0" dirty="0"/>
              <a:t> is so respectful</a:t>
            </a:r>
            <a:r>
              <a:rPr lang="en-GB" noProof="0" dirty="0"/>
              <a:t>, people</a:t>
            </a:r>
            <a:r>
              <a:rPr lang="en-GB" baseline="0" noProof="0" dirty="0"/>
              <a:t> might get</a:t>
            </a:r>
            <a:r>
              <a:rPr lang="en-GB" noProof="0" dirty="0"/>
              <a:t> tears in the eyes!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62019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00000"/>
            <a:ext cx="4817328" cy="1421830"/>
          </a:xfrm>
          <a:prstGeom prst="rect">
            <a:avLst/>
          </a:prstGeom>
        </p:spPr>
        <p:txBody>
          <a:bodyPr vert="horz" lIns="91440" tIns="45720" rIns="91440" bIns="45720" rtlCol="0" anchor="ctr">
            <a:normAutofit fontScale="40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4500" b="1" dirty="0">
                <a:solidFill>
                  <a:schemeClr val="bg1"/>
                </a:solidFill>
              </a:rPr>
              <a:t>Day 8 ‘Presentation programmes Career </a:t>
            </a:r>
          </a:p>
          <a:p>
            <a:pPr>
              <a:lnSpc>
                <a:spcPct val="80000"/>
              </a:lnSpc>
            </a:pPr>
            <a:endParaRPr lang="en-GB" altLang="en-US" sz="4500" b="1" dirty="0">
              <a:solidFill>
                <a:schemeClr val="bg1"/>
              </a:solidFill>
            </a:endParaRPr>
          </a:p>
          <a:p>
            <a:pPr>
              <a:lnSpc>
                <a:spcPct val="80000"/>
              </a:lnSpc>
            </a:pPr>
            <a:r>
              <a:rPr lang="en-GB" altLang="en-US" sz="4500" b="1" dirty="0">
                <a:solidFill>
                  <a:schemeClr val="bg1"/>
                </a:solidFill>
              </a:rPr>
              <a:t>Development ´</a:t>
            </a:r>
          </a:p>
          <a:p>
            <a:pPr>
              <a:lnSpc>
                <a:spcPct val="80000"/>
              </a:lnSpc>
            </a:pPr>
            <a:endParaRPr lang="en-GB" altLang="en-US" sz="4500" b="1" dirty="0">
              <a:solidFill>
                <a:schemeClr val="bg1"/>
              </a:solidFill>
            </a:endParaRPr>
          </a:p>
          <a:p>
            <a:pPr>
              <a:lnSpc>
                <a:spcPct val="80000"/>
              </a:lnSpc>
            </a:pPr>
            <a:r>
              <a:rPr lang="en-GB" altLang="en-US" sz="4500" b="1" dirty="0">
                <a:solidFill>
                  <a:schemeClr val="bg1"/>
                </a:solidFill>
              </a:rPr>
              <a:t>VNA project,  My World of Work</a:t>
            </a:r>
          </a:p>
          <a:p>
            <a:pPr>
              <a:lnSpc>
                <a:spcPct val="80000"/>
              </a:lnSpc>
            </a:pPr>
            <a:endParaRPr lang="en-GB" altLang="en-US" sz="4500" b="1" dirty="0">
              <a:solidFill>
                <a:schemeClr val="bg1"/>
              </a:solidFill>
            </a:endParaRPr>
          </a:p>
          <a:p>
            <a:pPr>
              <a:lnSpc>
                <a:spcPct val="80000"/>
              </a:lnSpc>
            </a:pPr>
            <a:r>
              <a:rPr lang="en-GB" altLang="en-US" sz="4500" b="1" dirty="0">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00000"/>
            <a:ext cx="4817328" cy="1421830"/>
          </a:xfrm>
          <a:prstGeom prst="rect">
            <a:avLst/>
          </a:prstGeom>
        </p:spPr>
        <p:txBody>
          <a:bodyPr vert="horz" lIns="91440" tIns="45720" rIns="91440" bIns="45720" rtlCol="0" anchor="ctr">
            <a:normAutofit fontScale="40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4500" b="1" dirty="0">
                <a:solidFill>
                  <a:schemeClr val="bg1"/>
                </a:solidFill>
              </a:rPr>
              <a:t>Day 8 ‘Presentation programmes Career </a:t>
            </a:r>
          </a:p>
          <a:p>
            <a:pPr>
              <a:lnSpc>
                <a:spcPct val="80000"/>
              </a:lnSpc>
            </a:pPr>
            <a:endParaRPr lang="en-GB" altLang="en-US" sz="4500" b="1" dirty="0">
              <a:solidFill>
                <a:schemeClr val="bg1"/>
              </a:solidFill>
            </a:endParaRPr>
          </a:p>
          <a:p>
            <a:pPr>
              <a:lnSpc>
                <a:spcPct val="80000"/>
              </a:lnSpc>
            </a:pPr>
            <a:r>
              <a:rPr lang="en-GB" altLang="en-US" sz="4500" b="1" dirty="0">
                <a:solidFill>
                  <a:schemeClr val="bg1"/>
                </a:solidFill>
              </a:rPr>
              <a:t>Development ´</a:t>
            </a:r>
          </a:p>
          <a:p>
            <a:pPr>
              <a:lnSpc>
                <a:spcPct val="80000"/>
              </a:lnSpc>
            </a:pPr>
            <a:endParaRPr lang="en-GB" altLang="en-US" sz="4500" b="1" dirty="0">
              <a:solidFill>
                <a:schemeClr val="bg1"/>
              </a:solidFill>
            </a:endParaRPr>
          </a:p>
          <a:p>
            <a:pPr>
              <a:lnSpc>
                <a:spcPct val="80000"/>
              </a:lnSpc>
            </a:pPr>
            <a:r>
              <a:rPr lang="en-GB" altLang="en-US" sz="4500" b="1" dirty="0">
                <a:solidFill>
                  <a:schemeClr val="bg1"/>
                </a:solidFill>
              </a:rPr>
              <a:t>VNA project,  My World of Work</a:t>
            </a:r>
          </a:p>
          <a:p>
            <a:pPr>
              <a:lnSpc>
                <a:spcPct val="80000"/>
              </a:lnSpc>
            </a:pPr>
            <a:endParaRPr lang="en-GB" altLang="en-US" sz="4500" b="1" dirty="0">
              <a:solidFill>
                <a:schemeClr val="bg1"/>
              </a:solidFill>
            </a:endParaRPr>
          </a:p>
          <a:p>
            <a:pPr>
              <a:lnSpc>
                <a:spcPct val="80000"/>
              </a:lnSpc>
            </a:pPr>
            <a:r>
              <a:rPr lang="en-GB" altLang="en-US" sz="4500" b="1">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325827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Welcome and introduction;</a:t>
            </a:r>
          </a:p>
          <a:p>
            <a:pPr marL="342900" indent="-342900">
              <a:buFont typeface="Arial" panose="020B0604020202020204" pitchFamily="34" charset="0"/>
              <a:buChar char="•"/>
              <a:defRPr/>
            </a:pPr>
            <a:r>
              <a:rPr lang="en-GB" sz="2400" dirty="0"/>
              <a:t>Reflection on day 7;</a:t>
            </a:r>
          </a:p>
          <a:p>
            <a:pPr marL="342900" indent="-342900">
              <a:buFont typeface="Arial" panose="020B0604020202020204" pitchFamily="34" charset="0"/>
              <a:buChar char="•"/>
              <a:defRPr/>
            </a:pPr>
            <a:r>
              <a:rPr lang="en-GB" sz="2400" dirty="0"/>
              <a:t>Objectives of day 8;</a:t>
            </a:r>
          </a:p>
          <a:p>
            <a:pPr marL="342900" indent="-342900">
              <a:buFont typeface="Arial" panose="020B0604020202020204" pitchFamily="34" charset="0"/>
              <a:buChar char="•"/>
              <a:defRPr/>
            </a:pPr>
            <a:r>
              <a:rPr lang="en-GB" sz="2400" dirty="0"/>
              <a:t>Last preparations and checking planning;</a:t>
            </a:r>
          </a:p>
          <a:p>
            <a:pPr marL="342900" indent="-342900">
              <a:buFont typeface="Arial" panose="020B0604020202020204" pitchFamily="34" charset="0"/>
              <a:buChar char="•"/>
              <a:defRPr/>
            </a:pPr>
            <a:r>
              <a:rPr lang="en-GB" sz="2400" dirty="0"/>
              <a:t>Presentations;</a:t>
            </a:r>
          </a:p>
          <a:p>
            <a:pPr marL="342900" indent="-342900">
              <a:buFont typeface="Arial" panose="020B0604020202020204" pitchFamily="34" charset="0"/>
              <a:buChar char="•"/>
              <a:defRPr/>
            </a:pPr>
            <a:r>
              <a:rPr lang="en-GB" sz="2400" dirty="0"/>
              <a:t>Evaluation and next steps;</a:t>
            </a:r>
          </a:p>
          <a:p>
            <a:pPr marL="342900" indent="-342900">
              <a:buFont typeface="Arial" panose="020B0604020202020204" pitchFamily="34" charset="0"/>
              <a:buChar char="•"/>
              <a:defRPr/>
            </a:pPr>
            <a:r>
              <a:rPr lang="en-GB" sz="2400" dirty="0"/>
              <a:t>Certification ceremony.</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D91982C-0170-9D4A-A0A9-E948AC698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Reflection day 7</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200329"/>
          </a:xfrm>
          <a:prstGeom prst="rect">
            <a:avLst/>
          </a:prstGeom>
        </p:spPr>
        <p:txBody>
          <a:bodyPr wrap="square">
            <a:spAutoFit/>
          </a:bodyPr>
          <a:lstStyle/>
          <a:p>
            <a:pPr>
              <a:defRPr/>
            </a:pPr>
            <a:r>
              <a:rPr lang="en-US" altLang="en-US" sz="2400" dirty="0">
                <a:latin typeface="+mj-lt"/>
              </a:rPr>
              <a:t>What was your green moment on the last training day  on the topic ‘Action planning and Applying for a job’? </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D818685-A6AE-F748-883E-4C1E4B7FD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Welcome to all the managers, senior officers and colleagues who are here to learn from the presentation of your practical assignments;</a:t>
            </a:r>
          </a:p>
          <a:p>
            <a:pPr marL="342900" indent="-342900">
              <a:buFont typeface="Arial" panose="020B0604020202020204" pitchFamily="34" charset="0"/>
              <a:buChar char="•"/>
              <a:defRPr/>
            </a:pPr>
            <a:r>
              <a:rPr lang="en-US" altLang="en-US" sz="2400" dirty="0">
                <a:latin typeface="+mj-lt"/>
              </a:rPr>
              <a:t>Reflecting on your competences how to develop and deliver tailor-made </a:t>
            </a:r>
            <a:r>
              <a:rPr lang="en-US" altLang="en-US" sz="2400" dirty="0" err="1">
                <a:latin typeface="+mj-lt"/>
              </a:rPr>
              <a:t>programmes</a:t>
            </a:r>
            <a:r>
              <a:rPr lang="en-US" altLang="en-US" sz="2400" dirty="0">
                <a:latin typeface="+mj-lt"/>
              </a:rPr>
              <a:t> for your youth;  </a:t>
            </a:r>
          </a:p>
          <a:p>
            <a:pPr marL="342900" indent="-342900">
              <a:buFont typeface="Arial" panose="020B0604020202020204" pitchFamily="34" charset="0"/>
              <a:buChar char="•"/>
              <a:defRPr/>
            </a:pPr>
            <a:r>
              <a:rPr lang="en-US" altLang="en-US" sz="2400" dirty="0">
                <a:latin typeface="+mj-lt"/>
              </a:rPr>
              <a:t>Evaluation of the training and sharing about the needs for implementation and further development;</a:t>
            </a:r>
          </a:p>
          <a:p>
            <a:pPr marL="342900" indent="-342900">
              <a:buFont typeface="Arial" panose="020B0604020202020204" pitchFamily="34" charset="0"/>
              <a:buChar char="•"/>
              <a:defRPr/>
            </a:pPr>
            <a:r>
              <a:rPr lang="en-US" altLang="en-US" sz="2400" dirty="0">
                <a:latin typeface="+mj-lt"/>
              </a:rPr>
              <a:t>Celebrating that we have learned so much!</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F6E799E-F10C-824B-9D72-3FF8632CA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4514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Last preparation</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Collect all the materials you need for your presentation;</a:t>
            </a:r>
          </a:p>
          <a:p>
            <a:pPr marL="342900" indent="-342900">
              <a:buFont typeface="Arial" panose="020B0604020202020204" pitchFamily="34" charset="0"/>
              <a:buChar char="•"/>
              <a:defRPr/>
            </a:pPr>
            <a:r>
              <a:rPr lang="en-US" altLang="en-US" sz="2400" dirty="0">
                <a:latin typeface="+mj-lt"/>
              </a:rPr>
              <a:t>Save the PowerPoint presentations on the laptop of the trainer;</a:t>
            </a:r>
          </a:p>
          <a:p>
            <a:pPr marL="342900" indent="-342900">
              <a:buFont typeface="Arial" panose="020B0604020202020204" pitchFamily="34" charset="0"/>
              <a:buChar char="•"/>
              <a:defRPr/>
            </a:pPr>
            <a:r>
              <a:rPr lang="en-US" altLang="en-US" sz="2400" dirty="0">
                <a:latin typeface="+mj-lt"/>
              </a:rPr>
              <a:t>Between the presentations there is just two minutes to change;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520EDF4-DF62-874E-9697-694C0EE5E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19046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Logbook</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93899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In the logbook you write down your observations of each presentation: </a:t>
            </a:r>
          </a:p>
          <a:p>
            <a:pPr marL="800100" lvl="1" indent="-342900">
              <a:buFont typeface="Arial" panose="020B0604020202020204" pitchFamily="34" charset="0"/>
              <a:buChar char="•"/>
              <a:defRPr/>
            </a:pPr>
            <a:r>
              <a:rPr lang="en-US" altLang="en-US" sz="2400" dirty="0">
                <a:latin typeface="+mj-lt"/>
              </a:rPr>
              <a:t>what you like about it;</a:t>
            </a:r>
          </a:p>
          <a:p>
            <a:pPr marL="800100" lvl="1" indent="-342900">
              <a:buFont typeface="Arial" panose="020B0604020202020204" pitchFamily="34" charset="0"/>
              <a:buChar char="•"/>
              <a:defRPr/>
            </a:pPr>
            <a:r>
              <a:rPr lang="en-US" altLang="en-US" sz="2400" dirty="0">
                <a:latin typeface="+mj-lt"/>
              </a:rPr>
              <a:t>what you want to use yourself.</a:t>
            </a:r>
          </a:p>
          <a:p>
            <a:pPr marL="342900" indent="-342900">
              <a:buFont typeface="Arial" panose="020B0604020202020204" pitchFamily="34" charset="0"/>
              <a:buChar char="•"/>
              <a:defRPr/>
            </a:pPr>
            <a:endParaRPr lang="en-US"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0078664-0C57-E549-B13B-DF642C245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9276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382F5FF2-601B-9346-B95F-4EAD6CEE7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5" name="Afbeelding 4">
            <a:extLst>
              <a:ext uri="{FF2B5EF4-FFF2-40B4-BE49-F238E27FC236}">
                <a16:creationId xmlns:a16="http://schemas.microsoft.com/office/drawing/2014/main" id="{DDED6E2C-B674-4739-AD18-5D4BCC18CA1C}"/>
              </a:ext>
            </a:extLst>
          </p:cNvPr>
          <p:cNvPicPr>
            <a:picLocks noChangeAspect="1"/>
          </p:cNvPicPr>
          <p:nvPr/>
        </p:nvPicPr>
        <p:blipFill>
          <a:blip r:embed="rId5"/>
          <a:stretch>
            <a:fillRect/>
          </a:stretch>
        </p:blipFill>
        <p:spPr>
          <a:xfrm>
            <a:off x="1089499" y="757237"/>
            <a:ext cx="6313250" cy="6100763"/>
          </a:xfrm>
          <a:prstGeom prst="rect">
            <a:avLst/>
          </a:prstGeom>
        </p:spPr>
      </p:pic>
    </p:spTree>
    <p:extLst>
      <p:ext uri="{BB962C8B-B14F-4D97-AF65-F5344CB8AC3E}">
        <p14:creationId xmlns:p14="http://schemas.microsoft.com/office/powerpoint/2010/main" val="167757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br>
              <a:rPr lang="en-GB" altLang="en-US" sz="3200" b="1" cap="all" dirty="0"/>
            </a:br>
            <a:r>
              <a:rPr lang="en-GB" altLang="en-US" sz="3200" b="1" cap="all" dirty="0"/>
              <a:t>the presentations</a:t>
            </a:r>
            <a:br>
              <a:rPr lang="en-GB" altLang="en-US" sz="3200" b="1" dirty="0"/>
            </a:b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086725"/>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In totally we have 15 – 25 minutes for each presentation: the trainers are the timekeeper and set the alarm;</a:t>
            </a:r>
          </a:p>
          <a:p>
            <a:pPr marL="342900" indent="-342900">
              <a:lnSpc>
                <a:spcPct val="90000"/>
              </a:lnSpc>
              <a:buFont typeface="Arial" panose="020B0604020202020204" pitchFamily="34" charset="0"/>
              <a:buChar char="•"/>
              <a:defRPr/>
            </a:pPr>
            <a:r>
              <a:rPr lang="en-GB" altLang="en-US" sz="2400" dirty="0"/>
              <a:t>At the end of each presentation there will be 5 minutes for feedback from the guests, group and trainers.</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82F5FF2-601B-9346-B95F-4EAD6CEE7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777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 next steps and certification </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019978"/>
            <a:ext cx="7720613" cy="4524315"/>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Please fill in the evaluation form as an aid to learn from this training how to implement the programme for ‘Guidance on Career development’; </a:t>
            </a:r>
          </a:p>
          <a:p>
            <a:pPr marL="342900" indent="-342900">
              <a:buFont typeface="Arial" panose="020B0604020202020204" pitchFamily="34" charset="0"/>
              <a:buChar char="•"/>
              <a:defRPr/>
            </a:pPr>
            <a:r>
              <a:rPr lang="en-GB" altLang="en-US" sz="2400" dirty="0">
                <a:latin typeface="+mj-lt"/>
              </a:rPr>
              <a:t>In a circle we share one of our key evaluation points and the next  step to take;</a:t>
            </a:r>
          </a:p>
          <a:p>
            <a:pPr marL="342900" indent="-342900">
              <a:buFont typeface="Arial" panose="020B0604020202020204" pitchFamily="34" charset="0"/>
              <a:buChar char="•"/>
              <a:defRPr/>
            </a:pPr>
            <a:r>
              <a:rPr lang="en-GB" altLang="en-US" sz="2400" dirty="0">
                <a:latin typeface="+mj-lt"/>
              </a:rPr>
              <a:t>After that we thank our neighbour at our right side and give him/her a compliment about his/her contribution to this training;</a:t>
            </a:r>
          </a:p>
          <a:p>
            <a:pPr marL="342900" indent="-342900">
              <a:buFont typeface="Arial" panose="020B0604020202020204" pitchFamily="34" charset="0"/>
              <a:buChar char="•"/>
              <a:defRPr/>
            </a:pPr>
            <a:r>
              <a:rPr lang="en-GB" altLang="en-US" sz="2400" dirty="0">
                <a:latin typeface="+mj-lt"/>
              </a:rPr>
              <a:t>Certificates. </a:t>
            </a:r>
            <a:r>
              <a:rPr lang="en-GB" altLang="en-US" sz="2400" dirty="0" err="1">
                <a:latin typeface="+mj-lt"/>
              </a:rPr>
              <a:t>Hongera</a:t>
            </a:r>
            <a:r>
              <a:rPr lang="en-GB" altLang="en-US" sz="2400" dirty="0">
                <a:latin typeface="+mj-lt"/>
              </a:rPr>
              <a:t> to all of us!</a:t>
            </a:r>
          </a:p>
          <a:p>
            <a:pPr marL="342900" indent="-342900">
              <a:buFont typeface="Arial" panose="020B0604020202020204" pitchFamily="34" charset="0"/>
              <a:buChar char="•"/>
              <a:defRPr/>
            </a:pPr>
            <a:r>
              <a:rPr lang="en-GB" altLang="en-US" sz="2400" dirty="0">
                <a:latin typeface="+mj-lt"/>
              </a:rPr>
              <a:t>At the end: group pictures.</a:t>
            </a:r>
          </a:p>
          <a:p>
            <a:pPr>
              <a:defRPr/>
            </a:pPr>
            <a:endParaRPr lang="en-GB" altLang="en-US" sz="2400" dirty="0">
              <a:latin typeface="+mj-lt"/>
            </a:endParaRP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6969EA6-12B2-8042-9E08-BDF6561C5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415588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4026</TotalTime>
  <Words>1154</Words>
  <Application>Microsoft Office PowerPoint</Application>
  <PresentationFormat>Diavoorstelling (4:3)</PresentationFormat>
  <Paragraphs>71</Paragraphs>
  <Slides>10</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Cubano Regular</vt:lpstr>
      <vt:lpstr>Office Theme</vt:lpstr>
      <vt:lpstr>Training of Trainers Career Development</vt:lpstr>
      <vt:lpstr>Karibuni</vt:lpstr>
      <vt:lpstr>Reflection day 7</vt:lpstr>
      <vt:lpstr>Objectives</vt:lpstr>
      <vt:lpstr>Last preparation</vt:lpstr>
      <vt:lpstr>Logbook</vt:lpstr>
      <vt:lpstr>PowerPoint-presentatie</vt:lpstr>
      <vt:lpstr> the presentations </vt:lpstr>
      <vt:lpstr>Evaluation, next steps and certification </vt:lpstr>
      <vt:lpstr>Training of Trainers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188</cp:revision>
  <dcterms:created xsi:type="dcterms:W3CDTF">2016-11-16T12:29:20Z</dcterms:created>
  <dcterms:modified xsi:type="dcterms:W3CDTF">2021-11-02T16:58:24Z</dcterms:modified>
</cp:coreProperties>
</file>